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7AE61E-B0B9-4947-9454-2C7E914299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C78395-1B67-43AC-94D3-88CB1B68B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3230AC-4C83-4025-BB8E-0A68721DC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5D2F-D281-42F5-BBE7-ACEF8508309E}" type="datetimeFigureOut">
              <a:rPr lang="cs-CZ" smtClean="0"/>
              <a:t>04.05.2020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2C552A-E14C-4EFF-B6BE-52652C032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367148-ECE3-40FF-8A58-FFB0E954E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AD1C-10C5-4D8F-9DBF-EDF9D9E949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1813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426B81-A82F-4FB7-963A-0F7A30967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E5999BC-4C2A-40D5-9693-72D83C555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A19597-F9A9-4C93-AABF-12357647B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5D2F-D281-42F5-BBE7-ACEF8508309E}" type="datetimeFigureOut">
              <a:rPr lang="cs-CZ" smtClean="0"/>
              <a:t>04.05.2020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864B1B3-E292-4865-8960-3AFFF28A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FAC78B6-D4FE-41BD-AC62-07E28DD40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AD1C-10C5-4D8F-9DBF-EDF9D9E949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6259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B55EB69-725E-4986-BC3F-6CD059F00E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889F172-5F5E-4686-8C8B-958467732C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E90009-1415-4594-86B5-B09BA0961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5D2F-D281-42F5-BBE7-ACEF8508309E}" type="datetimeFigureOut">
              <a:rPr lang="cs-CZ" smtClean="0"/>
              <a:t>04.05.2020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16B9BB-0070-42C5-ADBD-0109C3BF2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DE53BB-83FD-4FB0-9053-8EF670D0D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AD1C-10C5-4D8F-9DBF-EDF9D9E949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5530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2D86D5-3029-4DEE-B2CD-E5A8630C7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297B6F-D497-48C4-82B9-71D87C2E1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851074-4762-4CC7-B328-B9DEC594E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5D2F-D281-42F5-BBE7-ACEF8508309E}" type="datetimeFigureOut">
              <a:rPr lang="cs-CZ" smtClean="0"/>
              <a:t>04.05.2020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233B49C-A8C1-489E-BB53-D95C85C03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FF44C69-2632-4B76-A926-4BBBFFD05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AD1C-10C5-4D8F-9DBF-EDF9D9E949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175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EED10-73D7-45A2-8900-5AF0D144D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F3C4648-842C-4CAF-9D02-6B56CD0F6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20F1A5-D2BF-4E73-B384-D0E1787A6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5D2F-D281-42F5-BBE7-ACEF8508309E}" type="datetimeFigureOut">
              <a:rPr lang="cs-CZ" smtClean="0"/>
              <a:t>04.05.2020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0FD592-48BD-4FCB-A7A0-657FCEB66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4AAF21-FA99-4F74-89FE-22FA8BE83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AD1C-10C5-4D8F-9DBF-EDF9D9E949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13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508E76-6FAC-41E7-BC4B-9DCBF457B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65AD1A-23B4-41EE-AD60-F52BD7C77C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5A40CE8-8783-459E-BFD7-794C8339FF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548D644-A9E2-466D-90D6-EDF510EE9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5D2F-D281-42F5-BBE7-ACEF8508309E}" type="datetimeFigureOut">
              <a:rPr lang="cs-CZ" smtClean="0"/>
              <a:t>04.05.2020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A5E0087-C10B-417E-82AF-BB7815EF0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50BA874-6938-4BEA-A517-43E62D82E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AD1C-10C5-4D8F-9DBF-EDF9D9E949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8627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E54D11-08D0-42FB-8F81-63B0A36E5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0B1F7E6-67E3-4E1E-ABA9-DC1F948AF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9475419-5178-48C3-8606-BA84ACF78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14FF0EA-9B12-486B-893B-6662897B9D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5607318-9428-4E89-B7F1-B8792AAB6E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AFF6072-DED9-42DB-8311-9492DC1EB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5D2F-D281-42F5-BBE7-ACEF8508309E}" type="datetimeFigureOut">
              <a:rPr lang="cs-CZ" smtClean="0"/>
              <a:t>04.05.2020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70D4CF4-5DDB-45FD-A537-F4F5A2E7B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BB2ADF8-462F-408C-AC51-A0258503F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AD1C-10C5-4D8F-9DBF-EDF9D9E949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6986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0FB17A-BC4B-4B0F-8940-598820809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E55F63D-065A-4CB0-9150-B19A394F8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5D2F-D281-42F5-BBE7-ACEF8508309E}" type="datetimeFigureOut">
              <a:rPr lang="cs-CZ" smtClean="0"/>
              <a:t>04.05.2020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4CBAEBF-E08E-48E6-A7A9-072D2CE1D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8BD9531-273D-47FF-913A-8080E0AED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AD1C-10C5-4D8F-9DBF-EDF9D9E949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681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11E6FA2-ADCA-440B-A367-32E5B064E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5D2F-D281-42F5-BBE7-ACEF8508309E}" type="datetimeFigureOut">
              <a:rPr lang="cs-CZ" smtClean="0"/>
              <a:t>04.05.2020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8869DC6-17A5-4749-9F77-BC2A3DC5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C321CF0-3AEE-45BB-ADDF-6859A74E9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AD1C-10C5-4D8F-9DBF-EDF9D9E949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939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34945C-1DB7-49DF-B5ED-B42A97F53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C7F332-BC47-4B51-B9F4-1E6FEA135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10C8F14-B9B3-470B-8C0D-1F2F76A29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4C1EB31-D0D7-4E33-B5B8-335B72AE1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5D2F-D281-42F5-BBE7-ACEF8508309E}" type="datetimeFigureOut">
              <a:rPr lang="cs-CZ" smtClean="0"/>
              <a:t>04.05.2020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1A6E411-9282-4D2A-BD42-304511741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96B5B6D-ADC6-42FC-96EB-9878FA2C4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AD1C-10C5-4D8F-9DBF-EDF9D9E949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212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206742-6B61-4D0C-835E-BFDC1B042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0BAFF4F-5665-4F57-8DCC-B4ED661432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A24C303-F86D-42CF-A60D-BAC5668A4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FEBE564-F0CE-437F-905E-B9EF42AE0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5D2F-D281-42F5-BBE7-ACEF8508309E}" type="datetimeFigureOut">
              <a:rPr lang="cs-CZ" smtClean="0"/>
              <a:t>04.05.2020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DBC0D7C-2978-4B19-B951-1F04C41E2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951F989-D288-4F28-B407-DF824F8BC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AD1C-10C5-4D8F-9DBF-EDF9D9E949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568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7B2CCBB-BC81-4073-9CFA-F9602A63F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0A839B5-CF6A-4BAF-B3AA-EC5EE85B1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59E91B-2016-4FF5-80F5-E47AE35CDB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35D2F-D281-42F5-BBE7-ACEF8508309E}" type="datetimeFigureOut">
              <a:rPr lang="cs-CZ" smtClean="0"/>
              <a:t>04.05.2020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CE8424-223B-47DD-8E89-0FBA04BF4C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5A176B-A95F-44C3-8213-A5C3746567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EAD1C-10C5-4D8F-9DBF-EDF9D9E949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029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LzlrNV0xEU" TargetMode="External"/><Relationship Id="rId2" Type="http://schemas.openxmlformats.org/officeDocument/2006/relationships/hyperlink" Target="https://www.youtube.com/watch?v=O5-B7HCxdw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t6-WjzFNyVY" TargetMode="External"/><Relationship Id="rId4" Type="http://schemas.openxmlformats.org/officeDocument/2006/relationships/hyperlink" Target="https://www.youtube.com/watch?v=WCcLMNcWZOc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6" name="Picture 6" descr="Víza a emigrace do Austrálie">
            <a:extLst>
              <a:ext uri="{FF2B5EF4-FFF2-40B4-BE49-F238E27FC236}">
                <a16:creationId xmlns:a16="http://schemas.microsoft.com/office/drawing/2014/main" id="{0C098A86-2B96-499D-BD8D-02BACBA561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4"/>
          <a:stretch/>
        </p:blipFill>
        <p:spPr bwMode="auto">
          <a:xfrm>
            <a:off x="20" y="-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74C137D-8BDC-42D7-934C-B30574DC4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2200" y="1122362"/>
            <a:ext cx="8697686" cy="2900518"/>
          </a:xfrm>
        </p:spPr>
        <p:txBody>
          <a:bodyPr>
            <a:normAutofit/>
          </a:bodyPr>
          <a:lstStyle/>
          <a:p>
            <a:r>
              <a:rPr lang="cs-CZ" sz="8000" b="1" i="1" dirty="0">
                <a:solidFill>
                  <a:srgbClr val="FFFFFF"/>
                </a:solidFill>
              </a:rPr>
              <a:t>AUSTRÁLIE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74E6211-EF07-44D2-A7A7-BF9D51E0E0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033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8E15C7-91AA-4093-B921-497E3D4A4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8906"/>
            <a:ext cx="10515600" cy="5228057"/>
          </a:xfrm>
        </p:spPr>
        <p:txBody>
          <a:bodyPr/>
          <a:lstStyle/>
          <a:p>
            <a:r>
              <a:rPr lang="cs-CZ" b="1" i="1" dirty="0"/>
              <a:t>Rostliny: </a:t>
            </a:r>
            <a:r>
              <a:rPr lang="cs-CZ" dirty="0"/>
              <a:t>blahovičník (eukalyptus), akácie, mangovníky </a:t>
            </a:r>
          </a:p>
        </p:txBody>
      </p:sp>
      <p:pic>
        <p:nvPicPr>
          <p:cNvPr id="4098" name="Picture 2" descr="Koalí miláček eukalyptus: Pomůže od depresí, ale také ochrání před ...">
            <a:extLst>
              <a:ext uri="{FF2B5EF4-FFF2-40B4-BE49-F238E27FC236}">
                <a16:creationId xmlns:a16="http://schemas.microsoft.com/office/drawing/2014/main" id="{481083C9-B332-4A92-A360-DFE43310F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14" y="2276368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legantní akácie můžete pěstovat jako přenosné rostliny | iReceptář.cz">
            <a:extLst>
              <a:ext uri="{FF2B5EF4-FFF2-40B4-BE49-F238E27FC236}">
                <a16:creationId xmlns:a16="http://schemas.microsoft.com/office/drawing/2014/main" id="{E3BF5CBF-3468-46F2-A6FF-7A90CDCB5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594" y="2177627"/>
            <a:ext cx="3716506" cy="248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Jak pěstovat mango - poradíme přehledně a srozumitelně">
            <a:extLst>
              <a:ext uri="{FF2B5EF4-FFF2-40B4-BE49-F238E27FC236}">
                <a16:creationId xmlns:a16="http://schemas.microsoft.com/office/drawing/2014/main" id="{F1481827-40B9-46AF-A5E5-10B5934AF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633" y="3947346"/>
            <a:ext cx="3716506" cy="208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82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712E62-35BD-4A75-A006-06B521F3D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solidFill>
                  <a:srgbClr val="00B050"/>
                </a:solidFill>
              </a:rPr>
              <a:t>Odkazy na zajímavá videa a stránky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562818-BE64-4113-95AC-C74BEAB6B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Nebezpeční Australané (zvířecí zabijáci): </a:t>
            </a:r>
            <a:r>
              <a:rPr lang="cs-CZ" dirty="0">
                <a:hlinkClick r:id="rId2"/>
              </a:rPr>
              <a:t>https://www.youtube.com/watch?v=O5-B7HCxdwg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Proč mají klokani kapsu?: </a:t>
            </a:r>
            <a:r>
              <a:rPr lang="cs-CZ" dirty="0">
                <a:hlinkClick r:id="rId3"/>
              </a:rPr>
              <a:t>https://www.youtube.com/watch?v=XLzlrNV0xEU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Kangaroo</a:t>
            </a:r>
            <a:r>
              <a:rPr lang="cs-CZ" dirty="0"/>
              <a:t> Boxing </a:t>
            </a:r>
            <a:r>
              <a:rPr lang="cs-CZ" dirty="0" err="1"/>
              <a:t>Fight</a:t>
            </a:r>
            <a:r>
              <a:rPr lang="cs-CZ" dirty="0"/>
              <a:t> (v AJ): </a:t>
            </a:r>
            <a:r>
              <a:rPr lang="cs-CZ" dirty="0">
                <a:hlinkClick r:id="rId4"/>
              </a:rPr>
              <a:t>https://www.youtube.com/watch?v=WCcLMNcWZOc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Baby koala (v AJ): </a:t>
            </a:r>
            <a:r>
              <a:rPr lang="cs-CZ" dirty="0">
                <a:hlinkClick r:id="rId5"/>
              </a:rPr>
              <a:t>https://www.youtube.com/watch?v=t6-WjzFNyVY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3785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4EA935-A679-42F3-8954-02F5119A1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solidFill>
                  <a:srgbClr val="00B050"/>
                </a:solidFill>
              </a:rPr>
              <a:t>AUSTRÁLIE</a:t>
            </a:r>
            <a:r>
              <a:rPr lang="cs-CZ" dirty="0"/>
              <a:t> (kontinent)– </a:t>
            </a:r>
            <a:r>
              <a:rPr lang="cs-CZ" b="1" i="1" dirty="0">
                <a:solidFill>
                  <a:srgbClr val="00B050"/>
                </a:solidFill>
              </a:rPr>
              <a:t>základní informace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B28816-B714-4C1A-9822-F4379204F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 dirty="0"/>
              <a:t>světadíl s </a:t>
            </a:r>
            <a:r>
              <a:rPr lang="cs-CZ" b="1" i="1" dirty="0">
                <a:solidFill>
                  <a:srgbClr val="00B050"/>
                </a:solidFill>
              </a:rPr>
              <a:t>nejmenší rozlohou </a:t>
            </a:r>
            <a:r>
              <a:rPr lang="cs-CZ" dirty="0"/>
              <a:t>a </a:t>
            </a:r>
            <a:r>
              <a:rPr lang="cs-CZ" b="1" i="1" dirty="0">
                <a:solidFill>
                  <a:srgbClr val="00B050"/>
                </a:solidFill>
              </a:rPr>
              <a:t>nejmenší nadmořskou výškou </a:t>
            </a:r>
          </a:p>
          <a:p>
            <a:r>
              <a:rPr lang="cs-CZ" dirty="0"/>
              <a:t>rozloha: </a:t>
            </a:r>
            <a:r>
              <a:rPr lang="cs-CZ" b="1" i="1" dirty="0"/>
              <a:t>8 468 300 km2</a:t>
            </a:r>
          </a:p>
          <a:p>
            <a:r>
              <a:rPr lang="cs-CZ" dirty="0"/>
              <a:t>skládá se z </a:t>
            </a:r>
            <a:r>
              <a:rPr lang="cs-CZ" b="1" i="1" dirty="0">
                <a:solidFill>
                  <a:srgbClr val="00B050"/>
                </a:solidFill>
              </a:rPr>
              <a:t>Austrálie, Nové Guineje a přilehlých ostrovů </a:t>
            </a:r>
          </a:p>
          <a:p>
            <a:r>
              <a:rPr lang="cs-CZ" dirty="0"/>
              <a:t>leží na něm 3 státy: </a:t>
            </a:r>
            <a:r>
              <a:rPr lang="cs-CZ" b="1" i="1" dirty="0"/>
              <a:t>Austrálie, Papua Nová Guinea a Indonésie </a:t>
            </a:r>
          </a:p>
          <a:p>
            <a:r>
              <a:rPr lang="cs-CZ" b="1" i="1" dirty="0">
                <a:solidFill>
                  <a:srgbClr val="00B050"/>
                </a:solidFill>
              </a:rPr>
              <a:t>Pozor!: </a:t>
            </a:r>
            <a:r>
              <a:rPr lang="cs-CZ" dirty="0"/>
              <a:t>Nový Zéland není součástí australského kontinentu, ale částí ponořeného kontinentu </a:t>
            </a:r>
            <a:r>
              <a:rPr lang="cs-CZ" dirty="0" err="1"/>
              <a:t>Zélandie</a:t>
            </a:r>
            <a:r>
              <a:rPr lang="cs-CZ" dirty="0"/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C4DE19-32D9-4845-A5AC-E44D6D54A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267" y="4425156"/>
            <a:ext cx="4064000" cy="206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641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C13BC8-1D99-4045-BBE4-FB14EB6A5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solidFill>
                  <a:srgbClr val="00B050"/>
                </a:solidFill>
              </a:rPr>
              <a:t>Členitost pobřeží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2D3115-6E6A-483D-9133-2580BC9A9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i="1" dirty="0"/>
              <a:t>Indický oceán</a:t>
            </a:r>
          </a:p>
          <a:p>
            <a:r>
              <a:rPr lang="cs-CZ" b="1" i="1" dirty="0"/>
              <a:t>Timorské moře</a:t>
            </a:r>
          </a:p>
          <a:p>
            <a:r>
              <a:rPr lang="cs-CZ" b="1" i="1" dirty="0" err="1"/>
              <a:t>Arafurské</a:t>
            </a:r>
            <a:r>
              <a:rPr lang="cs-CZ" b="1" i="1" dirty="0"/>
              <a:t> moře</a:t>
            </a:r>
          </a:p>
          <a:p>
            <a:r>
              <a:rPr lang="cs-CZ" b="1" i="1" dirty="0"/>
              <a:t>Korálové moře</a:t>
            </a:r>
          </a:p>
          <a:p>
            <a:r>
              <a:rPr lang="cs-CZ" b="1" i="1" dirty="0" err="1"/>
              <a:t>Tasmanovo</a:t>
            </a:r>
            <a:r>
              <a:rPr lang="cs-CZ" b="1" i="1" dirty="0"/>
              <a:t> moře</a:t>
            </a:r>
          </a:p>
          <a:p>
            <a:r>
              <a:rPr lang="cs-CZ" b="1" i="1" dirty="0"/>
              <a:t>Velký bariérový útes</a:t>
            </a:r>
          </a:p>
          <a:p>
            <a:r>
              <a:rPr lang="cs-CZ" b="1" i="1" dirty="0"/>
              <a:t>Bassův průliv</a:t>
            </a:r>
          </a:p>
          <a:p>
            <a:r>
              <a:rPr lang="cs-CZ" b="1" i="1" dirty="0"/>
              <a:t>Arnhemská země </a:t>
            </a:r>
          </a:p>
          <a:p>
            <a:r>
              <a:rPr lang="cs-CZ" b="1" i="1" dirty="0"/>
              <a:t>Yorský poloostrov</a:t>
            </a:r>
          </a:p>
          <a:p>
            <a:r>
              <a:rPr lang="cs-CZ" b="1" i="1" dirty="0"/>
              <a:t>Tasmánie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i="1" dirty="0">
                <a:solidFill>
                  <a:srgbClr val="00B050"/>
                </a:solidFill>
              </a:rPr>
              <a:t>Úkol: </a:t>
            </a:r>
            <a:r>
              <a:rPr lang="cs-CZ" dirty="0"/>
              <a:t>Zakreslete pojmy do slepé mapy.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073E0CE-2623-4184-802C-2D74C650E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92796"/>
            <a:ext cx="4854457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039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3F3E66-5DF9-46AB-9B1F-555432ABB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solidFill>
                  <a:srgbClr val="00B050"/>
                </a:solidFill>
              </a:rPr>
              <a:t>Povrch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DED66B-0274-4F3E-B915-75F20CE25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343" y="1825625"/>
            <a:ext cx="10784457" cy="4351338"/>
          </a:xfrm>
        </p:spPr>
        <p:txBody>
          <a:bodyPr/>
          <a:lstStyle/>
          <a:p>
            <a:r>
              <a:rPr lang="cs-CZ" b="1" i="1" dirty="0"/>
              <a:t>Velké předělové pohoří </a:t>
            </a:r>
          </a:p>
          <a:p>
            <a:pPr marL="0" indent="0">
              <a:buNone/>
            </a:pPr>
            <a:r>
              <a:rPr lang="cs-CZ" b="1" i="1" dirty="0"/>
              <a:t> hora </a:t>
            </a:r>
            <a:r>
              <a:rPr lang="cs-CZ" b="1" i="1" dirty="0" err="1">
                <a:solidFill>
                  <a:srgbClr val="00B050"/>
                </a:solidFill>
              </a:rPr>
              <a:t>Mt</a:t>
            </a:r>
            <a:r>
              <a:rPr lang="cs-CZ" b="1" i="1" dirty="0">
                <a:solidFill>
                  <a:srgbClr val="00B050"/>
                </a:solidFill>
              </a:rPr>
              <a:t>. </a:t>
            </a:r>
            <a:r>
              <a:rPr lang="cs-CZ" b="1" i="1" dirty="0" err="1">
                <a:solidFill>
                  <a:srgbClr val="00B050"/>
                </a:solidFill>
              </a:rPr>
              <a:t>Kosciuszko</a:t>
            </a:r>
            <a:r>
              <a:rPr lang="cs-CZ" b="1" i="1" dirty="0">
                <a:solidFill>
                  <a:srgbClr val="00B050"/>
                </a:solidFill>
              </a:rPr>
              <a:t> </a:t>
            </a:r>
          </a:p>
          <a:p>
            <a:r>
              <a:rPr lang="cs-CZ" b="1" i="1" dirty="0"/>
              <a:t>Velká písečná poušť</a:t>
            </a:r>
          </a:p>
          <a:p>
            <a:r>
              <a:rPr lang="cs-CZ" b="1" i="1" dirty="0" err="1"/>
              <a:t>Gibsonova</a:t>
            </a:r>
            <a:r>
              <a:rPr lang="cs-CZ" b="1" i="1" dirty="0"/>
              <a:t> poušť </a:t>
            </a:r>
          </a:p>
          <a:p>
            <a:r>
              <a:rPr lang="cs-CZ" b="1" i="1" dirty="0"/>
              <a:t>Velká Viktoriina poušť </a:t>
            </a:r>
          </a:p>
          <a:p>
            <a:r>
              <a:rPr lang="cs-CZ" b="1" i="1" dirty="0"/>
              <a:t>Tasmánie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i="1" dirty="0">
                <a:solidFill>
                  <a:srgbClr val="00B050"/>
                </a:solidFill>
              </a:rPr>
              <a:t>Úkol: </a:t>
            </a:r>
            <a:r>
              <a:rPr lang="cs-CZ" dirty="0"/>
              <a:t>Zakreslete do slepé mapy.</a:t>
            </a:r>
          </a:p>
        </p:txBody>
      </p:sp>
      <p:pic>
        <p:nvPicPr>
          <p:cNvPr id="5" name="Zástupný symbol pro obsah 5" descr="povrch austrálie.png">
            <a:extLst>
              <a:ext uri="{FF2B5EF4-FFF2-40B4-BE49-F238E27FC236}">
                <a16:creationId xmlns:a16="http://schemas.microsoft.com/office/drawing/2014/main" id="{C78435EB-2C5B-4DE3-8F08-ED90CC3AD9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2068" r="5771"/>
          <a:stretch>
            <a:fillRect/>
          </a:stretch>
        </p:blipFill>
        <p:spPr>
          <a:xfrm>
            <a:off x="5481161" y="1173001"/>
            <a:ext cx="5717364" cy="5010253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560686BA-1E5C-420F-921D-FD752973014C}"/>
              </a:ext>
            </a:extLst>
          </p:cNvPr>
          <p:cNvSpPr/>
          <p:nvPr/>
        </p:nvSpPr>
        <p:spPr>
          <a:xfrm>
            <a:off x="6096000" y="2249435"/>
            <a:ext cx="382195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Velká písečná</a:t>
            </a:r>
          </a:p>
          <a:p>
            <a:pPr algn="ctr"/>
            <a:r>
              <a:rPr lang="cs-CZ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poušť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4219D89D-C5A9-4560-881F-6D946B38A14C}"/>
              </a:ext>
            </a:extLst>
          </p:cNvPr>
          <p:cNvSpPr/>
          <p:nvPr/>
        </p:nvSpPr>
        <p:spPr>
          <a:xfrm>
            <a:off x="6096000" y="3354963"/>
            <a:ext cx="13773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Gibsonova</a:t>
            </a:r>
            <a:endParaRPr lang="cs-CZ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pPr algn="ctr"/>
            <a:r>
              <a:rPr lang="cs-CZ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poušť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141A967-F4D0-474F-B430-2BB712A92153}"/>
              </a:ext>
            </a:extLst>
          </p:cNvPr>
          <p:cNvSpPr/>
          <p:nvPr/>
        </p:nvSpPr>
        <p:spPr>
          <a:xfrm>
            <a:off x="7714341" y="3678128"/>
            <a:ext cx="18861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Velká Viktoriina</a:t>
            </a:r>
          </a:p>
          <a:p>
            <a:pPr algn="ctr"/>
            <a:r>
              <a:rPr lang="cs-CZ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poušť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DF429D82-2A28-4FCC-A61F-35FD5F31820B}"/>
              </a:ext>
            </a:extLst>
          </p:cNvPr>
          <p:cNvSpPr/>
          <p:nvPr/>
        </p:nvSpPr>
        <p:spPr>
          <a:xfrm rot="3206938">
            <a:off x="9502214" y="3003978"/>
            <a:ext cx="271106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Velké předělové pohoří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824E5722-B8ED-4B53-B98E-63BF8CD60B9D}"/>
              </a:ext>
            </a:extLst>
          </p:cNvPr>
          <p:cNvSpPr/>
          <p:nvPr/>
        </p:nvSpPr>
        <p:spPr>
          <a:xfrm>
            <a:off x="5801597" y="4941168"/>
            <a:ext cx="53969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Mount </a:t>
            </a:r>
            <a:r>
              <a:rPr lang="cs-CZ" sz="2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Kosciusko</a:t>
            </a:r>
            <a:endParaRPr lang="cs-CZ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C2167CAD-DC40-444E-AE4E-859ECC7F3B77}"/>
              </a:ext>
            </a:extLst>
          </p:cNvPr>
          <p:cNvSpPr/>
          <p:nvPr/>
        </p:nvSpPr>
        <p:spPr>
          <a:xfrm>
            <a:off x="10115985" y="5834876"/>
            <a:ext cx="1082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Tasmánie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7168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66F88F-8EF8-41A4-BB17-D37700CA3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solidFill>
                  <a:srgbClr val="00B050"/>
                </a:solidFill>
              </a:rPr>
              <a:t>Podnebí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455646-AF2E-4F38-BC34-03011F0F0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Zhruba středem Austrálie probíhá </a:t>
            </a:r>
            <a:r>
              <a:rPr lang="cs-CZ" i="1" dirty="0">
                <a:solidFill>
                  <a:srgbClr val="00B050"/>
                </a:solidFill>
              </a:rPr>
              <a:t>obratník kozoroha</a:t>
            </a:r>
            <a:r>
              <a:rPr lang="cs-CZ" dirty="0"/>
              <a:t>, který Austrálii rozděluje na severní teplou – </a:t>
            </a:r>
            <a:r>
              <a:rPr lang="cs-CZ" i="1" dirty="0">
                <a:solidFill>
                  <a:srgbClr val="00B050"/>
                </a:solidFill>
              </a:rPr>
              <a:t>TROPICKOU</a:t>
            </a:r>
            <a:r>
              <a:rPr lang="cs-CZ" dirty="0"/>
              <a:t> a jižní </a:t>
            </a:r>
            <a:r>
              <a:rPr lang="cs-CZ" i="1" dirty="0">
                <a:solidFill>
                  <a:srgbClr val="00B050"/>
                </a:solidFill>
              </a:rPr>
              <a:t>MÍRNOU</a:t>
            </a:r>
            <a:r>
              <a:rPr lang="cs-CZ" dirty="0"/>
              <a:t> část </a:t>
            </a:r>
          </a:p>
        </p:txBody>
      </p:sp>
      <p:pic>
        <p:nvPicPr>
          <p:cNvPr id="4" name="Zástupný symbol pro obsah 7">
            <a:extLst>
              <a:ext uri="{FF2B5EF4-FFF2-40B4-BE49-F238E27FC236}">
                <a16:creationId xmlns:a16="http://schemas.microsoft.com/office/drawing/2014/main" id="{E37733AC-B3A8-44D3-9D45-0A9D7E690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077" y="2899754"/>
            <a:ext cx="3657600" cy="3277209"/>
          </a:xfrm>
          <a:prstGeom prst="rect">
            <a:avLst/>
          </a:prstGeom>
        </p:spPr>
      </p:pic>
      <p:pic>
        <p:nvPicPr>
          <p:cNvPr id="5" name="Picture 3" descr="C:\Users\user\Pictures\Saved Pictures\zeměpis\6.tř\Austrálie\simpson-deset-51a717233650b.jpg">
            <a:extLst>
              <a:ext uri="{FF2B5EF4-FFF2-40B4-BE49-F238E27FC236}">
                <a16:creationId xmlns:a16="http://schemas.microsoft.com/office/drawing/2014/main" id="{FD11FCD8-8007-45C5-B9C3-F9AE21DFB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354" y="3051433"/>
            <a:ext cx="547872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44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89FE4F-DD93-49CC-86BA-38684E71A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solidFill>
                  <a:srgbClr val="00B050"/>
                </a:solidFill>
              </a:rPr>
              <a:t>Vodstvo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263BD4-B937-4E10-8362-B883453DF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řeky </a:t>
            </a:r>
            <a:r>
              <a:rPr lang="cs-CZ" b="1" i="1" dirty="0" err="1"/>
              <a:t>Darling</a:t>
            </a:r>
            <a:r>
              <a:rPr lang="cs-CZ" b="1" i="1" dirty="0"/>
              <a:t> </a:t>
            </a:r>
            <a:r>
              <a:rPr lang="cs-CZ" dirty="0"/>
              <a:t>a </a:t>
            </a:r>
            <a:r>
              <a:rPr lang="cs-CZ" b="1" i="1" dirty="0"/>
              <a:t>Murray</a:t>
            </a: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i="1" dirty="0">
                <a:solidFill>
                  <a:srgbClr val="00B050"/>
                </a:solidFill>
              </a:rPr>
              <a:t>Úkol: </a:t>
            </a:r>
            <a:r>
              <a:rPr lang="cs-CZ" dirty="0"/>
              <a:t>Zakreslete do slepé mapy. </a:t>
            </a:r>
          </a:p>
        </p:txBody>
      </p:sp>
      <p:pic>
        <p:nvPicPr>
          <p:cNvPr id="2050" name="Picture 2" descr="Podrobný přehled hlavních řek Austrálie. Jezera Austrálie na mapě ...">
            <a:extLst>
              <a:ext uri="{FF2B5EF4-FFF2-40B4-BE49-F238E27FC236}">
                <a16:creationId xmlns:a16="http://schemas.microsoft.com/office/drawing/2014/main" id="{008FB325-7C42-4EB4-9479-56ADE1A0E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987" y="674273"/>
            <a:ext cx="3777813" cy="251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odrobný přehled hlavních řek Austrálie. Jezera Austrálie na mapě ...">
            <a:extLst>
              <a:ext uri="{FF2B5EF4-FFF2-40B4-BE49-F238E27FC236}">
                <a16:creationId xmlns:a16="http://schemas.microsoft.com/office/drawing/2014/main" id="{4CBB9994-299D-4C8B-80FE-CD36504D1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888" y="3665186"/>
            <a:ext cx="3975287" cy="26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109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D0D0B6-2305-446A-86F5-EB679873A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solidFill>
                  <a:srgbClr val="00B050"/>
                </a:solidFill>
              </a:rPr>
              <a:t>Rostlinstvo a živočišstvo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E04140-E9DE-4895-802B-0E0CBC909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/>
              <a:t>Živočichové: </a:t>
            </a:r>
          </a:p>
          <a:p>
            <a:pPr lvl="1"/>
            <a:r>
              <a:rPr lang="cs-CZ" dirty="0"/>
              <a:t>vačnatci (klokan, koala, </a:t>
            </a:r>
            <a:r>
              <a:rPr lang="cs-CZ" dirty="0" err="1"/>
              <a:t>wombat</a:t>
            </a:r>
            <a:r>
              <a:rPr lang="cs-CZ" dirty="0"/>
              <a:t>)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lvl="1"/>
            <a:r>
              <a:rPr lang="cs-CZ" dirty="0"/>
              <a:t>vejcorodí savci (ježura), pes dingo, tasmánský čert, pštros emu, </a:t>
            </a:r>
            <a:r>
              <a:rPr lang="cs-CZ" dirty="0" err="1"/>
              <a:t>kasuár</a:t>
            </a:r>
            <a:r>
              <a:rPr lang="cs-CZ" dirty="0"/>
              <a:t> přilbový, kivi </a:t>
            </a:r>
          </a:p>
        </p:txBody>
      </p:sp>
      <p:pic>
        <p:nvPicPr>
          <p:cNvPr id="4" name="Picture 3" descr="C:\Users\user\Pictures\Saved Pictures\zeměpis\6.tř\Austrálie\KOALA.jpg">
            <a:extLst>
              <a:ext uri="{FF2B5EF4-FFF2-40B4-BE49-F238E27FC236}">
                <a16:creationId xmlns:a16="http://schemas.microsoft.com/office/drawing/2014/main" id="{D054925F-0292-49E1-83CB-077A9B89C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8080"/>
            <a:ext cx="3041350" cy="190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Pictures\Saved Pictures\zeměpis\6.tř\Austrálie\309032_jezura-mlade_image_620x349.jpg">
            <a:extLst>
              <a:ext uri="{FF2B5EF4-FFF2-40B4-BE49-F238E27FC236}">
                <a16:creationId xmlns:a16="http://schemas.microsoft.com/office/drawing/2014/main" id="{05290D38-E336-4F76-A196-665636014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673186"/>
            <a:ext cx="3014026" cy="169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Pictures\Saved Pictures\zeměpis\6.tř\Austrálie\DINGO.jpg">
            <a:extLst>
              <a:ext uri="{FF2B5EF4-FFF2-40B4-BE49-F238E27FC236}">
                <a16:creationId xmlns:a16="http://schemas.microsoft.com/office/drawing/2014/main" id="{ED617933-3A37-4D4C-B44E-2718F3D49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22907" y="4521162"/>
            <a:ext cx="3359985" cy="187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Zástupný symbol pro obsah 4">
            <a:extLst>
              <a:ext uri="{FF2B5EF4-FFF2-40B4-BE49-F238E27FC236}">
                <a16:creationId xmlns:a16="http://schemas.microsoft.com/office/drawing/2014/main" id="{B64013D1-007A-4E19-B546-2477EFBE5F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353" y="4310743"/>
            <a:ext cx="3359986" cy="208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86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D69265-9B10-41D9-B7AD-CC5062FC4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Zajímavost: </a:t>
            </a:r>
            <a:r>
              <a:rPr lang="cs-CZ" b="1" i="1" dirty="0">
                <a:solidFill>
                  <a:srgbClr val="00B050"/>
                </a:solidFill>
              </a:rPr>
              <a:t>Ďábel medvědovitý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96911A-78AB-4629-9D6E-529FF6603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známý jako </a:t>
            </a:r>
            <a:r>
              <a:rPr lang="cs-CZ" b="1" i="1" dirty="0"/>
              <a:t>tasmánský čert </a:t>
            </a:r>
          </a:p>
          <a:p>
            <a:r>
              <a:rPr lang="cs-CZ" i="1" dirty="0">
                <a:solidFill>
                  <a:srgbClr val="00B050"/>
                </a:solidFill>
              </a:rPr>
              <a:t>největší žijící dravý vačnatec</a:t>
            </a:r>
          </a:p>
          <a:p>
            <a:r>
              <a:rPr lang="cs-CZ" dirty="0"/>
              <a:t>žije pouze v Tasmánii</a:t>
            </a:r>
          </a:p>
        </p:txBody>
      </p:sp>
      <p:pic>
        <p:nvPicPr>
          <p:cNvPr id="3074" name="Picture 2" descr="alternativní popis obrázku chybí">
            <a:extLst>
              <a:ext uri="{FF2B5EF4-FFF2-40B4-BE49-F238E27FC236}">
                <a16:creationId xmlns:a16="http://schemas.microsoft.com/office/drawing/2014/main" id="{D968FE1C-5F20-47C6-8FDB-4EADDC98D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455" y="1825625"/>
            <a:ext cx="3740678" cy="355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az postava | Pohádkář.cz">
            <a:extLst>
              <a:ext uri="{FF2B5EF4-FFF2-40B4-BE49-F238E27FC236}">
                <a16:creationId xmlns:a16="http://schemas.microsoft.com/office/drawing/2014/main" id="{728BD7C3-1AE6-48F6-BE4A-B0A499300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733" y="3604939"/>
            <a:ext cx="3081867" cy="251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560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023E75-3EB3-4B17-B044-8ECD94A51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Zajímavost: </a:t>
            </a:r>
            <a:r>
              <a:rPr lang="cs-CZ" b="1" i="1" dirty="0">
                <a:solidFill>
                  <a:srgbClr val="00B050"/>
                </a:solidFill>
              </a:rPr>
              <a:t>Přemnožená a zdivočelá zvířata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256CC2-33AC-4108-AD29-FC506632B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králíci</a:t>
            </a:r>
          </a:p>
          <a:p>
            <a:r>
              <a:rPr lang="cs-CZ" dirty="0"/>
              <a:t>lišky</a:t>
            </a:r>
          </a:p>
          <a:p>
            <a:r>
              <a:rPr lang="cs-CZ" dirty="0"/>
              <a:t>vrabci</a:t>
            </a:r>
          </a:p>
          <a:p>
            <a:r>
              <a:rPr lang="cs-CZ" dirty="0"/>
              <a:t>kozy</a:t>
            </a:r>
          </a:p>
          <a:p>
            <a:r>
              <a:rPr lang="cs-CZ" dirty="0"/>
              <a:t>koně</a:t>
            </a:r>
          </a:p>
          <a:p>
            <a:r>
              <a:rPr lang="cs-CZ" dirty="0"/>
              <a:t>velbloudi</a:t>
            </a:r>
          </a:p>
          <a:p>
            <a:r>
              <a:rPr lang="cs-CZ" dirty="0"/>
              <a:t>vodní buvoli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i="1" dirty="0">
                <a:solidFill>
                  <a:srgbClr val="00B050"/>
                </a:solidFill>
              </a:rPr>
              <a:t>Aktivita: </a:t>
            </a:r>
            <a:r>
              <a:rPr lang="cs-CZ" dirty="0"/>
              <a:t>Zamyslete se nad tím, jak může dojít k přemnožení živočišného druhu.  </a:t>
            </a:r>
          </a:p>
        </p:txBody>
      </p:sp>
      <p:pic>
        <p:nvPicPr>
          <p:cNvPr id="4" name="Picture 2" descr="C:\Users\user\Pictures\Saved Pictures\zeměpis\6.tř\Austrálie\buvol.jpg">
            <a:extLst>
              <a:ext uri="{FF2B5EF4-FFF2-40B4-BE49-F238E27FC236}">
                <a16:creationId xmlns:a16="http://schemas.microsoft.com/office/drawing/2014/main" id="{41E327EA-81A8-41D0-99EC-A86AF9021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807" y="1621714"/>
            <a:ext cx="5061394" cy="331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44953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326</Words>
  <Application>Microsoft Office PowerPoint</Application>
  <PresentationFormat>Širokoúhlá obrazovka</PresentationFormat>
  <Paragraphs>73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AUSTRÁLIE</vt:lpstr>
      <vt:lpstr>AUSTRÁLIE (kontinent)– základní informace </vt:lpstr>
      <vt:lpstr>Členitost pobřeží </vt:lpstr>
      <vt:lpstr>Povrch </vt:lpstr>
      <vt:lpstr>Podnebí </vt:lpstr>
      <vt:lpstr>Vodstvo </vt:lpstr>
      <vt:lpstr>Rostlinstvo a živočišstvo </vt:lpstr>
      <vt:lpstr>Zajímavost: Ďábel medvědovitý</vt:lpstr>
      <vt:lpstr>Zajímavost: Přemnožená a zdivočelá zvířata</vt:lpstr>
      <vt:lpstr>Prezentace aplikace PowerPoint</vt:lpstr>
      <vt:lpstr>Odkazy na zajímavá videa a stránky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AUSTRÁLIE</dc:title>
  <dc:creator>havlova93@seznam.cz</dc:creator>
  <cp:lastModifiedBy>havlova93@seznam.cz</cp:lastModifiedBy>
  <cp:revision>4</cp:revision>
  <dcterms:created xsi:type="dcterms:W3CDTF">2020-04-22T16:07:00Z</dcterms:created>
  <dcterms:modified xsi:type="dcterms:W3CDTF">2020-05-04T09:26:01Z</dcterms:modified>
</cp:coreProperties>
</file>