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F14F2D-870C-43CD-AE34-DFF0D2EEB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1C1663-F839-4953-B4EA-776DFCAC8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2119A9-C6F8-41D3-BB4F-E4A25908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4FF121-A464-4786-97C3-36C6AED5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0AF814-D627-4270-8462-983925BA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24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2524E-F8EA-4FCC-9163-38AE1D37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BCDDAD-F3D7-4012-8402-48807D61B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F1B317-4680-471F-BE1E-0B1626B58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C0F395-C5CB-4A54-8FC3-FEDD10BC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9E2A6E-F156-4322-BBA3-F93E9ABC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23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A2AC653-5183-41D0-B45D-62CB5B84C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06C08A-7B85-4D9F-9428-93214066D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3E466E-0FA3-49E9-9DD0-93074380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EC1EB3-B94A-4ECF-8598-64D8A231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49DCC0-6265-4F09-9299-55B56190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1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8F9F1-743C-4120-9B9B-B53D75AD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F2B43-010A-498B-911E-B4FC79412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2AD227-1460-4770-9920-A1D0F6E6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468447-0D66-4DCB-84EE-FAA6ED47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EFD5B5-7890-46AE-9092-6D74E573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05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F3F44-8030-49A3-8302-6F1419CA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07F0A3-6083-42CD-AB18-3634A4FEF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D4A75F-AFD0-485C-BCBC-33E411E4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F902E6-38D1-4800-B6A2-1256A557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B70350-19FA-4F4D-9DA1-41A807D5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43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03121-3CCF-419A-82A0-823518FF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255A11-7DED-4554-9D84-DED6C3164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BD714F-12A7-4805-96D7-BD22095DE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CDE208-C02D-425A-B110-6935AEC0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C3E58D-9A1F-4F67-91E6-C7F86110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16B2DE-2D8A-4D10-B720-F42A4FAB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3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6090A7-9ABE-466B-8F4A-EB151BF5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3279F4-397A-4FC7-A55B-443DE56B3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8F48A9-3D1C-4DF3-9B93-5A7552A10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BCEC10-37B4-4B78-8E68-3759A149D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D371FBC-812F-4D21-9581-380080266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15E037-BED3-4E9E-BD9D-02CBD1E5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DA396A9-ABC5-4ADF-AEC4-F279BC21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7983E7-7782-4C04-96CC-0AA97070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05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74A1C-DE1C-4C9C-8364-A6AC645C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FA4BFD-A010-479D-AE0A-7310636B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A528FB-780C-4F87-9173-DAA92BFC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6D0720-2910-4796-A911-8B100803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97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0831415-2A7C-4A01-88D0-BF35D37A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15E0A8-85E5-49B9-83C8-EBEB3EC1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25C188-2578-4248-AF5E-9AB14CC9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6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AB7F9-7B49-41F1-9997-36B2C81D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FCBBED-348E-4FC2-8277-46DC8262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1407FB-6A6A-4BC3-A90B-482CD6B7C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FA93E9-F78D-4585-A787-F14015B2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8499CA-3103-468F-A6E4-1A7AAE8F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48527C-FEA3-48A7-B8F4-2DE9EBDA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50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81A2F-9D19-4B6D-9175-65241054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2B66155-58FD-4AA3-984B-09E66D94C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CA7F52-5653-4324-9F3C-63126A19B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B99F1C-76A4-4FDF-AD6E-AFA848F0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C345-FCEE-4A6F-9D94-44D57E4F9388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148F26-E60D-452C-BB4F-C7918512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33FC79-08FD-4B3A-99E3-1C8481B2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51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679A98-7410-40E4-9440-3443D8F3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A9A4F4-6FA2-4D29-8B31-E5EF1258D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6538C1-284A-43AE-B5B1-42776FAEB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4C345-FCEE-4A6F-9D94-44D57E4F9388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7A7829-E1C6-4A4B-866A-FF8450694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41B4B4-2CFF-44BC-BBB0-0CD7CD5B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9FAFA-60C0-4221-A90E-005EBC259D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42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4 důvody, proč lidé v Africe trpí nedostatkem čisté vody | Hydrotech">
            <a:extLst>
              <a:ext uri="{FF2B5EF4-FFF2-40B4-BE49-F238E27FC236}">
                <a16:creationId xmlns:a16="http://schemas.microsoft.com/office/drawing/2014/main" id="{6810CDA7-CAAF-4DDE-935D-BE24E80C1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40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795CBE-14FE-4CAC-9E00-7D5498893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0" y="1122362"/>
            <a:ext cx="9306560" cy="3581718"/>
          </a:xfrm>
        </p:spPr>
        <p:txBody>
          <a:bodyPr>
            <a:normAutofit/>
          </a:bodyPr>
          <a:lstStyle/>
          <a:p>
            <a:r>
              <a:rPr lang="cs-CZ" sz="9600" b="1" i="1" dirty="0">
                <a:solidFill>
                  <a:srgbClr val="FFFFFF"/>
                </a:solidFill>
              </a:rPr>
              <a:t>AFRIKA 3</a:t>
            </a:r>
          </a:p>
        </p:txBody>
      </p:sp>
    </p:spTree>
    <p:extLst>
      <p:ext uri="{BB962C8B-B14F-4D97-AF65-F5344CB8AC3E}">
        <p14:creationId xmlns:p14="http://schemas.microsoft.com/office/powerpoint/2010/main" val="1571055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B4943-E3D4-4115-A14D-72656A666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2"/>
                </a:solidFill>
              </a:rPr>
              <a:t>Obyvatelstvo</a:t>
            </a:r>
            <a:r>
              <a:rPr lang="cs-CZ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E9F268-DEBD-4D4C-903E-CBF883FE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643438"/>
          </a:xfrm>
        </p:spPr>
        <p:txBody>
          <a:bodyPr/>
          <a:lstStyle/>
          <a:p>
            <a:r>
              <a:rPr lang="cs-CZ" b="1" i="1" dirty="0">
                <a:solidFill>
                  <a:schemeClr val="accent2"/>
                </a:solidFill>
              </a:rPr>
              <a:t>1, 216 miliard </a:t>
            </a:r>
            <a:r>
              <a:rPr lang="cs-CZ" dirty="0"/>
              <a:t>obyvatel </a:t>
            </a:r>
          </a:p>
          <a:p>
            <a:r>
              <a:rPr lang="cs-CZ" dirty="0"/>
              <a:t>nerovnoměrné rozmístění </a:t>
            </a:r>
          </a:p>
          <a:p>
            <a:pPr marL="0" indent="0">
              <a:buNone/>
            </a:pPr>
            <a:r>
              <a:rPr lang="cs-CZ" dirty="0"/>
              <a:t>(přelidnění/ málo zalidněné)</a:t>
            </a:r>
          </a:p>
          <a:p>
            <a:r>
              <a:rPr lang="cs-CZ" dirty="0"/>
              <a:t>převážně </a:t>
            </a:r>
            <a:r>
              <a:rPr lang="cs-CZ" b="1" i="1" dirty="0">
                <a:solidFill>
                  <a:schemeClr val="accent2"/>
                </a:solidFill>
              </a:rPr>
              <a:t>černošské</a:t>
            </a:r>
            <a:r>
              <a:rPr lang="cs-CZ" dirty="0"/>
              <a:t> obyvatelstvo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Aktivita</a:t>
            </a:r>
            <a:r>
              <a:rPr lang="cs-CZ" dirty="0"/>
              <a:t>: Vyhledejte na internetu, čím je způsobeno, že mají černoši tmavší zbarvení kůže. </a:t>
            </a:r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DF6B1BB8-01BC-4CED-B91A-7181003B0324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20" y="619042"/>
            <a:ext cx="4600654" cy="34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6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56A26-FE89-4704-BC6F-52C6E42A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2"/>
                </a:solidFill>
              </a:rPr>
              <a:t>Berbeři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FEB9AD-2BA5-463B-A7AB-599E7DC66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původní národy </a:t>
            </a:r>
          </a:p>
          <a:p>
            <a:pPr marL="0" indent="0">
              <a:buNone/>
            </a:pPr>
            <a:r>
              <a:rPr lang="cs-CZ" dirty="0"/>
              <a:t>v severní Africe</a:t>
            </a:r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A1CE35E8-E3CA-499D-9716-BBF481569EE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/>
          <a:stretch/>
        </p:blipFill>
        <p:spPr>
          <a:xfrm>
            <a:off x="4779646" y="681037"/>
            <a:ext cx="5198779" cy="301884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A2CB954-3DF2-41D8-8217-33161392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12" y="3082822"/>
            <a:ext cx="4148633" cy="282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D9C23F8-E0B2-4A61-A024-5E66E9A0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8119"/>
            <a:ext cx="3747135" cy="267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8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E7D72-F941-421C-9843-8F16BBB1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2"/>
                </a:solidFill>
              </a:rPr>
              <a:t>Arabové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1894B3-EA8B-4B25-B8D7-314BCA07B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88643"/>
            <a:ext cx="5003800" cy="32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3D42956-EC0E-4218-9EF2-70A8AF80E801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severní Afrika</a:t>
            </a:r>
          </a:p>
        </p:txBody>
      </p:sp>
      <p:pic>
        <p:nvPicPr>
          <p:cNvPr id="7" name="Zástupný symbol pro obsah 4">
            <a:extLst>
              <a:ext uri="{FF2B5EF4-FFF2-40B4-BE49-F238E27FC236}">
                <a16:creationId xmlns:a16="http://schemas.microsoft.com/office/drawing/2014/main" id="{87FA981D-FC60-43C4-AF5C-1B40F9A50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13" y="615655"/>
            <a:ext cx="3268921" cy="54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1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92C12-B92E-4B29-8FCB-6A546EAB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2"/>
                </a:solidFill>
              </a:rPr>
              <a:t>Masajové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87C83-59CA-4297-A0BE-775916FC8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etnická skupina, která se usadila v severní </a:t>
            </a:r>
            <a:r>
              <a:rPr lang="cs-CZ" dirty="0" err="1"/>
              <a:t>Tanzánii</a:t>
            </a:r>
            <a:r>
              <a:rPr lang="cs-CZ" dirty="0"/>
              <a:t> a jihozápadní Keni</a:t>
            </a:r>
          </a:p>
          <a:p>
            <a:r>
              <a:rPr lang="cs-CZ" dirty="0"/>
              <a:t>bohatství se měří množstvím </a:t>
            </a:r>
            <a:r>
              <a:rPr lang="cs-CZ" b="1" i="1" dirty="0">
                <a:solidFill>
                  <a:schemeClr val="accent2"/>
                </a:solidFill>
              </a:rPr>
              <a:t>krav</a:t>
            </a:r>
          </a:p>
          <a:p>
            <a:r>
              <a:rPr lang="cs-CZ" dirty="0"/>
              <a:t>typické oděvy a šperky 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59F5F3E1-52D0-4065-AA67-4F6289AC2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56149"/>
            <a:ext cx="3589866" cy="26924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040B33A-4DF4-4F49-BEF2-A30D17A25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40" y="3556149"/>
            <a:ext cx="4208122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07F3CD4-0967-4F57-BCC2-0DCE8D7A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31" y="2561025"/>
            <a:ext cx="2764790" cy="36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5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6503D-1F0A-4F58-BB30-2261BBB2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2"/>
                </a:solidFill>
              </a:rPr>
              <a:t>Křováci (</a:t>
            </a:r>
            <a:r>
              <a:rPr lang="cs-CZ" b="1" i="1" dirty="0" err="1">
                <a:solidFill>
                  <a:schemeClr val="accent2"/>
                </a:solidFill>
              </a:rPr>
              <a:t>Sanové</a:t>
            </a:r>
            <a:r>
              <a:rPr lang="cs-CZ" b="1" i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67191-29B4-4D73-B9B6-BFD6D2D9D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původní obyvatelé jižní Afriky</a:t>
            </a:r>
          </a:p>
          <a:p>
            <a:r>
              <a:rPr lang="cs-CZ" dirty="0"/>
              <a:t>měří cca 145 cm</a:t>
            </a:r>
          </a:p>
          <a:p>
            <a:r>
              <a:rPr lang="cs-CZ" dirty="0"/>
              <a:t>rituály (např. Velký tanec při kterém si dokáží navodit trans.)</a:t>
            </a:r>
          </a:p>
        </p:txBody>
      </p:sp>
      <p:pic>
        <p:nvPicPr>
          <p:cNvPr id="4098" name="Picture 2" descr="Vyprahlý svět malého muže: Afričtí Křováci zažívají těžké časy ...">
            <a:extLst>
              <a:ext uri="{FF2B5EF4-FFF2-40B4-BE49-F238E27FC236}">
                <a16:creationId xmlns:a16="http://schemas.microsoft.com/office/drawing/2014/main" id="{273B6E4B-5C2E-497A-8562-6B7C3561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4993"/>
            <a:ext cx="4129087" cy="29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řováci - nejstarší etnikum světa | ZOO Chleby">
            <a:extLst>
              <a:ext uri="{FF2B5EF4-FFF2-40B4-BE49-F238E27FC236}">
                <a16:creationId xmlns:a16="http://schemas.microsoft.com/office/drawing/2014/main" id="{02486A35-6DF6-429B-9F9D-E4826A7F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3497794"/>
            <a:ext cx="4003040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9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6BAD3-15D1-4BA4-BB88-475AF6DE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2"/>
                </a:solidFill>
              </a:rPr>
              <a:t>Pygmejové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DF5E09-E966-4AFB-9DB2-7479D1D49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během občanské války v Kongu byli loveni a jedeni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Aktivita: </a:t>
            </a:r>
            <a:r>
              <a:rPr lang="cs-CZ" dirty="0"/>
              <a:t>Jak zní odborný název pro pojídání lidí?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44E957F-1BA0-493D-9EA5-A4F1EF44D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6" y="3555689"/>
            <a:ext cx="3933824" cy="2621273"/>
          </a:xfrm>
          <a:prstGeom prst="rect">
            <a:avLst/>
          </a:prstGeom>
        </p:spPr>
      </p:pic>
      <p:pic>
        <p:nvPicPr>
          <p:cNvPr id="5122" name="Picture 2" descr="Pygmejové - děti džungle - Země světa - cestování, poznávání ...">
            <a:extLst>
              <a:ext uri="{FF2B5EF4-FFF2-40B4-BE49-F238E27FC236}">
                <a16:creationId xmlns:a16="http://schemas.microsoft.com/office/drawing/2014/main" id="{C13F0DE6-BDAF-487F-A8D7-24D25BFD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22" y="3584102"/>
            <a:ext cx="5857875" cy="25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3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718F73-032A-485A-9AAD-0361D8CAB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6299"/>
            <a:ext cx="10515600" cy="5300663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Úkol: </a:t>
            </a:r>
            <a:r>
              <a:rPr lang="cs-CZ" dirty="0"/>
              <a:t>Podle atlasu zjisti oblasti s nejmenším a největším osídlením. Tyto oblasti zapiš do sešitu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Úkol: </a:t>
            </a:r>
            <a:r>
              <a:rPr lang="cs-CZ" dirty="0"/>
              <a:t>Podle atlasu zjisti, jaká náboženství najdeme v Africe a zapiš do sešitu.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chemeClr val="accent2"/>
                </a:solidFill>
              </a:rPr>
              <a:t>Aktivita: </a:t>
            </a:r>
            <a:r>
              <a:rPr lang="cs-CZ" dirty="0"/>
              <a:t>Vzpomeňte si na Valentine (úkol-VO)</a:t>
            </a:r>
          </a:p>
          <a:p>
            <a:pPr marL="0" indent="0">
              <a:buNone/>
            </a:pPr>
            <a:r>
              <a:rPr lang="cs-CZ" dirty="0"/>
              <a:t>a zamyslete se nad tím, s jakými problémy </a:t>
            </a:r>
          </a:p>
          <a:p>
            <a:pPr marL="0" indent="0">
              <a:buNone/>
            </a:pPr>
            <a:r>
              <a:rPr lang="cs-CZ" dirty="0"/>
              <a:t>se setkávají děti v Africe. </a:t>
            </a:r>
          </a:p>
        </p:txBody>
      </p:sp>
      <p:pic>
        <p:nvPicPr>
          <p:cNvPr id="6146" name="Picture 2" descr="Adopce afrických dětí | Centrum Dialog">
            <a:extLst>
              <a:ext uri="{FF2B5EF4-FFF2-40B4-BE49-F238E27FC236}">
                <a16:creationId xmlns:a16="http://schemas.microsoft.com/office/drawing/2014/main" id="{6299E4D6-2646-483C-AD3E-777B64E8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29" y="3337560"/>
            <a:ext cx="3948853" cy="296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436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169</Words>
  <Application>Microsoft Office PowerPoint</Application>
  <PresentationFormat>Širokoúhlá obrazovka</PresentationFormat>
  <Paragraphs>33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AFRIKA 3</vt:lpstr>
      <vt:lpstr>Obyvatelstvo </vt:lpstr>
      <vt:lpstr>Berbeři</vt:lpstr>
      <vt:lpstr>Arabové</vt:lpstr>
      <vt:lpstr>Masajové</vt:lpstr>
      <vt:lpstr>Křováci (Sanové)</vt:lpstr>
      <vt:lpstr>Pygmejové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3</dc:title>
  <dc:creator>havlova93@seznam.cz</dc:creator>
  <cp:lastModifiedBy>havlova93@seznam.cz</cp:lastModifiedBy>
  <cp:revision>6</cp:revision>
  <dcterms:created xsi:type="dcterms:W3CDTF">2020-03-31T13:02:14Z</dcterms:created>
  <dcterms:modified xsi:type="dcterms:W3CDTF">2020-03-31T13:50:47Z</dcterms:modified>
</cp:coreProperties>
</file>