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89FC1F-1BFC-4AF4-B91A-47B85D5AA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C9A131-CFDC-4CE6-BB13-C3284B5F4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6A503A-1795-4FE3-8E76-7C86B8FE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E7D8-6A22-4F00-AC3F-62D794E43F9E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EA6C3F-EE82-48E5-8CCF-318DEDA0C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503285-7257-4429-B651-D25B776C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5AA0-0FB1-4A96-8555-424D4A6198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30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24EDF-19E7-4561-AD37-B9162C7DD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B5CE69-FABE-459A-8E3D-D321826C5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248E79-5BCA-441E-B590-4614ECEF0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E7D8-6A22-4F00-AC3F-62D794E43F9E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EE1160-8854-4058-99EE-D3716CB14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CE20A8-3AEE-4AD2-A564-D55B3509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5AA0-0FB1-4A96-8555-424D4A6198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5C9A012-C0C7-4CA1-B9EA-BCC25F73F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FB96B7-9B0E-41A2-ACB6-42FB2F733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F377E3-1CCD-4399-B167-5BCDC087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E7D8-6A22-4F00-AC3F-62D794E43F9E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32E626-CBF9-4EA3-8ED4-799E186F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444F76-832B-44F8-BC49-8C67B26B9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5AA0-0FB1-4A96-8555-424D4A6198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16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DE683-FDB3-40A8-BE2D-2584B78C2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570BE8-4F8C-4AFC-B009-2A5687D16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F72FF0-D5B9-47B6-9870-C97F494DA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E7D8-6A22-4F00-AC3F-62D794E43F9E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6915F6-6629-4F8C-8F00-3EF17EEC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67AF11-9E80-472D-AB4F-C8C7F5B9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5AA0-0FB1-4A96-8555-424D4A6198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45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EEE1A-1A9B-4BE3-9C75-514DAF53B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7036E7-3C15-4796-8533-DCEE86480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4A3F7C-51F4-41F6-827C-643519A42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E7D8-6A22-4F00-AC3F-62D794E43F9E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9E8DED-FBBE-4E06-AD09-17F2DCF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2CD069-8454-4F3B-934C-1E4CAC0B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5AA0-0FB1-4A96-8555-424D4A6198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13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85D3C-FB23-4FF5-AD3A-5D2D8E1B2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75E7C6-4AC7-4925-8C96-BEB487C38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53502F-50F9-4AFD-9CF3-824DB29F8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92B4C9-BB9A-4FE9-AAF6-747D4EE7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E7D8-6A22-4F00-AC3F-62D794E43F9E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622166-3BD0-43D3-A1EB-8D51642B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20753E-659A-47E7-8B64-DB308B0B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5AA0-0FB1-4A96-8555-424D4A6198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13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17B84-88EF-41C0-8C66-BE728AB0E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3C892C-EF12-4A87-B1E8-4336E3DC2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3F12B4-54D2-4F5E-91CC-378274076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1AAD059-0D79-47E2-97B9-6FD3E692E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F614B67-03CC-4144-BEC9-51062E2BA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6C0C22A-ACFC-4841-8A4C-1BC15DDC8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E7D8-6A22-4F00-AC3F-62D794E43F9E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3F086E2-DC10-42AC-AB07-5BCCC271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8B88D37-4423-4FE7-85CB-AE0F31A1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5AA0-0FB1-4A96-8555-424D4A6198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99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934F37-0BD4-4E18-BC9B-E53B8BF4A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958C8E-637F-4D9F-82FD-671EA131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E7D8-6A22-4F00-AC3F-62D794E43F9E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582D039-E375-4467-8899-EAD0A527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69EB8C-43DA-49F9-A4EE-3DF0AE6C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5AA0-0FB1-4A96-8555-424D4A6198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40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FAEC048-F7C1-4899-8A7D-45B41D22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E7D8-6A22-4F00-AC3F-62D794E43F9E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BB9CA3-8730-401A-985D-B4217A67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02E935-2886-4F54-88E9-478B7248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5AA0-0FB1-4A96-8555-424D4A6198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16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DBEAA-FC7F-495E-BF93-C54CE15F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720470-C729-4218-B412-151B57D83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B4716B-A51A-430F-9D9E-674DFA529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8E6F99-E831-4E2D-BE8F-D625D60F1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E7D8-6A22-4F00-AC3F-62D794E43F9E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3093F6-11FC-4021-9F89-2743422E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5B18FE-8A54-4D72-8319-12936CD7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5AA0-0FB1-4A96-8555-424D4A6198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90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FE2A4A-68EF-4B7B-82D4-881F3325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7BD93ED-7DFA-4BA4-8002-36C823F649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C26583-4887-4256-908A-D3C6C2C41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EC4698-9F2D-448F-A069-638E87D2B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E7D8-6A22-4F00-AC3F-62D794E43F9E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3B230E-C874-4303-974D-C3790F306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A61FEA-AF7F-4650-8448-DDDE9821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5AA0-0FB1-4A96-8555-424D4A6198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6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8B7768A-E69C-4C5F-849B-6CEAB3F4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7001C2-89A0-460C-8A29-557930CF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AEDFE9-1319-415C-8B56-6F1C900B0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8E7D8-6A22-4F00-AC3F-62D794E43F9E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773543-C3B4-49FF-8659-B3D568487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9AEE7F-4F79-4B72-8718-1EC29A566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D5AA0-0FB1-4A96-8555-424D4A6198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6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8hjV6-GKbCI&amp;t=17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haMM6lNRfg" TargetMode="External"/><Relationship Id="rId2" Type="http://schemas.openxmlformats.org/officeDocument/2006/relationships/hyperlink" Target="https://www.youtube.com/watch?v=fNm0CeQXSKc&amp;t=3384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www.youtube.com/watch?v=pdruU7sK58k" TargetMode="External"/><Relationship Id="rId4" Type="http://schemas.openxmlformats.org/officeDocument/2006/relationships/hyperlink" Target="https://www.youtube.com/watch?v=eGLA2KRB_t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Afrika FOTO">
            <a:extLst>
              <a:ext uri="{FF2B5EF4-FFF2-40B4-BE49-F238E27FC236}">
                <a16:creationId xmlns:a16="http://schemas.microsoft.com/office/drawing/2014/main" id="{F31EB601-2758-4AB7-B0DD-D83B3462B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1" b="1100"/>
          <a:stretch/>
        </p:blipFill>
        <p:spPr bwMode="auto">
          <a:xfrm>
            <a:off x="20" y="-162559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A3A19BA-BFD2-4883-875E-E4421EBC4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499360"/>
          </a:xfrm>
        </p:spPr>
        <p:txBody>
          <a:bodyPr>
            <a:normAutofit/>
          </a:bodyPr>
          <a:lstStyle/>
          <a:p>
            <a:r>
              <a:rPr lang="cs-CZ" sz="10000" b="1" i="1" dirty="0">
                <a:solidFill>
                  <a:srgbClr val="FFFFFF"/>
                </a:solidFill>
              </a:rPr>
              <a:t>AFRIKA</a:t>
            </a:r>
            <a:r>
              <a:rPr lang="cs-CZ" sz="10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92B518-BFB5-41D6-ABB5-7AF15DA69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3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74CB6-38AD-40C7-99B2-96F917CC4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accent1"/>
                </a:solidFill>
              </a:rPr>
              <a:t>Vodstvo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DCC19E-C3C6-4F1B-A589-6C2C379F0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Afrika spadá do úmoří Atlantského a Indického oceánu</a:t>
            </a:r>
          </a:p>
          <a:p>
            <a:r>
              <a:rPr lang="cs-CZ" dirty="0"/>
              <a:t>třetina povrchu jsou bezodtoké pánve</a:t>
            </a:r>
          </a:p>
          <a:p>
            <a:r>
              <a:rPr lang="cs-CZ" dirty="0"/>
              <a:t>Řeky: </a:t>
            </a:r>
            <a:r>
              <a:rPr lang="cs-CZ" b="1" i="1" dirty="0">
                <a:solidFill>
                  <a:schemeClr val="accent1"/>
                </a:solidFill>
              </a:rPr>
              <a:t>Nil</a:t>
            </a:r>
            <a:r>
              <a:rPr lang="cs-CZ" dirty="0"/>
              <a:t> (</a:t>
            </a:r>
            <a:r>
              <a:rPr lang="cs-CZ" b="1" i="1" dirty="0"/>
              <a:t>nejdelší!</a:t>
            </a:r>
            <a:r>
              <a:rPr lang="cs-CZ" dirty="0"/>
              <a:t>), </a:t>
            </a:r>
            <a:r>
              <a:rPr lang="cs-CZ" b="1" i="1" dirty="0">
                <a:solidFill>
                  <a:schemeClr val="accent1"/>
                </a:solidFill>
              </a:rPr>
              <a:t>Kongo</a:t>
            </a:r>
            <a:r>
              <a:rPr lang="cs-CZ" b="1" dirty="0"/>
              <a:t> </a:t>
            </a:r>
            <a:r>
              <a:rPr lang="cs-CZ" dirty="0"/>
              <a:t>(nejvodnatější!), </a:t>
            </a:r>
            <a:r>
              <a:rPr lang="cs-CZ" b="1" i="1" dirty="0">
                <a:solidFill>
                  <a:schemeClr val="accent1"/>
                </a:solidFill>
              </a:rPr>
              <a:t>Niger</a:t>
            </a:r>
            <a:r>
              <a:rPr lang="cs-CZ" dirty="0"/>
              <a:t>, </a:t>
            </a:r>
            <a:r>
              <a:rPr lang="cs-CZ" b="1" i="1" dirty="0">
                <a:solidFill>
                  <a:schemeClr val="accent1"/>
                </a:solidFill>
              </a:rPr>
              <a:t>Zambezi</a:t>
            </a:r>
          </a:p>
          <a:p>
            <a:r>
              <a:rPr lang="cs-CZ" dirty="0"/>
              <a:t>Jezera: </a:t>
            </a:r>
            <a:r>
              <a:rPr lang="cs-CZ" b="1" i="1" dirty="0">
                <a:solidFill>
                  <a:schemeClr val="accent1"/>
                </a:solidFill>
              </a:rPr>
              <a:t>Viktoriino jezero, Malawi, Tanganika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i="1" dirty="0">
                <a:solidFill>
                  <a:schemeClr val="accent1"/>
                </a:solidFill>
              </a:rPr>
              <a:t>Úkol</a:t>
            </a:r>
            <a:r>
              <a:rPr lang="cs-CZ" dirty="0"/>
              <a:t>: Zakreslete řeky a jezera do slepé mapy.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42" name="Picture 2" descr="Image result for kongo řeka">
            <a:extLst>
              <a:ext uri="{FF2B5EF4-FFF2-40B4-BE49-F238E27FC236}">
                <a16:creationId xmlns:a16="http://schemas.microsoft.com/office/drawing/2014/main" id="{A1A3EB2B-FB58-4F30-BA15-321253D98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60" y="3930332"/>
            <a:ext cx="3545759" cy="238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1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917026-0D94-4D00-BE0E-CB06FB492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Zajímavosti: </a:t>
            </a:r>
            <a:r>
              <a:rPr lang="cs-CZ" b="1" i="1" dirty="0">
                <a:solidFill>
                  <a:schemeClr val="accent1"/>
                </a:solidFill>
              </a:rPr>
              <a:t>Nil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911916-F53F-454D-8D76-8DE5F66AD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druhá nejdelší řeka na světě</a:t>
            </a:r>
          </a:p>
          <a:p>
            <a:r>
              <a:rPr lang="cs-CZ" dirty="0"/>
              <a:t>starověcí Egypťané na něm byli závislí a říkali mu „</a:t>
            </a:r>
            <a:r>
              <a:rPr lang="cs-CZ" dirty="0" err="1"/>
              <a:t>iteru</a:t>
            </a:r>
            <a:r>
              <a:rPr lang="cs-CZ" dirty="0"/>
              <a:t>“</a:t>
            </a:r>
          </a:p>
          <a:p>
            <a:r>
              <a:rPr lang="cs-CZ" dirty="0"/>
              <a:t>žije v něm </a:t>
            </a:r>
            <a:r>
              <a:rPr lang="cs-CZ" b="1" i="1" dirty="0">
                <a:solidFill>
                  <a:schemeClr val="accent1"/>
                </a:solidFill>
              </a:rPr>
              <a:t>krokodýl nilský </a:t>
            </a:r>
          </a:p>
          <a:p>
            <a:pPr marL="0" indent="0">
              <a:buNone/>
            </a:pPr>
            <a:endParaRPr lang="cs-CZ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chemeClr val="accent1"/>
                </a:solidFill>
              </a:rPr>
              <a:t>Aktivita: </a:t>
            </a:r>
            <a:r>
              <a:rPr lang="cs-CZ" dirty="0"/>
              <a:t>Zazpívejte si písničku. :D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https://www.youtube.com/watch?v=8hjV6-GKbCI&amp;t=17s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1266" name="Picture 2" descr="Image result for Nilský krokodýl">
            <a:extLst>
              <a:ext uri="{FF2B5EF4-FFF2-40B4-BE49-F238E27FC236}">
                <a16:creationId xmlns:a16="http://schemas.microsoft.com/office/drawing/2014/main" id="{17194BC2-FEF1-4548-994E-951CEF114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2964208"/>
            <a:ext cx="3905250" cy="22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997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74996-FC2D-46B2-85F3-0677DE4EF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Videa a zajímavé odkazy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721C85-F990-4DCC-B61C-484147154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6399"/>
            <a:ext cx="10515600" cy="3271203"/>
          </a:xfrm>
        </p:spPr>
        <p:txBody>
          <a:bodyPr/>
          <a:lstStyle/>
          <a:p>
            <a:r>
              <a:rPr lang="cs-CZ" dirty="0"/>
              <a:t>Pohádka </a:t>
            </a:r>
            <a:r>
              <a:rPr lang="cs-CZ" b="1" i="1" dirty="0"/>
              <a:t>Hurá do Afriky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https://www.youtube.com/watch?v=fNm0CeQXSKc&amp;t=3384s</a:t>
            </a:r>
            <a:endParaRPr lang="cs-CZ" dirty="0"/>
          </a:p>
          <a:p>
            <a:r>
              <a:rPr lang="cs-CZ" dirty="0"/>
              <a:t>Dokument </a:t>
            </a:r>
            <a:r>
              <a:rPr lang="cs-CZ" b="1" i="1" dirty="0"/>
              <a:t>Divoká Jižní Afrika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https://www.youtube.com/watch?v=fhaMM6lNRfg</a:t>
            </a:r>
            <a:endParaRPr lang="cs-CZ" dirty="0"/>
          </a:p>
          <a:p>
            <a:r>
              <a:rPr lang="cs-CZ" b="1" i="1" dirty="0"/>
              <a:t>Kilimandžáro</a:t>
            </a:r>
            <a:r>
              <a:rPr lang="cs-CZ" dirty="0"/>
              <a:t>: </a:t>
            </a:r>
            <a:r>
              <a:rPr lang="cs-CZ" dirty="0">
                <a:hlinkClick r:id="rId4"/>
              </a:rPr>
              <a:t>https://www.youtube.com/watch?v=eGLA2KRB_tQ</a:t>
            </a:r>
            <a:endParaRPr lang="cs-CZ" dirty="0"/>
          </a:p>
          <a:p>
            <a:r>
              <a:rPr lang="cs-CZ" b="1" i="1" dirty="0"/>
              <a:t>Krmení krokodýlů</a:t>
            </a:r>
            <a:r>
              <a:rPr lang="cs-CZ" dirty="0"/>
              <a:t>: </a:t>
            </a:r>
            <a:r>
              <a:rPr lang="cs-CZ" dirty="0">
                <a:hlinkClick r:id="rId5"/>
              </a:rPr>
              <a:t>https://www.youtube.com/watch?v=pdruU7sK58k</a:t>
            </a:r>
            <a:endParaRPr lang="cs-CZ" dirty="0"/>
          </a:p>
          <a:p>
            <a:endParaRPr lang="cs-CZ" dirty="0"/>
          </a:p>
        </p:txBody>
      </p:sp>
      <p:pic>
        <p:nvPicPr>
          <p:cNvPr id="12290" name="Picture 2" descr="Image result for hurá do afriky">
            <a:extLst>
              <a:ext uri="{FF2B5EF4-FFF2-40B4-BE49-F238E27FC236}">
                <a16:creationId xmlns:a16="http://schemas.microsoft.com/office/drawing/2014/main" id="{F77F497E-2B4B-4187-A1D7-01B503484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758" y="453390"/>
            <a:ext cx="3225481" cy="252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4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753BB-BEAF-4806-9D5D-38BBEB94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Pár instrukcí k prezentaci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5F2A8F-F177-4413-9297-09E100333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prezentace si udělejte výpisky. </a:t>
            </a:r>
          </a:p>
          <a:p>
            <a:r>
              <a:rPr lang="cs-CZ" dirty="0"/>
              <a:t>Instrukce označené jako </a:t>
            </a:r>
            <a:r>
              <a:rPr lang="cs-CZ" b="1" i="1" dirty="0">
                <a:solidFill>
                  <a:schemeClr val="accent2"/>
                </a:solidFill>
              </a:rPr>
              <a:t>Úkol</a:t>
            </a:r>
            <a:r>
              <a:rPr lang="cs-CZ" dirty="0"/>
              <a:t> jsou </a:t>
            </a:r>
            <a:r>
              <a:rPr lang="cs-CZ" b="1" i="1" dirty="0"/>
              <a:t>povinné</a:t>
            </a:r>
            <a:r>
              <a:rPr lang="cs-CZ" dirty="0"/>
              <a:t> a jedná se pouze o </a:t>
            </a:r>
            <a:r>
              <a:rPr lang="cs-CZ" b="1" i="1" dirty="0"/>
              <a:t>zakreslování do slepé mapy</a:t>
            </a:r>
            <a:r>
              <a:rPr lang="cs-CZ" dirty="0"/>
              <a:t>. Slepou mapu máte přiloženou u prezentace. Vyplněná mapa bude hodnocena po návratu do školy.</a:t>
            </a:r>
          </a:p>
          <a:p>
            <a:r>
              <a:rPr lang="cs-CZ" dirty="0"/>
              <a:t>Instrukce označené jako </a:t>
            </a:r>
            <a:r>
              <a:rPr lang="cs-CZ" b="1" i="1" dirty="0">
                <a:solidFill>
                  <a:schemeClr val="accent2"/>
                </a:solidFill>
              </a:rPr>
              <a:t>Aktivita</a:t>
            </a:r>
            <a:r>
              <a:rPr lang="cs-CZ" b="1" i="1" dirty="0"/>
              <a:t> </a:t>
            </a:r>
            <a:r>
              <a:rPr lang="cs-CZ" dirty="0"/>
              <a:t>povinné nejsou a slouží pouze k aktivizaci vašich mozků. </a:t>
            </a:r>
          </a:p>
          <a:p>
            <a:endParaRPr lang="cs-CZ" dirty="0"/>
          </a:p>
        </p:txBody>
      </p:sp>
      <p:pic>
        <p:nvPicPr>
          <p:cNvPr id="8194" name="Picture 2" descr="Image result for mozek kreslený">
            <a:extLst>
              <a:ext uri="{FF2B5EF4-FFF2-40B4-BE49-F238E27FC236}">
                <a16:creationId xmlns:a16="http://schemas.microsoft.com/office/drawing/2014/main" id="{AB4344FA-3505-4586-8FB5-C3C9CEE6E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610" y="4162897"/>
            <a:ext cx="2343150" cy="214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6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5655A-68F9-46EA-923C-A70C029AD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3035"/>
            <a:ext cx="10515600" cy="1362636"/>
          </a:xfrm>
        </p:spPr>
        <p:txBody>
          <a:bodyPr/>
          <a:lstStyle/>
          <a:p>
            <a:r>
              <a:rPr lang="cs-CZ" b="1" i="1" dirty="0">
                <a:solidFill>
                  <a:schemeClr val="accent2"/>
                </a:solidFill>
              </a:rPr>
              <a:t>AFRIKA - 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081F9A-4E37-4E29-835C-2F5F36FB0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6251"/>
            <a:ext cx="10515600" cy="3286217"/>
          </a:xfrm>
        </p:spPr>
        <p:txBody>
          <a:bodyPr/>
          <a:lstStyle/>
          <a:p>
            <a:r>
              <a:rPr lang="cs-CZ" b="1" i="1" dirty="0"/>
              <a:t>3. největší kontinent </a:t>
            </a:r>
            <a:r>
              <a:rPr lang="cs-CZ" dirty="0"/>
              <a:t>(po Asii a Americe)</a:t>
            </a:r>
          </a:p>
          <a:p>
            <a:r>
              <a:rPr lang="cs-CZ" dirty="0"/>
              <a:t>rozloha: </a:t>
            </a:r>
            <a:r>
              <a:rPr lang="cs-CZ" b="1" i="1" dirty="0">
                <a:solidFill>
                  <a:schemeClr val="accent2"/>
                </a:solidFill>
              </a:rPr>
              <a:t>30,3 mil. km</a:t>
            </a:r>
            <a:r>
              <a:rPr lang="cs-CZ" sz="1800" b="1" i="1" dirty="0">
                <a:solidFill>
                  <a:schemeClr val="accent2"/>
                </a:solidFill>
              </a:rPr>
              <a:t>2</a:t>
            </a:r>
            <a:r>
              <a:rPr lang="cs-CZ" b="1" i="1" dirty="0">
                <a:solidFill>
                  <a:schemeClr val="accent2"/>
                </a:solidFill>
              </a:rPr>
              <a:t> </a:t>
            </a:r>
            <a:r>
              <a:rPr lang="cs-CZ" dirty="0"/>
              <a:t>(6% celkové rozlohy Země)</a:t>
            </a:r>
          </a:p>
          <a:p>
            <a:r>
              <a:rPr lang="cs-CZ" dirty="0"/>
              <a:t>rozkládá se </a:t>
            </a:r>
            <a:r>
              <a:rPr lang="cs-CZ" b="1" i="1" dirty="0"/>
              <a:t>na rovníku</a:t>
            </a:r>
            <a:r>
              <a:rPr lang="cs-CZ" dirty="0"/>
              <a:t>, převážně na východní polokouli</a:t>
            </a:r>
          </a:p>
          <a:p>
            <a:r>
              <a:rPr lang="cs-CZ" dirty="0"/>
              <a:t>obklopena </a:t>
            </a:r>
            <a:r>
              <a:rPr lang="cs-CZ" b="1" i="1" dirty="0"/>
              <a:t>Indickým o., Atlantským o</a:t>
            </a:r>
            <a:r>
              <a:rPr lang="cs-CZ" dirty="0"/>
              <a:t>. a </a:t>
            </a:r>
            <a:r>
              <a:rPr lang="cs-CZ" b="1" i="1" dirty="0"/>
              <a:t>Středozemním mořem</a:t>
            </a:r>
          </a:p>
        </p:txBody>
      </p:sp>
      <p:pic>
        <p:nvPicPr>
          <p:cNvPr id="2050" name="Picture 2" descr="Image result for krajní body afrika">
            <a:extLst>
              <a:ext uri="{FF2B5EF4-FFF2-40B4-BE49-F238E27FC236}">
                <a16:creationId xmlns:a16="http://schemas.microsoft.com/office/drawing/2014/main" id="{4336202E-F127-45CB-ACFD-AD5C1E998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532840"/>
            <a:ext cx="3165662" cy="31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69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D2675-85F6-4302-8DA7-3C1B688D6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113"/>
            <a:ext cx="10515600" cy="1325563"/>
          </a:xfrm>
        </p:spPr>
        <p:txBody>
          <a:bodyPr/>
          <a:lstStyle/>
          <a:p>
            <a:r>
              <a:rPr lang="cs-CZ" b="1" i="1" dirty="0">
                <a:solidFill>
                  <a:schemeClr val="accent2"/>
                </a:solidFill>
              </a:rPr>
              <a:t>Členitost pobřeží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1C4A52-01ED-4B55-8033-1D336B04B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Krajní body: </a:t>
            </a:r>
          </a:p>
          <a:p>
            <a:pPr lvl="1"/>
            <a:r>
              <a:rPr lang="cs-CZ" dirty="0"/>
              <a:t>nejsevernější – </a:t>
            </a:r>
            <a:r>
              <a:rPr lang="cs-CZ" b="1" i="1" dirty="0"/>
              <a:t>Bílý mys</a:t>
            </a:r>
          </a:p>
          <a:p>
            <a:pPr lvl="1"/>
            <a:r>
              <a:rPr lang="cs-CZ" dirty="0"/>
              <a:t>nejjižnější – </a:t>
            </a:r>
            <a:r>
              <a:rPr lang="cs-CZ" b="1" i="1" dirty="0"/>
              <a:t>Střelkový mys</a:t>
            </a:r>
          </a:p>
          <a:p>
            <a:pPr lvl="1"/>
            <a:r>
              <a:rPr lang="cs-CZ" dirty="0"/>
              <a:t>nejzápadnější – </a:t>
            </a:r>
            <a:r>
              <a:rPr lang="cs-CZ" b="1" i="1" dirty="0"/>
              <a:t>Zelený mys</a:t>
            </a:r>
          </a:p>
          <a:p>
            <a:pPr lvl="1"/>
            <a:r>
              <a:rPr lang="cs-CZ" dirty="0"/>
              <a:t>nejvýchodnější – </a:t>
            </a:r>
            <a:r>
              <a:rPr lang="cs-CZ" b="1" i="1" dirty="0"/>
              <a:t>mys </a:t>
            </a:r>
            <a:r>
              <a:rPr lang="cs-CZ" b="1" i="1" dirty="0" err="1"/>
              <a:t>Hafun</a:t>
            </a:r>
            <a:endParaRPr lang="cs-CZ" b="1" i="1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b="1" i="1" dirty="0">
                <a:solidFill>
                  <a:schemeClr val="accent2"/>
                </a:solidFill>
              </a:rPr>
              <a:t>Úkol: </a:t>
            </a:r>
            <a:r>
              <a:rPr lang="cs-CZ" dirty="0"/>
              <a:t>Vyhledejte krajní body na mapě </a:t>
            </a:r>
          </a:p>
          <a:p>
            <a:pPr marL="457200" lvl="1" indent="0">
              <a:buNone/>
            </a:pPr>
            <a:r>
              <a:rPr lang="cs-CZ" dirty="0"/>
              <a:t>a zakreslete je do slepé mapy. </a:t>
            </a:r>
          </a:p>
        </p:txBody>
      </p:sp>
      <p:pic>
        <p:nvPicPr>
          <p:cNvPr id="3074" name="Picture 2" descr="Image result for afrika">
            <a:extLst>
              <a:ext uri="{FF2B5EF4-FFF2-40B4-BE49-F238E27FC236}">
                <a16:creationId xmlns:a16="http://schemas.microsoft.com/office/drawing/2014/main" id="{5ACF273F-C645-48BC-9206-BC49CCBA6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49" y="681037"/>
            <a:ext cx="4558449" cy="51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69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B0587D-F34F-4AEC-9A4D-90BA3CEFA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6824"/>
            <a:ext cx="10515600" cy="5370139"/>
          </a:xfrm>
        </p:spPr>
        <p:txBody>
          <a:bodyPr/>
          <a:lstStyle/>
          <a:p>
            <a:r>
              <a:rPr lang="cs-CZ" dirty="0"/>
              <a:t>Poloostrovy: </a:t>
            </a:r>
            <a:r>
              <a:rPr lang="cs-CZ" b="1" i="1" dirty="0">
                <a:solidFill>
                  <a:schemeClr val="accent2"/>
                </a:solidFill>
              </a:rPr>
              <a:t>Somálský poloostrov </a:t>
            </a:r>
            <a:r>
              <a:rPr lang="cs-CZ" dirty="0"/>
              <a:t>(na východě)</a:t>
            </a:r>
          </a:p>
          <a:p>
            <a:r>
              <a:rPr lang="cs-CZ" dirty="0"/>
              <a:t>Ostrovy: </a:t>
            </a:r>
            <a:r>
              <a:rPr lang="cs-CZ" b="1" i="1" dirty="0">
                <a:solidFill>
                  <a:schemeClr val="accent2"/>
                </a:solidFill>
              </a:rPr>
              <a:t>Madagaskar</a:t>
            </a:r>
            <a:r>
              <a:rPr lang="cs-CZ" dirty="0"/>
              <a:t> (</a:t>
            </a:r>
            <a:r>
              <a:rPr lang="cs-CZ" b="1" i="1" dirty="0"/>
              <a:t>největší</a:t>
            </a:r>
            <a:r>
              <a:rPr lang="cs-CZ" dirty="0"/>
              <a:t>!), souostroví </a:t>
            </a:r>
            <a:r>
              <a:rPr lang="cs-CZ" b="1" i="1" dirty="0">
                <a:solidFill>
                  <a:schemeClr val="accent2"/>
                </a:solidFill>
              </a:rPr>
              <a:t>Komory</a:t>
            </a:r>
            <a:r>
              <a:rPr lang="cs-CZ" dirty="0"/>
              <a:t>, </a:t>
            </a:r>
            <a:r>
              <a:rPr lang="cs-CZ" b="1" i="1" dirty="0">
                <a:solidFill>
                  <a:schemeClr val="accent2"/>
                </a:solidFill>
              </a:rPr>
              <a:t>Seychely</a:t>
            </a:r>
            <a:r>
              <a:rPr lang="cs-CZ" dirty="0"/>
              <a:t>, ostrovy </a:t>
            </a:r>
            <a:r>
              <a:rPr lang="cs-CZ" b="1" i="1" dirty="0">
                <a:solidFill>
                  <a:schemeClr val="accent2"/>
                </a:solidFill>
              </a:rPr>
              <a:t>Mauricius</a:t>
            </a:r>
            <a:r>
              <a:rPr lang="cs-CZ" dirty="0"/>
              <a:t> a </a:t>
            </a:r>
            <a:r>
              <a:rPr lang="cs-CZ" b="1" i="1" dirty="0">
                <a:solidFill>
                  <a:schemeClr val="accent2"/>
                </a:solidFill>
              </a:rPr>
              <a:t>Réunion </a:t>
            </a:r>
          </a:p>
          <a:p>
            <a:r>
              <a:rPr lang="cs-CZ" dirty="0"/>
              <a:t>Zálivy: </a:t>
            </a:r>
            <a:r>
              <a:rPr lang="cs-CZ" b="1" i="1" dirty="0">
                <a:solidFill>
                  <a:schemeClr val="accent2"/>
                </a:solidFill>
              </a:rPr>
              <a:t>Velká a Malá </a:t>
            </a:r>
            <a:r>
              <a:rPr lang="cs-CZ" b="1" i="1" dirty="0" err="1">
                <a:solidFill>
                  <a:schemeClr val="accent2"/>
                </a:solidFill>
              </a:rPr>
              <a:t>Syrta</a:t>
            </a:r>
            <a:r>
              <a:rPr lang="cs-CZ" b="1" i="1" dirty="0">
                <a:solidFill>
                  <a:schemeClr val="accent2"/>
                </a:solidFill>
              </a:rPr>
              <a:t>, Velký Guinejský záliv, Adenský záliv </a:t>
            </a:r>
          </a:p>
          <a:p>
            <a:endParaRPr lang="cs-CZ" b="1" i="1" dirty="0">
              <a:solidFill>
                <a:schemeClr val="accent2"/>
              </a:solidFill>
            </a:endParaRPr>
          </a:p>
          <a:p>
            <a:endParaRPr lang="cs-CZ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chemeClr val="accent2"/>
                </a:solidFill>
              </a:rPr>
              <a:t>Úkol: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Poloostrovy, ostrovy i zálivy </a:t>
            </a:r>
          </a:p>
          <a:p>
            <a:pPr marL="0" indent="0">
              <a:buNone/>
            </a:pPr>
            <a:r>
              <a:rPr lang="cs-CZ" dirty="0"/>
              <a:t>zakreslete do slepé mapy. </a:t>
            </a:r>
          </a:p>
        </p:txBody>
      </p:sp>
      <p:pic>
        <p:nvPicPr>
          <p:cNvPr id="4100" name="Picture 4" descr="Image result for Madagaskar">
            <a:extLst>
              <a:ext uri="{FF2B5EF4-FFF2-40B4-BE49-F238E27FC236}">
                <a16:creationId xmlns:a16="http://schemas.microsoft.com/office/drawing/2014/main" id="{44B8A01E-8972-4F0B-877A-B361316DF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474" y="3284730"/>
            <a:ext cx="4368039" cy="276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40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66558-62F4-4D52-B299-C7A7A2CA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Zajímavosti: </a:t>
            </a:r>
            <a:r>
              <a:rPr lang="cs-CZ" b="1" i="1" dirty="0">
                <a:solidFill>
                  <a:schemeClr val="accent2"/>
                </a:solidFill>
              </a:rPr>
              <a:t>Madagaskar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B002C3-0C61-4E6F-9B19-8897A8F7A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4. největší ostrov na světě</a:t>
            </a:r>
          </a:p>
          <a:p>
            <a:r>
              <a:rPr lang="cs-CZ" dirty="0"/>
              <a:t>ze 70% původní fauna a flóra</a:t>
            </a:r>
          </a:p>
          <a:p>
            <a:r>
              <a:rPr lang="cs-CZ" dirty="0"/>
              <a:t>nejchladnějším měsícem je zde červenec</a:t>
            </a:r>
          </a:p>
          <a:p>
            <a:r>
              <a:rPr lang="cs-CZ" dirty="0"/>
              <a:t>nejznámější rostlinou je </a:t>
            </a:r>
            <a:r>
              <a:rPr lang="cs-CZ" b="1" i="1" dirty="0">
                <a:solidFill>
                  <a:schemeClr val="accent2"/>
                </a:solidFill>
              </a:rPr>
              <a:t>baobab</a:t>
            </a:r>
          </a:p>
          <a:p>
            <a:r>
              <a:rPr lang="cs-CZ" dirty="0"/>
              <a:t>nejtypičtějším zvířetem je </a:t>
            </a:r>
            <a:r>
              <a:rPr lang="cs-CZ" b="1" i="1" dirty="0">
                <a:solidFill>
                  <a:schemeClr val="accent2"/>
                </a:solidFill>
              </a:rPr>
              <a:t>lemur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i="1" dirty="0">
                <a:solidFill>
                  <a:schemeClr val="accent2"/>
                </a:solidFill>
              </a:rPr>
              <a:t>Aktivita: </a:t>
            </a:r>
            <a:r>
              <a:rPr lang="cs-CZ" dirty="0"/>
              <a:t>Zamyslete se, ve které známé knize</a:t>
            </a:r>
          </a:p>
          <a:p>
            <a:pPr marL="0" indent="0">
              <a:buNone/>
            </a:pPr>
            <a:r>
              <a:rPr lang="cs-CZ" dirty="0"/>
              <a:t> se objevuje rostlina baobab. (Ilustrace vám napoví.)</a:t>
            </a:r>
          </a:p>
        </p:txBody>
      </p:sp>
      <p:pic>
        <p:nvPicPr>
          <p:cNvPr id="5122" name="Picture 2" descr="Image result for madagaskar film">
            <a:extLst>
              <a:ext uri="{FF2B5EF4-FFF2-40B4-BE49-F238E27FC236}">
                <a16:creationId xmlns:a16="http://schemas.microsoft.com/office/drawing/2014/main" id="{9656878F-FA9A-4BF7-8AC9-A2D3A7AF2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504824"/>
            <a:ext cx="3588884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baobab malý princ">
            <a:extLst>
              <a:ext uri="{FF2B5EF4-FFF2-40B4-BE49-F238E27FC236}">
                <a16:creationId xmlns:a16="http://schemas.microsoft.com/office/drawing/2014/main" id="{F26DB144-DF57-4480-B33A-3D0E7818A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880" y="3564731"/>
            <a:ext cx="2072864" cy="261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152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05C82-9A83-450C-8BC7-9516A2C4B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accent2"/>
                </a:solidFill>
              </a:rPr>
              <a:t>Povrch</a:t>
            </a:r>
            <a:r>
              <a:rPr lang="cs-CZ" b="1" i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308F31-67EB-4CC5-9668-BB0A70DC2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plošina </a:t>
            </a:r>
            <a:r>
              <a:rPr lang="cs-CZ" b="1" i="1" dirty="0">
                <a:solidFill>
                  <a:schemeClr val="accent2"/>
                </a:solidFill>
              </a:rPr>
              <a:t>Sahara</a:t>
            </a:r>
            <a:r>
              <a:rPr lang="cs-CZ" dirty="0"/>
              <a:t> (na severu)</a:t>
            </a:r>
          </a:p>
          <a:p>
            <a:r>
              <a:rPr lang="cs-CZ" dirty="0"/>
              <a:t>pohoří </a:t>
            </a:r>
            <a:r>
              <a:rPr lang="cs-CZ" b="1" i="1" dirty="0">
                <a:solidFill>
                  <a:schemeClr val="accent2"/>
                </a:solidFill>
              </a:rPr>
              <a:t>Atlas </a:t>
            </a:r>
          </a:p>
          <a:p>
            <a:r>
              <a:rPr lang="cs-CZ" dirty="0"/>
              <a:t>nejvyšší hora: </a:t>
            </a:r>
            <a:r>
              <a:rPr lang="cs-CZ" b="1" i="1" dirty="0">
                <a:solidFill>
                  <a:schemeClr val="accent2"/>
                </a:solidFill>
              </a:rPr>
              <a:t>Kilimandžáro</a:t>
            </a:r>
          </a:p>
          <a:p>
            <a:pPr marL="0" indent="0">
              <a:buNone/>
            </a:pPr>
            <a:endParaRPr lang="cs-CZ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chemeClr val="accent2"/>
                </a:solidFill>
              </a:rPr>
              <a:t>Úkol: </a:t>
            </a:r>
            <a:r>
              <a:rPr lang="cs-CZ" dirty="0"/>
              <a:t>Zakreslete pojmy do slepé mapy.</a:t>
            </a:r>
          </a:p>
        </p:txBody>
      </p:sp>
      <p:pic>
        <p:nvPicPr>
          <p:cNvPr id="6146" name="Picture 2" descr="Image result for pohoří Atlas">
            <a:extLst>
              <a:ext uri="{FF2B5EF4-FFF2-40B4-BE49-F238E27FC236}">
                <a16:creationId xmlns:a16="http://schemas.microsoft.com/office/drawing/2014/main" id="{041C405F-2E7A-4B08-A384-0EC0EA827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20" y="3218656"/>
            <a:ext cx="4124325" cy="309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ahara">
            <a:extLst>
              <a:ext uri="{FF2B5EF4-FFF2-40B4-BE49-F238E27FC236}">
                <a16:creationId xmlns:a16="http://schemas.microsoft.com/office/drawing/2014/main" id="{EE349A61-03B4-44FC-93FA-B2631DF6E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546100"/>
            <a:ext cx="3852736" cy="21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56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973E9D-97BE-416B-877C-8F7C9026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Zajímavosti: </a:t>
            </a:r>
            <a:r>
              <a:rPr lang="cs-CZ" b="1" i="1" dirty="0">
                <a:solidFill>
                  <a:schemeClr val="accent2"/>
                </a:solidFill>
              </a:rPr>
              <a:t>Kilimandžáro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54D937-FACD-42CE-A4A2-54CA2A39D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skládá se ze </a:t>
            </a:r>
            <a:r>
              <a:rPr lang="cs-CZ" b="1" i="1" dirty="0"/>
              <a:t>tří nečinných stratovulkánů</a:t>
            </a:r>
          </a:p>
          <a:p>
            <a:r>
              <a:rPr lang="cs-CZ" dirty="0"/>
              <a:t>nejvyšší bod na okraji kráteru se nazývá </a:t>
            </a:r>
            <a:r>
              <a:rPr lang="cs-CZ" b="1" i="1" dirty="0">
                <a:solidFill>
                  <a:schemeClr val="accent2"/>
                </a:solidFill>
              </a:rPr>
              <a:t>Uhuru</a:t>
            </a:r>
          </a:p>
          <a:p>
            <a:r>
              <a:rPr lang="cs-CZ" b="1" i="1" dirty="0">
                <a:solidFill>
                  <a:schemeClr val="accent2"/>
                </a:solidFill>
              </a:rPr>
              <a:t>5895 m. n. m.</a:t>
            </a:r>
          </a:p>
          <a:p>
            <a:pPr marL="0" indent="0">
              <a:buNone/>
            </a:pPr>
            <a:endParaRPr lang="cs-CZ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b="1" i="1" dirty="0">
              <a:solidFill>
                <a:schemeClr val="accent2"/>
              </a:solidFill>
            </a:endParaRPr>
          </a:p>
          <a:p>
            <a:endParaRPr lang="cs-CZ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chemeClr val="accent2"/>
                </a:solidFill>
              </a:rPr>
              <a:t>Aktivita: </a:t>
            </a:r>
            <a:r>
              <a:rPr lang="cs-CZ" dirty="0"/>
              <a:t>Kilimandžáro se vyskytuje </a:t>
            </a:r>
          </a:p>
          <a:p>
            <a:pPr marL="0" indent="0">
              <a:buNone/>
            </a:pPr>
            <a:r>
              <a:rPr lang="cs-CZ" dirty="0"/>
              <a:t>i v knize Pět neděl v baloně. </a:t>
            </a:r>
          </a:p>
          <a:p>
            <a:pPr marL="0" indent="0">
              <a:buNone/>
            </a:pPr>
            <a:r>
              <a:rPr lang="cs-CZ" dirty="0"/>
              <a:t>Vzpomene si, kdo je autorem této knihy?</a:t>
            </a:r>
          </a:p>
          <a:p>
            <a:endParaRPr lang="cs-CZ" b="1" i="1" dirty="0"/>
          </a:p>
        </p:txBody>
      </p:sp>
      <p:pic>
        <p:nvPicPr>
          <p:cNvPr id="7170" name="Picture 2" descr="Image result for kilimanžáro">
            <a:extLst>
              <a:ext uri="{FF2B5EF4-FFF2-40B4-BE49-F238E27FC236}">
                <a16:creationId xmlns:a16="http://schemas.microsoft.com/office/drawing/2014/main" id="{1CC4E993-5FF7-4D0D-9321-C33FBF36B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90" y="3235325"/>
            <a:ext cx="4876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831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C63FDB-1219-4FC0-A4C8-EBA260C3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accent1"/>
                </a:solidFill>
              </a:rPr>
              <a:t>Podnebí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2CDB4-FA0E-46D4-BB40-E94495721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>
                <a:solidFill>
                  <a:schemeClr val="accent1"/>
                </a:solidFill>
              </a:rPr>
              <a:t>Aktivita: </a:t>
            </a:r>
            <a:r>
              <a:rPr lang="cs-CZ" dirty="0"/>
              <a:t>Zopakujte si, co je charakteristické pro tropické lesy, subtropy, pouště a polopouště. </a:t>
            </a:r>
          </a:p>
        </p:txBody>
      </p:sp>
      <p:pic>
        <p:nvPicPr>
          <p:cNvPr id="9218" name="Picture 2" descr="Image result for podnebí afriky">
            <a:extLst>
              <a:ext uri="{FF2B5EF4-FFF2-40B4-BE49-F238E27FC236}">
                <a16:creationId xmlns:a16="http://schemas.microsoft.com/office/drawing/2014/main" id="{F3E63520-D543-4A0F-B350-10E4E1BE7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t="8270" r="-637" b="1223"/>
          <a:stretch/>
        </p:blipFill>
        <p:spPr bwMode="auto">
          <a:xfrm>
            <a:off x="4040160" y="809440"/>
            <a:ext cx="6177801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45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493</Words>
  <Application>Microsoft Office PowerPoint</Application>
  <PresentationFormat>Širokoúhlá obrazovka</PresentationFormat>
  <Paragraphs>81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AFRIKA </vt:lpstr>
      <vt:lpstr>Pár instrukcí k prezentaci</vt:lpstr>
      <vt:lpstr>AFRIKA - základní informace</vt:lpstr>
      <vt:lpstr>Členitost pobřeží</vt:lpstr>
      <vt:lpstr>Prezentace aplikace PowerPoint</vt:lpstr>
      <vt:lpstr>Zajímavosti: Madagaskar </vt:lpstr>
      <vt:lpstr>Povrch </vt:lpstr>
      <vt:lpstr>Zajímavosti: Kilimandžáro</vt:lpstr>
      <vt:lpstr>Podnebí </vt:lpstr>
      <vt:lpstr>Vodstvo</vt:lpstr>
      <vt:lpstr>Zajímavosti: Nil</vt:lpstr>
      <vt:lpstr>Videa a zajímavé odkazy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AFRIKA </dc:title>
  <dc:creator>havlova93@seznam.cz</dc:creator>
  <cp:lastModifiedBy>havlova93@seznam.cz</cp:lastModifiedBy>
  <cp:revision>15</cp:revision>
  <dcterms:created xsi:type="dcterms:W3CDTF">2020-03-25T16:17:31Z</dcterms:created>
  <dcterms:modified xsi:type="dcterms:W3CDTF">2020-03-25T18:45:44Z</dcterms:modified>
</cp:coreProperties>
</file>