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2" r:id="rId3"/>
    <p:sldId id="268" r:id="rId4"/>
    <p:sldId id="258" r:id="rId5"/>
    <p:sldId id="273" r:id="rId6"/>
    <p:sldId id="257" r:id="rId7"/>
    <p:sldId id="274" r:id="rId8"/>
    <p:sldId id="275" r:id="rId9"/>
    <p:sldId id="259" r:id="rId10"/>
    <p:sldId id="276" r:id="rId11"/>
    <p:sldId id="265" r:id="rId12"/>
    <p:sldId id="260" r:id="rId13"/>
    <p:sldId id="266" r:id="rId14"/>
    <p:sldId id="277" r:id="rId15"/>
    <p:sldId id="261" r:id="rId16"/>
    <p:sldId id="264" r:id="rId17"/>
    <p:sldId id="263" r:id="rId18"/>
    <p:sldId id="282" r:id="rId19"/>
    <p:sldId id="283" r:id="rId20"/>
    <p:sldId id="270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7" d="100"/>
          <a:sy n="67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1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9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6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6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1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1103404611-narodni-divadlo-jak-je-neznate/" TargetMode="External"/><Relationship Id="rId2" Type="http://schemas.openxmlformats.org/officeDocument/2006/relationships/hyperlink" Target="http://www.ceskatelevize.cz/ivysilani/1126666764-toulava-kamera/205411000320424/obsah/119024-staromestsky-orlo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tIrMIryUpg" TargetMode="External"/><Relationship Id="rId4" Type="http://schemas.openxmlformats.org/officeDocument/2006/relationships/hyperlink" Target="https://www.youtube.com/watch?v=cBkg6XxjDz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K0esnwkU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creator.cz/mc/index.php?opentitle=Vlastiveda5DEJ_PS/Vlastiveda5DEJ_PS.mc&amp;maintitle=Vlastiveda5DEJ/Vlastiveda5DEJ.mc&amp;pageord=7" TargetMode="External"/><Relationship Id="rId2" Type="http://schemas.openxmlformats.org/officeDocument/2006/relationships/hyperlink" Target="https://www.mediacreator.cz/mc/index.php?opentitle=Vlastiveda5DEJ/Vlastiveda5DEJ.mc&amp;pageord=1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lVDiSmIRyUmImL9hL0qFaoFo0QUw2rdHi_tvQR5xV19UN1UxUVVLOFNSUUNKRzNBTEdISjFJNUdVTC4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3740" y="802299"/>
            <a:ext cx="6817399" cy="370396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Vznik Rakouska-Uherska 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2. polovina 19. století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8482" y="4768183"/>
            <a:ext cx="628632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D5165267-B23F-4016-85F9-10FFB347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DB09C-9599-4194-B305-6E434864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52044-96C7-49AF-9FEC-580F4605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čeští vlastenci toužili po ryze českém divadle</a:t>
            </a:r>
          </a:p>
          <a:p>
            <a:r>
              <a:rPr lang="cs-CZ" sz="2800" dirty="0"/>
              <a:t>začala tedy sbírka na jeho stavbu</a:t>
            </a:r>
          </a:p>
          <a:p>
            <a:r>
              <a:rPr lang="cs-CZ" sz="2800" dirty="0"/>
              <a:t>byla zřízena společná pokladna, do které mohl přispívat kdokoli</a:t>
            </a:r>
          </a:p>
          <a:p>
            <a:r>
              <a:rPr lang="cs-CZ" sz="2800" dirty="0"/>
              <a:t>přispěli dokonce i Habsburkové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1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92696"/>
            <a:ext cx="2381250" cy="2381250"/>
          </a:xfrm>
          <a:prstGeom prst="rect">
            <a:avLst/>
          </a:prstGeom>
          <a:noFill/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429000"/>
            <a:ext cx="2381250" cy="238125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286248" y="1357298"/>
            <a:ext cx="4471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000" dirty="0"/>
              <a:t> každý chtěl přispět</a:t>
            </a:r>
          </a:p>
          <a:p>
            <a:endParaRPr lang="cs-CZ" sz="3000" dirty="0"/>
          </a:p>
          <a:p>
            <a:pPr>
              <a:buFont typeface="Arial" pitchFamily="34" charset="0"/>
              <a:buChar char="•"/>
            </a:pPr>
            <a:r>
              <a:rPr lang="cs-CZ" sz="3000" dirty="0"/>
              <a:t> pokladničky s názvem: </a:t>
            </a:r>
            <a:r>
              <a:rPr lang="cs-CZ" sz="3000" dirty="0">
                <a:solidFill>
                  <a:srgbClr val="FF0000"/>
                </a:solidFill>
              </a:rPr>
              <a:t>Na zdar Národního divadla! </a:t>
            </a:r>
            <a:r>
              <a:rPr lang="cs-CZ" sz="3000" dirty="0">
                <a:latin typeface="Arial"/>
                <a:cs typeface="Arial"/>
              </a:rPr>
              <a:t>→ dnešní pozdrav Nazdar!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00562" y="1571612"/>
            <a:ext cx="43577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500" dirty="0"/>
              <a:t> otevřeno 11.6. 1881 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9124" y="2928934"/>
            <a:ext cx="43577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500" dirty="0"/>
              <a:t> 12.8. 1881 došlo k požáru </a:t>
            </a:r>
            <a:endParaRPr lang="cs-CZ" sz="25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upload.wikimedia.org/wikipedia/commons/1/1e/Zakladni_kamen_Narodniho_diva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127343" cy="197482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500562" y="1000108"/>
            <a:ext cx="43577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500" dirty="0"/>
              <a:t> základní kámen 16. 5. 1868 </a:t>
            </a:r>
            <a:endParaRPr lang="cs-CZ" sz="25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29124" y="3714752"/>
            <a:ext cx="4357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latin typeface="Arial"/>
                <a:cs typeface="Arial"/>
              </a:rPr>
              <a:t>→  rychlá sbírka na nové divadlo</a:t>
            </a:r>
            <a:endParaRPr lang="cs-CZ" sz="2500" b="1" dirty="0"/>
          </a:p>
        </p:txBody>
      </p:sp>
      <p:pic>
        <p:nvPicPr>
          <p:cNvPr id="23556" name="Picture 4" descr="Budova Národního divadla v Pra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67461"/>
            <a:ext cx="3922344" cy="2616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E93A4E5-9844-4C94-BE97-92EDCA2E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52113E9-B822-4FC0-9815-D9FD422C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52845" y="723439"/>
            <a:ext cx="2949045" cy="455825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 err="1">
                <a:latin typeface="+mj-lt"/>
                <a:ea typeface="+mj-ea"/>
                <a:cs typeface="+mj-cs"/>
              </a:rPr>
              <a:t>slavnostní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otevření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18. 11. 1883</a:t>
            </a:r>
            <a:endParaRPr lang="cs-CZ" sz="31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31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100" dirty="0">
                <a:latin typeface="+mj-lt"/>
                <a:ea typeface="+mj-ea"/>
                <a:cs typeface="+mj-cs"/>
              </a:rPr>
              <a:t>Bedřich Smetana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100" dirty="0">
                <a:latin typeface="+mj-lt"/>
                <a:ea typeface="+mj-ea"/>
                <a:cs typeface="+mj-cs"/>
              </a:rPr>
              <a:t>- opera Libuše</a:t>
            </a:r>
            <a:endParaRPr lang="en-US" sz="3100" dirty="0">
              <a:latin typeface="+mj-lt"/>
              <a:ea typeface="+mj-ea"/>
              <a:cs typeface="+mj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4CC25F9-2E48-48AB-8BC0-F5F26454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824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665850-0FEB-436B-AD92-E1873CA4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9497226-2365-4B3B-9781-1EA8B98DB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863181C-F135-428D-88EE-BDA1BF33E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FFBBF4E2-8D2F-43D2-865D-87F0B3ED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903" y="977099"/>
            <a:ext cx="4965968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Související obráze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70060" y="1116345"/>
            <a:ext cx="2899629" cy="3866172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EF1841E-483F-48D2-BEE9-419DB846F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59C9410-83E0-4382-9205-407BA785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41A645-9CBA-49BF-B3CA-57D41EDA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366" y="962902"/>
            <a:ext cx="3065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Antonín </a:t>
            </a:r>
            <a:r>
              <a:rPr lang="en-US" sz="4200" dirty="0" err="1"/>
              <a:t>Dvořák</a:t>
            </a:r>
            <a:endParaRPr lang="en-US" sz="4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871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Výsledek obrázku pro antonín dvořák">
            <a:extLst>
              <a:ext uri="{FF2B5EF4-FFF2-40B4-BE49-F238E27FC236}">
                <a16:creationId xmlns:a16="http://schemas.microsoft.com/office/drawing/2014/main" id="{A72D1C84-03B8-4442-AA2E-1DD8B1B1C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5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187E280-42CA-468F-B99D-39F20137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73368F2-4313-4207-8428-7D43FC6C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3992288-8A47-4BDE-A51E-47BF6AE7D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699E40A-AFF1-4788-B857-F9C4CA280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88050F4-1E5C-4FB2-8FD9-FA68F980B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978D07E-E3B1-4950-A19B-7A320EB1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32546" y="4459039"/>
            <a:ext cx="6482259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Výzdoba ND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22B01DD-8B94-4142-8FDC-E642B3851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3679" y="323838"/>
            <a:ext cx="6496126" cy="3652791"/>
            <a:chOff x="1764906" y="323838"/>
            <a:chExt cx="8661501" cy="365279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EBEC62C-DDB6-41FC-8597-8120FBEF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64906" y="323838"/>
              <a:ext cx="8661501" cy="365279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CB76A87-23DE-4F48-9B3B-FEEC56081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8417" y="647445"/>
              <a:ext cx="8032660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Obrázek 9" descr="Obsah obrázku budova, exteriér, vpředu, vsedě&#10;&#10;Popis byl vytvořen automaticky">
            <a:extLst>
              <a:ext uri="{FF2B5EF4-FFF2-40B4-BE49-F238E27FC236}">
                <a16:creationId xmlns:a16="http://schemas.microsoft.com/office/drawing/2014/main" id="{5F84172E-FDF9-4A35-9DD3-9114F164C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21321"/>
          <a:stretch/>
        </p:blipFill>
        <p:spPr>
          <a:xfrm>
            <a:off x="1806351" y="963740"/>
            <a:ext cx="3156234" cy="2274472"/>
          </a:xfrm>
          <a:prstGeom prst="rect">
            <a:avLst/>
          </a:prstGeom>
        </p:spPr>
      </p:pic>
      <p:pic>
        <p:nvPicPr>
          <p:cNvPr id="24578" name="Picture 2" descr="Výsledek obrázku pro národní divadlo lunety"/>
          <p:cNvPicPr>
            <a:picLocks noChangeAspect="1" noChangeArrowheads="1"/>
          </p:cNvPicPr>
          <p:nvPr/>
        </p:nvPicPr>
        <p:blipFill rotWithShape="1">
          <a:blip r:embed="rId4"/>
          <a:srcRect l="36733" r="13120" b="1"/>
          <a:stretch/>
        </p:blipFill>
        <p:spPr bwMode="auto">
          <a:xfrm>
            <a:off x="5197718" y="963739"/>
            <a:ext cx="2131317" cy="2369223"/>
          </a:xfrm>
          <a:prstGeom prst="rect">
            <a:avLst/>
          </a:prstGeom>
          <a:noFill/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205777A-6A55-4A92-B76B-1C17FC0D1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1793" y="4459039"/>
            <a:ext cx="0" cy="5515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" name="Picture 152">
            <a:extLst>
              <a:ext uri="{FF2B5EF4-FFF2-40B4-BE49-F238E27FC236}">
                <a16:creationId xmlns:a16="http://schemas.microsoft.com/office/drawing/2014/main" id="{2D68D077-D500-4098-809F-1D5694F42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2EBD1A4-1489-4C0E-A89F-0B22FF2C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71600" y="5486516"/>
            <a:ext cx="77638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500" b="1" dirty="0">
                <a:solidFill>
                  <a:srgbClr val="FF0000"/>
                </a:solidFill>
              </a:rPr>
              <a:t>sochař  Josef Václav Myslbek, malíř Mikoláš Aleš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b="1" dirty="0"/>
              <a:t>Další umělci 19. st.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3B686E1-100F-4540-990D-52BBAE29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/>
          </a:bodyPr>
          <a:lstStyle/>
          <a:p>
            <a:r>
              <a:rPr lang="cs-CZ" sz="2400" dirty="0"/>
              <a:t>sochař Josef Václav Myslbek</a:t>
            </a:r>
          </a:p>
          <a:p>
            <a:r>
              <a:rPr lang="cs-CZ" sz="2400" dirty="0"/>
              <a:t>socha sv. Václava na dnešním Václavském náměstí</a:t>
            </a:r>
          </a:p>
        </p:txBody>
      </p:sp>
      <p:pic>
        <p:nvPicPr>
          <p:cNvPr id="11" name="Picture 2" descr="Související obrázek">
            <a:extLst>
              <a:ext uri="{FF2B5EF4-FFF2-40B4-BE49-F238E27FC236}">
                <a16:creationId xmlns:a16="http://schemas.microsoft.com/office/drawing/2014/main" id="{B4902848-60A8-4BFF-BA68-C296E8AA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0808" y="1894304"/>
            <a:ext cx="3720331" cy="2483320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29124" y="857232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FF0000"/>
                </a:solidFill>
              </a:rPr>
              <a:t>malíř Josef Mánes</a:t>
            </a:r>
          </a:p>
          <a:p>
            <a:endParaRPr lang="cs-CZ" sz="2500" b="1" dirty="0">
              <a:solidFill>
                <a:srgbClr val="FF0000"/>
              </a:solidFill>
            </a:endParaRPr>
          </a:p>
          <a:p>
            <a:r>
              <a:rPr lang="cs-CZ" sz="2500" b="1" dirty="0"/>
              <a:t>kalendářní deska Orloje</a:t>
            </a:r>
          </a:p>
        </p:txBody>
      </p:sp>
      <p:pic>
        <p:nvPicPr>
          <p:cNvPr id="25604" name="Picture 4" descr="Výsledek obrázku pro josef mánes orlo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357586" cy="3298370"/>
          </a:xfrm>
          <a:prstGeom prst="rect">
            <a:avLst/>
          </a:prstGeom>
          <a:noFill/>
        </p:spPr>
      </p:pic>
      <p:pic>
        <p:nvPicPr>
          <p:cNvPr id="25606" name="Picture 6" descr="https://upload.wikimedia.org/wikipedia/commons/thumb/3/37/Astronomical_Clock_%288341899828%29.jpg/220px-Astronomical_Clock_%288341899828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08920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54065-947C-401F-B409-2F12F7A7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12" y="309625"/>
            <a:ext cx="6479421" cy="1049235"/>
          </a:xfrm>
        </p:spPr>
        <p:txBody>
          <a:bodyPr/>
          <a:lstStyle/>
          <a:p>
            <a:r>
              <a:rPr lang="cs-CZ" dirty="0"/>
              <a:t>Vznik R-U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13627-213F-4ABF-BD2C-2A93A9B6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7632847" cy="4680520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/>
              <a:t>císař František Josef I. X touha českých politiků po české samosprávě v rámci říše – vyjednávání = nepovedlo se</a:t>
            </a:r>
          </a:p>
          <a:p>
            <a:pPr lvl="0"/>
            <a:r>
              <a:rPr lang="cs-CZ" sz="2400" dirty="0"/>
              <a:t>1867 vznik Rakouska-Uherska </a:t>
            </a:r>
          </a:p>
          <a:p>
            <a:pPr lvl="1"/>
            <a:r>
              <a:rPr lang="cs-CZ" sz="2400" dirty="0"/>
              <a:t>Maďaři (Uhři) si vymohli vyrovnání </a:t>
            </a:r>
          </a:p>
          <a:p>
            <a:pPr lvl="2"/>
            <a:r>
              <a:rPr lang="cs-CZ" sz="2400" dirty="0"/>
              <a:t>rozdělení rakouské monarchie na </a:t>
            </a:r>
          </a:p>
          <a:p>
            <a:pPr lvl="3"/>
            <a:r>
              <a:rPr lang="cs-CZ" sz="2400" dirty="0"/>
              <a:t>rakouskou část (Rakousko, české země, část Polska…)</a:t>
            </a:r>
          </a:p>
          <a:p>
            <a:pPr lvl="3"/>
            <a:r>
              <a:rPr lang="cs-CZ" sz="2400" dirty="0"/>
              <a:t>uherskou část (Maďarsko včetně Slovenska)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7F7A57-5FF0-4E62-BF52-BFBA4072AD60}"/>
              </a:ext>
            </a:extLst>
          </p:cNvPr>
          <p:cNvSpPr txBox="1"/>
          <p:nvPr/>
        </p:nvSpPr>
        <p:spPr>
          <a:xfrm>
            <a:off x="7236296" y="3326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225313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54065-947C-401F-B409-2F12F7A7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R-U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313627-213F-4ABF-BD2C-2A93A9B6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479421" cy="4293587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/>
              <a:t>český kulturní život</a:t>
            </a:r>
          </a:p>
          <a:p>
            <a:pPr lvl="1"/>
            <a:r>
              <a:rPr lang="cs-CZ" sz="2400" dirty="0"/>
              <a:t>rozvoj školství: nové typy škol, </a:t>
            </a:r>
            <a:r>
              <a:rPr lang="cs-CZ" sz="2400" dirty="0" err="1"/>
              <a:t>8letá</a:t>
            </a:r>
            <a:r>
              <a:rPr lang="cs-CZ" sz="2400" dirty="0"/>
              <a:t> docházka, česká univerzita</a:t>
            </a:r>
          </a:p>
          <a:p>
            <a:pPr lvl="1"/>
            <a:r>
              <a:rPr lang="cs-CZ" sz="2400" dirty="0"/>
              <a:t>vznik spolků (pěvecké, divadelní…)</a:t>
            </a:r>
          </a:p>
          <a:p>
            <a:pPr lvl="2"/>
            <a:r>
              <a:rPr lang="cs-CZ" sz="2400" dirty="0"/>
              <a:t>tělovýchovný spolek Sokol</a:t>
            </a:r>
          </a:p>
          <a:p>
            <a:pPr lvl="1"/>
            <a:r>
              <a:rPr lang="cs-CZ" sz="2400" dirty="0"/>
              <a:t>stavba Národního divadla</a:t>
            </a:r>
          </a:p>
          <a:p>
            <a:pPr lvl="2"/>
            <a:r>
              <a:rPr lang="cs-CZ" sz="2400" dirty="0"/>
              <a:t>1883 slavnostní otevření</a:t>
            </a:r>
          </a:p>
          <a:p>
            <a:pPr lvl="3"/>
            <a:r>
              <a:rPr lang="cs-CZ" sz="2400" dirty="0"/>
              <a:t>opera Libuše (Bedřich Smetana)</a:t>
            </a:r>
          </a:p>
          <a:p>
            <a:pPr lvl="2"/>
            <a:r>
              <a:rPr lang="cs-CZ" sz="2400" dirty="0"/>
              <a:t>umělci: Mikoláš Aleš, J. V. Myslbek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37F7A57-5FF0-4E62-BF52-BFBA4072AD60}"/>
              </a:ext>
            </a:extLst>
          </p:cNvPr>
          <p:cNvSpPr txBox="1"/>
          <p:nvPr/>
        </p:nvSpPr>
        <p:spPr>
          <a:xfrm>
            <a:off x="7236296" y="3326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216640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A7095-7433-40F5-9ABD-AE9FD1FB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sz="2500"/>
              <a:t>Uvolnění politických poměrů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39C6A-4FE7-402F-8783-D31D4688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65" y="2014669"/>
            <a:ext cx="3066823" cy="41003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císař František Josef I. uvolnil politický dohled nad císařstvím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začaly vznikat čtenářské, pěvecké a divadelní spolky (organizace sdružující česky mluvící)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vznikla tělovýchovná organizace SOKOL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90D14C-EA2A-448F-83D9-75E63F43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1875702"/>
            <a:ext cx="3720331" cy="2520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1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On-line zdroje – videa (Národní divadlo)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http://www.ceskatelevize.cz/ivysilani/1126666764-toulava-kamera/205411000320424/obsah/119024-staromestsky-orloj</a:t>
            </a:r>
            <a:endParaRPr lang="cs-CZ" dirty="0"/>
          </a:p>
          <a:p>
            <a:r>
              <a:rPr lang="cs-CZ" dirty="0">
                <a:hlinkClick r:id="rId3"/>
              </a:rPr>
              <a:t>https://www.ceskatelevize.cz/ivysilani/11103404611-narodni-divadlo-jak-je-neznate/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https://www.youtube.com/watch?v=cBkg6XxjDzk</a:t>
            </a:r>
            <a:endParaRPr lang="cs-CZ" dirty="0"/>
          </a:p>
          <a:p>
            <a:r>
              <a:rPr lang="cs-CZ" dirty="0">
                <a:hlinkClick r:id="rId5"/>
              </a:rPr>
              <a:t>https://www.youtube.com/watch?v=1tIrMIryUpg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0B663-35B6-4010-9064-CC7D5826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zdroje – videa </a:t>
            </a:r>
            <a:br>
              <a:rPr lang="cs-CZ" dirty="0"/>
            </a:br>
            <a:r>
              <a:rPr lang="cs-CZ" dirty="0"/>
              <a:t>(Dějiny udatného českého národa)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640B8-D990-49F9-91FB-80E50CB1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https://www.youtube.com/watch?v=EIEZRc8ikBQ</a:t>
            </a:r>
          </a:p>
          <a:p>
            <a:r>
              <a:rPr lang="cs-CZ" dirty="0">
                <a:hlinkClick r:id="rId2"/>
              </a:rPr>
              <a:t>https://www.youtube.com/watch?v=U1K0esnwkUI</a:t>
            </a:r>
            <a:endParaRPr lang="cs-CZ" dirty="0"/>
          </a:p>
          <a:p>
            <a:r>
              <a:rPr lang="cs-CZ" dirty="0"/>
              <a:t>https://www.youtube.com/watch?v=k_z4YtLXAWo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79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800A2-8C27-49B6-977D-B004EA28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učebnice + pracovní sešit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6CB91-9F15-4334-AD1D-0206C2F0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https://www.mediacreator.cz/mc/index.php?opentitle=Vlastiveda5DEJ/Vlastiveda5DEJ.mc&amp;pageord=16</a:t>
            </a:r>
            <a:endParaRPr lang="cs-CZ" dirty="0"/>
          </a:p>
          <a:p>
            <a:r>
              <a:rPr lang="cs-CZ" dirty="0">
                <a:hlinkClick r:id="rId3"/>
              </a:rPr>
              <a:t>https://www.mediacreator.cz/mc/index.php?opentitle=Vlastiveda5DEJ_PS/Vlastiveda5DEJ_PS.mc&amp;maintitle=Vlastiveda5DEJ/Vlastiveda5DEJ.mc&amp;pageord=7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81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67EF6-B6F8-432D-A99C-27A39D34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 na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5BCD8-038F-4D46-8E70-452CCA8E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https://forms.office.com/Pages/ResponsePage.aspx?id=lVDiSmIRyUmImL9hL0qFaoFo0QUw2rdHi_tvQR5xV19UN1UxUVVLOFNSUUNKRzNBTEdISjFJNUdVTC4u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8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tělovýchovná organizace Sokol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151022" y="2015732"/>
            <a:ext cx="410042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cílem</a:t>
            </a:r>
            <a:r>
              <a:rPr lang="en-US" sz="2400" dirty="0"/>
              <a:t>: </a:t>
            </a:r>
            <a:r>
              <a:rPr lang="en-US" sz="2400" dirty="0" err="1"/>
              <a:t>zvýšení</a:t>
            </a:r>
            <a:r>
              <a:rPr lang="en-US" sz="2400" dirty="0"/>
              <a:t> </a:t>
            </a:r>
            <a:r>
              <a:rPr lang="en-US" sz="2400" dirty="0" err="1"/>
              <a:t>fyzické</a:t>
            </a:r>
            <a:r>
              <a:rPr lang="en-US" sz="2400" dirty="0"/>
              <a:t> </a:t>
            </a:r>
            <a:r>
              <a:rPr lang="en-US" sz="2400" dirty="0" err="1"/>
              <a:t>zdatnosti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zakladatelé</a:t>
            </a:r>
            <a:r>
              <a:rPr lang="en-US" sz="2400" dirty="0"/>
              <a:t>: Miroslav </a:t>
            </a:r>
            <a:r>
              <a:rPr lang="en-US" sz="2400" dirty="0" err="1"/>
              <a:t>Tyrš</a:t>
            </a:r>
            <a:r>
              <a:rPr lang="en-US" sz="2400" dirty="0"/>
              <a:t>, </a:t>
            </a:r>
            <a:r>
              <a:rPr lang="en-US" sz="2400" dirty="0" err="1"/>
              <a:t>Jindřich</a:t>
            </a:r>
            <a:r>
              <a:rPr lang="en-US" sz="2400" dirty="0"/>
              <a:t> </a:t>
            </a:r>
            <a:r>
              <a:rPr lang="en-US" sz="2400" dirty="0" err="1"/>
              <a:t>Fȕgner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pravidelná</a:t>
            </a:r>
            <a:r>
              <a:rPr lang="en-US" sz="2400" dirty="0"/>
              <a:t> </a:t>
            </a:r>
            <a:r>
              <a:rPr lang="en-US" sz="2400" dirty="0" err="1"/>
              <a:t>setkání</a:t>
            </a:r>
            <a:r>
              <a:rPr lang="en-US" sz="2400" dirty="0"/>
              <a:t> = </a:t>
            </a:r>
            <a:r>
              <a:rPr lang="en-US" sz="2400" dirty="0" err="1"/>
              <a:t>sokolské</a:t>
            </a:r>
            <a:r>
              <a:rPr lang="en-US" sz="2400" dirty="0"/>
              <a:t> </a:t>
            </a:r>
            <a:r>
              <a:rPr lang="en-US" sz="2400" dirty="0" err="1"/>
              <a:t>slety</a:t>
            </a:r>
            <a:endParaRPr lang="en-US" sz="2400" dirty="0"/>
          </a:p>
        </p:txBody>
      </p:sp>
      <p:pic>
        <p:nvPicPr>
          <p:cNvPr id="25602" name="Picture 2" descr="Výsledek obrázku pro sokol spole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5195" y="710899"/>
            <a:ext cx="3056127" cy="2032325"/>
          </a:xfrm>
          <a:prstGeom prst="rect">
            <a:avLst/>
          </a:prstGeom>
          <a:noFill/>
        </p:spPr>
      </p:pic>
      <p:pic>
        <p:nvPicPr>
          <p:cNvPr id="8" name="Picture 4" descr="Sokolové v kroji">
            <a:extLst>
              <a:ext uri="{FF2B5EF4-FFF2-40B4-BE49-F238E27FC236}">
                <a16:creationId xmlns:a16="http://schemas.microsoft.com/office/drawing/2014/main" id="{E88D9B73-E91E-4BBE-9629-DF686B3AA4C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31408" r="31408"/>
          <a:stretch>
            <a:fillRect/>
          </a:stretch>
        </p:blipFill>
        <p:spPr bwMode="auto">
          <a:xfrm>
            <a:off x="6412176" y="3138486"/>
            <a:ext cx="1442164" cy="2491907"/>
          </a:xfrm>
          <a:prstGeom prst="rect">
            <a:avLst/>
          </a:prstGeom>
          <a:noFill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Rozvoj školství</a:t>
            </a:r>
            <a:r>
              <a:rPr lang="cs-CZ" dirty="0">
                <a:solidFill>
                  <a:srgbClr val="FF0000"/>
                </a:solidFill>
              </a:rPr>
              <a:t> a kultury</a:t>
            </a:r>
            <a:br>
              <a:rPr lang="cs-CZ" dirty="0"/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7B64C0-2F31-4DA4-A0BB-49687900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1484784"/>
            <a:ext cx="7141043" cy="4568695"/>
          </a:xfrm>
        </p:spPr>
        <p:txBody>
          <a:bodyPr>
            <a:normAutofit/>
          </a:bodyPr>
          <a:lstStyle/>
          <a:p>
            <a:r>
              <a:rPr lang="cs-CZ" sz="2400" dirty="0"/>
              <a:t>v českých zemích se rozmach českého národa projevoval zejména v oblasti školství a kultury</a:t>
            </a:r>
          </a:p>
          <a:p>
            <a:r>
              <a:rPr lang="cs-CZ" sz="2400" dirty="0"/>
              <a:t> povinná školní docházka rozšířena ze 6 let na </a:t>
            </a:r>
            <a:r>
              <a:rPr lang="cs-CZ" sz="2400" b="1" dirty="0">
                <a:solidFill>
                  <a:srgbClr val="FF0000"/>
                </a:solidFill>
              </a:rPr>
              <a:t>8 let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vznikaly nové typy škol (odborné…)</a:t>
            </a:r>
          </a:p>
          <a:p>
            <a:r>
              <a:rPr lang="cs-CZ" sz="2400" dirty="0"/>
              <a:t>koncem 19. st. byli téměř všichni obyvatelé českých zemí </a:t>
            </a:r>
            <a:r>
              <a:rPr lang="cs-CZ" sz="2400" b="1" dirty="0">
                <a:solidFill>
                  <a:srgbClr val="FF0000"/>
                </a:solidFill>
              </a:rPr>
              <a:t>gramotní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A8AC7-576C-4C20-920A-03DB08B1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Touha po české samosprávě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86FAE-4621-4E74-9497-166EB1247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čeští politici ale chtěli také to, aby české země byly samosprávně samostatné </a:t>
            </a:r>
          </a:p>
          <a:p>
            <a:pPr lvl="1"/>
            <a:r>
              <a:rPr lang="cs-CZ" sz="2800" dirty="0"/>
              <a:t>aby si Češi řídili sami své záležitosti, a to prostřednictvím zvolených zástupců, nezávisle na vídeňské vládě</a:t>
            </a:r>
          </a:p>
          <a:p>
            <a:r>
              <a:rPr lang="cs-CZ" sz="2800" dirty="0"/>
              <a:t>to se bohužel nepovedlo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2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6366" y="962902"/>
            <a:ext cx="3065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 err="1"/>
              <a:t>Vznik</a:t>
            </a:r>
            <a:r>
              <a:rPr lang="en-US" sz="4200" dirty="0"/>
              <a:t> </a:t>
            </a:r>
            <a:r>
              <a:rPr lang="en-US" sz="4200" dirty="0" err="1"/>
              <a:t>Rakouska</a:t>
            </a:r>
            <a:r>
              <a:rPr lang="en-US" sz="4200" dirty="0"/>
              <a:t> – </a:t>
            </a:r>
            <a:r>
              <a:rPr lang="en-US" sz="4200" dirty="0" err="1"/>
              <a:t>Uherska</a:t>
            </a:r>
            <a:r>
              <a:rPr lang="en-US" sz="4200" dirty="0"/>
              <a:t> </a:t>
            </a:r>
            <a:br>
              <a:rPr lang="en-US" sz="4200" dirty="0"/>
            </a:br>
            <a:r>
              <a:rPr lang="en-US" sz="4200" dirty="0"/>
              <a:t>v </a:t>
            </a:r>
            <a:r>
              <a:rPr lang="en-US" sz="4200" dirty="0" err="1"/>
              <a:t>roce</a:t>
            </a:r>
            <a:r>
              <a:rPr lang="en-US" sz="4200" dirty="0"/>
              <a:t> 1867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871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ýsledek obrázku pro vznik rakousko uherska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0808" y="2019865"/>
            <a:ext cx="3720331" cy="2232198"/>
          </a:xfrm>
          <a:prstGeom prst="rect">
            <a:avLst/>
          </a:prstGeom>
          <a:noFill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DCE5C-8A66-4371-AA5F-E3F09EE1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Rakousko-Uhersko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C130A-D1D6-4D24-9E88-17572DAD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479421" cy="4221579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Maďaři (Uhři) si na rozdíl od Čechů vymohli na vídeňské vládě takzvané </a:t>
            </a:r>
            <a:r>
              <a:rPr lang="cs-CZ" sz="2800" b="1" dirty="0"/>
              <a:t>vyrovnání</a:t>
            </a:r>
          </a:p>
          <a:p>
            <a:pPr lvl="1"/>
            <a:r>
              <a:rPr lang="cs-CZ" sz="2000" dirty="0"/>
              <a:t>tedy to, že si záležitosti své země budou řešit převážně sami</a:t>
            </a:r>
          </a:p>
          <a:p>
            <a:r>
              <a:rPr lang="cs-CZ" sz="2800" dirty="0"/>
              <a:t>rakouská monarchie byla rozdělena na dvě části</a:t>
            </a:r>
          </a:p>
          <a:p>
            <a:pPr lvl="1"/>
            <a:r>
              <a:rPr lang="cs-CZ" sz="2000" dirty="0"/>
              <a:t>Rakousko (území včetně českých zemí)</a:t>
            </a:r>
          </a:p>
          <a:p>
            <a:pPr lvl="1"/>
            <a:r>
              <a:rPr lang="cs-CZ" sz="2000" dirty="0"/>
              <a:t>Uhersko (Maďarsko – včetně dnešního Slovenska)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39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10110E-D51C-42AB-9898-EA628C2D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dirty="0"/>
              <a:t>Česká univerzita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B8C34C-FD60-49C7-866B-61B90A16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/>
              <a:t>po dlouhé době měli Češi i svou vlastní univerzitu (dřívější Karlova univerzita byla rozdělena na českou a německou část)</a:t>
            </a:r>
          </a:p>
          <a:p>
            <a:pPr>
              <a:lnSpc>
                <a:spcPct val="110000"/>
              </a:lnSpc>
            </a:pPr>
            <a:r>
              <a:rPr lang="cs-CZ"/>
              <a:t>na české univerzitě vyučoval například T. G. Masaryk (pozdější 1. československý prezident)</a:t>
            </a:r>
          </a:p>
        </p:txBody>
      </p:sp>
      <p:pic>
        <p:nvPicPr>
          <p:cNvPr id="6" name="Obrázek 5" descr="Obsah obrázku oblečení, muž, fotka, černá&#10;&#10;Popis byl vytvořen automaticky">
            <a:extLst>
              <a:ext uri="{FF2B5EF4-FFF2-40B4-BE49-F238E27FC236}">
                <a16:creationId xmlns:a16="http://schemas.microsoft.com/office/drawing/2014/main" id="{4A543D45-9375-4394-AD07-FF39A1944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8" y="481109"/>
            <a:ext cx="1557441" cy="24919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A3B9C65-C52E-41C5-B5E2-5248E3769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95" y="3616588"/>
            <a:ext cx="3056127" cy="1535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6366" y="962902"/>
            <a:ext cx="3065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české Národní divadlo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871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https://upload.wikimedia.org/wikipedia/commons/a/ac/Narodni_divadlo_Praha_188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0808" y="1754791"/>
            <a:ext cx="3720331" cy="2762345"/>
          </a:xfrm>
          <a:prstGeom prst="rect">
            <a:avLst/>
          </a:prstGeom>
          <a:noFill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622</Words>
  <Application>Microsoft Office PowerPoint</Application>
  <PresentationFormat>Předvádění na obrazovce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Palatino Linotype</vt:lpstr>
      <vt:lpstr>Galerie</vt:lpstr>
      <vt:lpstr>Vznik Rakouska-Uherska   2. polovina 19. století</vt:lpstr>
      <vt:lpstr>Uvolnění politických poměrů</vt:lpstr>
      <vt:lpstr>tělovýchovná organizace Sokol</vt:lpstr>
      <vt:lpstr>Rozvoj školství a kultury </vt:lpstr>
      <vt:lpstr>Touha po české samosprávě</vt:lpstr>
      <vt:lpstr>Vznik Rakouska – Uherska  v roce 1867</vt:lpstr>
      <vt:lpstr>Rakousko-Uhersko</vt:lpstr>
      <vt:lpstr>Česká univerzita</vt:lpstr>
      <vt:lpstr>české Národní divadlo</vt:lpstr>
      <vt:lpstr>Vznik</vt:lpstr>
      <vt:lpstr>Prezentace aplikace PowerPoint</vt:lpstr>
      <vt:lpstr>Prezentace aplikace PowerPoint</vt:lpstr>
      <vt:lpstr>Prezentace aplikace PowerPoint</vt:lpstr>
      <vt:lpstr>Antonín Dvořák</vt:lpstr>
      <vt:lpstr>Výzdoba ND</vt:lpstr>
      <vt:lpstr>Další umělci 19. st.</vt:lpstr>
      <vt:lpstr>Prezentace aplikace PowerPoint</vt:lpstr>
      <vt:lpstr>Vznik R-U</vt:lpstr>
      <vt:lpstr>Vznik R-U</vt:lpstr>
      <vt:lpstr>On-line zdroje – videa (Národní divadlo)</vt:lpstr>
      <vt:lpstr>On-line zdroje – videa  (Dějiny udatného českého národa)</vt:lpstr>
      <vt:lpstr>on-line učebnice + pracovní sešit</vt:lpstr>
      <vt:lpstr>Odkaz na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Rakouska-Uherska   2. polovina 19. století</dc:title>
  <dc:creator>Kšandová Jitka</dc:creator>
  <cp:lastModifiedBy>Kšandová Jitka</cp:lastModifiedBy>
  <cp:revision>9</cp:revision>
  <dcterms:created xsi:type="dcterms:W3CDTF">2020-04-20T07:45:04Z</dcterms:created>
  <dcterms:modified xsi:type="dcterms:W3CDTF">2020-04-22T19:23:02Z</dcterms:modified>
</cp:coreProperties>
</file>