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8702E-098B-4C48-8189-3711B8FB0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1E0E5D-695E-4F5A-9A0F-E01B27FC3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E40381-1E5A-4F65-9C66-8D9A299A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416F-FBB1-44D7-A3AE-976B292476D4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37AF52-E2C4-42DB-B9B3-D321C6EB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10675A-149E-41B6-A5C7-1F30B31B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C1D-49B3-48EA-ADF8-A4CE740E6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89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E0073-DE59-457E-AD51-0D7303AD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210B01-4C44-4D46-AF0D-F2F9B09AD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2367A3-F916-48DA-82C5-E96ADB20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416F-FBB1-44D7-A3AE-976B292476D4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0C83B9-1800-4A91-AF92-A9A84F91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12E083-D7FB-4FB2-BD84-122D321B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C1D-49B3-48EA-ADF8-A4CE740E6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90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BE8C6C7-CFF6-41D4-B839-055577657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7211CD-A9D7-4858-91EC-30391168C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E6265C-4065-45EE-8F55-C61CD78C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416F-FBB1-44D7-A3AE-976B292476D4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9BA90B-5959-4C28-ACB6-3EFE89A3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B73C02-B486-49E2-941C-5DC436AE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C1D-49B3-48EA-ADF8-A4CE740E6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73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149F8-178F-4BF3-B1FA-9BBE217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B59C3F-D255-463A-9981-DC79661C8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3D99F9-9E12-4D17-BBCE-A9CAA69F6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416F-FBB1-44D7-A3AE-976B292476D4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3086FC-D72B-4455-BFC6-A3254FCD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8868EF-1A9F-4109-A50F-A15E865F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C1D-49B3-48EA-ADF8-A4CE740E6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50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3784E-8A65-4D9B-A177-A115CE97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AF564D-6223-45FC-939A-8D87C42D6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770785-69F5-43F3-B1AE-5BC89956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416F-FBB1-44D7-A3AE-976B292476D4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EBB1CA-8273-40D7-BEFF-5DA521D6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36E2AC-172E-443F-B6AA-EEECA099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C1D-49B3-48EA-ADF8-A4CE740E6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02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8B8BD-B074-4842-B2AE-F70FB8AD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EED3D1-843F-49D9-AA9D-553704A76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E3FCFF-CBB1-4441-809C-F89324147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539262-0BA8-4162-BBB4-F47AA3B7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416F-FBB1-44D7-A3AE-976B292476D4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40A5CF-2472-4257-9BC3-83604726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C2D010-720D-4BFC-A9F3-82A04768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C1D-49B3-48EA-ADF8-A4CE740E6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95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45C39-2CDC-4962-A796-3B1D18A6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506BF9-FAA4-46EE-A9FF-89280879F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99297E-49C2-432E-A416-18BA45AD7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DB9FAD4-D53D-40D8-831A-B05CEA640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C985611-B69C-4EFA-896A-EF538CF0C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3C0BABB-B1C9-4B7E-8326-B6ED3889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416F-FBB1-44D7-A3AE-976B292476D4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DBF5EBA-BE19-48D9-8CB5-03EFAF61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F4CF8F9-1365-4543-9028-26EDBF7B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C1D-49B3-48EA-ADF8-A4CE740E6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4F6AD-84A8-425A-BDD0-5A858D27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8DAD69-DE24-4FA8-A652-1E63D5FE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416F-FBB1-44D7-A3AE-976B292476D4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AED15C-D4E7-4D45-B6F2-38081F21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81DE18-D9E8-4B5F-BBA2-49BB1E0B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C1D-49B3-48EA-ADF8-A4CE740E6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31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C104493-F921-4472-BF48-F6549981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416F-FBB1-44D7-A3AE-976B292476D4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98CBAD-235D-4D77-9649-23E6C791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40CF22-81AC-474F-86E7-3B84E273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C1D-49B3-48EA-ADF8-A4CE740E6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07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9F2DA-7166-4D3D-879A-54D9B97D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78F14-AE72-4C19-87C5-174702388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CEC4D6B-7D37-42DE-8DDA-0ACA125E7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B321D7-63B7-4C01-AB56-2C8FF718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416F-FBB1-44D7-A3AE-976B292476D4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60ADFA-2E02-4CEA-9A57-9C4C9457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1F0A12-CE72-4C5D-B1E8-A8599FF8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C1D-49B3-48EA-ADF8-A4CE740E6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9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96EE41-7622-4189-862B-96C27F64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5C65025-C213-4D6B-8D9C-39E2B7E35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961DE6-43C9-47F2-944C-17D11C9E8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5B3A60-3FEF-4133-8507-E1D30E19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416F-FBB1-44D7-A3AE-976B292476D4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8C0EF9-71A5-4E82-B31D-5A101ED4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040E71-F057-49AD-AD92-FE2F5A14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C1D-49B3-48EA-ADF8-A4CE740E6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4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5211C28-E4C0-4571-88BB-3AB65488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0A873A-7A50-4129-A5DA-6BDC90460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A0C234-1AFF-4988-94DD-B90141A65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E416F-FBB1-44D7-A3AE-976B292476D4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C6AECE-9607-4F8E-9697-3BC012385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5EAF2B-0716-4137-B29D-1DA87405A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10C1D-49B3-48EA-ADF8-A4CE740E6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00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sf8k-ZB53s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ise.army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ntervista a Marco Pizzuti su &quot;Biografia non autorizzata della II ...">
            <a:extLst>
              <a:ext uri="{FF2B5EF4-FFF2-40B4-BE49-F238E27FC236}">
                <a16:creationId xmlns:a16="http://schemas.microsoft.com/office/drawing/2014/main" id="{0A395F7B-283B-481E-A3B9-74EB8253F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A738CD9-F21D-4FA6-9DC1-D67DF5323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sz="7200" b="1" i="1" dirty="0">
                <a:solidFill>
                  <a:srgbClr val="FFFFFF"/>
                </a:solidFill>
              </a:rPr>
              <a:t>Války a světové konflikty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F02438-B6F1-4565-9E0E-B6B46A70D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40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FBF0C-A651-4267-AFF3-F011F2DA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1"/>
                </a:solidFill>
              </a:rPr>
              <a:t>NATO – SEVEROATLANTICKÁ ALIANCE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9700C0-04B4-412A-AAF5-F424EBFA6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světové vojenské seskupení zemí, jejichž cílem je udržet světový mír</a:t>
            </a:r>
          </a:p>
          <a:p>
            <a:r>
              <a:rPr lang="cs-CZ" dirty="0"/>
              <a:t>sídlo v </a:t>
            </a:r>
            <a:r>
              <a:rPr lang="cs-CZ" b="1" i="1" dirty="0">
                <a:solidFill>
                  <a:schemeClr val="accent1"/>
                </a:solidFill>
              </a:rPr>
              <a:t>Bruselu </a:t>
            </a:r>
          </a:p>
          <a:p>
            <a:r>
              <a:rPr lang="cs-CZ" dirty="0"/>
              <a:t>vznik 1949 kdy 12 zemí podepsalo </a:t>
            </a:r>
            <a:r>
              <a:rPr lang="cs-CZ" b="1" i="1" dirty="0">
                <a:solidFill>
                  <a:schemeClr val="accent1"/>
                </a:solidFill>
              </a:rPr>
              <a:t>Severoatlantickou smlouvu</a:t>
            </a:r>
          </a:p>
          <a:p>
            <a:r>
              <a:rPr lang="cs-CZ" dirty="0"/>
              <a:t>ČR je členem od roku 1999</a:t>
            </a:r>
          </a:p>
        </p:txBody>
      </p:sp>
      <p:pic>
        <p:nvPicPr>
          <p:cNvPr id="7170" name="Picture 2" descr="ABD'den Almanya'ya NATO'ya katkı baskısı - Güncel Haberler">
            <a:extLst>
              <a:ext uri="{FF2B5EF4-FFF2-40B4-BE49-F238E27FC236}">
                <a16:creationId xmlns:a16="http://schemas.microsoft.com/office/drawing/2014/main" id="{08349DEA-B440-4E4A-AA5C-CC20B52AC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4001294"/>
            <a:ext cx="3990859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ATO - vznik | Ministerstvo obrany">
            <a:extLst>
              <a:ext uri="{FF2B5EF4-FFF2-40B4-BE49-F238E27FC236}">
                <a16:creationId xmlns:a16="http://schemas.microsoft.com/office/drawing/2014/main" id="{FD34A190-2197-4034-B695-0B32777A0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4" y="3661093"/>
            <a:ext cx="4882383" cy="283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7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DF120-A1ED-43B8-BE76-A60205A5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1"/>
                </a:solidFill>
              </a:rPr>
              <a:t>OSN – ORGANIZACE SPOJENÝCH NÁRODŮ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EDC607-8C98-4740-B43D-A4C74D09A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hlavním úkolem je </a:t>
            </a:r>
            <a:r>
              <a:rPr lang="cs-CZ" b="1" i="1" dirty="0"/>
              <a:t>udržení míru a bezpečnosti na světě </a:t>
            </a:r>
          </a:p>
          <a:p>
            <a:r>
              <a:rPr lang="cs-CZ" dirty="0"/>
              <a:t>vznikla v roce 1945 tím, že zástupci 51 zemí podepsali </a:t>
            </a:r>
            <a:r>
              <a:rPr lang="cs-CZ" b="1" i="1" dirty="0">
                <a:solidFill>
                  <a:schemeClr val="accent1"/>
                </a:solidFill>
              </a:rPr>
              <a:t>Chartu OSN</a:t>
            </a:r>
          </a:p>
          <a:p>
            <a:r>
              <a:rPr lang="cs-CZ" dirty="0"/>
              <a:t>ČR je členem od roku 1993</a:t>
            </a:r>
          </a:p>
          <a:p>
            <a:r>
              <a:rPr lang="cs-CZ" dirty="0"/>
              <a:t>Cíle OSN: </a:t>
            </a:r>
          </a:p>
          <a:p>
            <a:pPr lvl="1"/>
            <a:r>
              <a:rPr lang="cs-CZ" b="1" i="1" dirty="0">
                <a:solidFill>
                  <a:schemeClr val="accent1"/>
                </a:solidFill>
              </a:rPr>
              <a:t>udržet mezinárodní mír</a:t>
            </a:r>
          </a:p>
          <a:p>
            <a:pPr lvl="1"/>
            <a:r>
              <a:rPr lang="cs-CZ" b="1" i="1" dirty="0">
                <a:solidFill>
                  <a:schemeClr val="accent1"/>
                </a:solidFill>
              </a:rPr>
              <a:t>spolupracovat na řešení problémů</a:t>
            </a:r>
          </a:p>
          <a:p>
            <a:pPr lvl="1"/>
            <a:r>
              <a:rPr lang="cs-CZ" b="1" i="1" dirty="0">
                <a:solidFill>
                  <a:schemeClr val="accent1"/>
                </a:solidFill>
              </a:rPr>
              <a:t>podporovat základní lidská práva a svobodu </a:t>
            </a:r>
          </a:p>
          <a:p>
            <a:pPr lvl="1"/>
            <a:r>
              <a:rPr lang="cs-CZ" dirty="0"/>
              <a:t>dále… odstranit světovou chudobu a hlad, snížit </a:t>
            </a:r>
          </a:p>
          <a:p>
            <a:pPr marL="457200" lvl="1" indent="0">
              <a:buNone/>
            </a:pPr>
            <a:r>
              <a:rPr lang="cs-CZ" dirty="0"/>
              <a:t>dětskou úmrtnost atd.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8194" name="Picture 2" descr="OSN | Stálá mise České republiky při OSN, OBSE a ostatních ...">
            <a:extLst>
              <a:ext uri="{FF2B5EF4-FFF2-40B4-BE49-F238E27FC236}">
                <a16:creationId xmlns:a16="http://schemas.microsoft.com/office/drawing/2014/main" id="{FDF8A444-8D41-4B4B-AD45-551F2F732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3429000"/>
            <a:ext cx="2758271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2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91492-AB5D-4A4B-A78F-56E767258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762000"/>
            <a:ext cx="10906125" cy="5391151"/>
          </a:xfrm>
        </p:spPr>
        <p:txBody>
          <a:bodyPr>
            <a:normAutofit lnSpcReduction="10000"/>
          </a:bodyPr>
          <a:lstStyle/>
          <a:p>
            <a:r>
              <a:rPr lang="cs-CZ" b="1" i="1" dirty="0"/>
              <a:t>Agentury a fondy OSN</a:t>
            </a:r>
          </a:p>
          <a:p>
            <a:pPr lvl="1"/>
            <a:r>
              <a:rPr lang="cs-CZ" b="1" i="1" dirty="0">
                <a:solidFill>
                  <a:schemeClr val="accent1"/>
                </a:solidFill>
              </a:rPr>
              <a:t>UNESCO – Organizace pro výchovu, vědu a kulturu</a:t>
            </a:r>
          </a:p>
          <a:p>
            <a:pPr lvl="2"/>
            <a:r>
              <a:rPr lang="cs-CZ" dirty="0"/>
              <a:t>cílem je zachování kulturního dědictví a boj proti negramotnosti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b="1" i="1" dirty="0">
                <a:solidFill>
                  <a:schemeClr val="accent1"/>
                </a:solidFill>
              </a:rPr>
              <a:t>UNICEF – Dětský fond </a:t>
            </a:r>
          </a:p>
          <a:p>
            <a:pPr lvl="2"/>
            <a:r>
              <a:rPr lang="cs-CZ" dirty="0"/>
              <a:t>cílem je získávání prostředků na pomoc dětem a dodržování jejich práv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b="1" i="1" dirty="0">
                <a:solidFill>
                  <a:schemeClr val="accent1"/>
                </a:solidFill>
              </a:rPr>
              <a:t>WHO – Světová zdravotnická organizace </a:t>
            </a:r>
          </a:p>
          <a:p>
            <a:pPr lvl="2"/>
            <a:r>
              <a:rPr lang="cs-CZ" dirty="0"/>
              <a:t>bojuje se světově rozšířitelnými chorobami (HIV, AIDS) atd. 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b="1" i="1" dirty="0">
                <a:solidFill>
                  <a:schemeClr val="accent1"/>
                </a:solidFill>
              </a:rPr>
              <a:t>IMF – Mezinárodní měnový fond</a:t>
            </a:r>
          </a:p>
          <a:p>
            <a:pPr lvl="2"/>
            <a:r>
              <a:rPr lang="cs-CZ" dirty="0"/>
              <a:t>cílem je mezinárodní měnová spolupráce a podpora světového obchodu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b="1" i="1" dirty="0">
                <a:solidFill>
                  <a:schemeClr val="accent1"/>
                </a:solidFill>
              </a:rPr>
              <a:t>WB – Světová banka </a:t>
            </a:r>
          </a:p>
          <a:p>
            <a:pPr lvl="2"/>
            <a:r>
              <a:rPr lang="cs-CZ" dirty="0"/>
              <a:t>poskytuje pomoc rozvojovým zemím s cílem snížit chudobu </a:t>
            </a:r>
          </a:p>
        </p:txBody>
      </p:sp>
      <p:pic>
        <p:nvPicPr>
          <p:cNvPr id="9218" name="Picture 2" descr="16 november 1945 - Unesco wordt opgericht">
            <a:extLst>
              <a:ext uri="{FF2B5EF4-FFF2-40B4-BE49-F238E27FC236}">
                <a16:creationId xmlns:a16="http://schemas.microsoft.com/office/drawing/2014/main" id="{3B4E7EC8-CF49-4762-B1C8-07723E3BC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20" y="486555"/>
            <a:ext cx="2133600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řepis pořadu Jak to vidí - 18.9. (UNICEF) | Dvojka">
            <a:extLst>
              <a:ext uri="{FF2B5EF4-FFF2-40B4-BE49-F238E27FC236}">
                <a16:creationId xmlns:a16="http://schemas.microsoft.com/office/drawing/2014/main" id="{7E483E79-54A5-43F6-96EB-C01D65DD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40" y="1706880"/>
            <a:ext cx="128016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arta d'Ottawa - Viquipèdia, l'enciclopèdia lliure">
            <a:extLst>
              <a:ext uri="{FF2B5EF4-FFF2-40B4-BE49-F238E27FC236}">
                <a16:creationId xmlns:a16="http://schemas.microsoft.com/office/drawing/2014/main" id="{436D02EF-A04B-4085-B86A-C1FE1D6CE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410" y="2894090"/>
            <a:ext cx="1484630" cy="112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F Mission First Review ECF Ends - Sierra Leone News - The ...">
            <a:extLst>
              <a:ext uri="{FF2B5EF4-FFF2-40B4-BE49-F238E27FC236}">
                <a16:creationId xmlns:a16="http://schemas.microsoft.com/office/drawing/2014/main" id="{CB9ABD68-EE96-4655-A0A7-AC19B7B7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95" y="3993966"/>
            <a:ext cx="1424305" cy="108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Světová banka – Wikipedie">
            <a:extLst>
              <a:ext uri="{FF2B5EF4-FFF2-40B4-BE49-F238E27FC236}">
                <a16:creationId xmlns:a16="http://schemas.microsoft.com/office/drawing/2014/main" id="{F63AA4C6-0094-449E-B73B-DCDBFA9D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076189"/>
            <a:ext cx="1488440" cy="148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42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0078A-EDE9-4DA3-9D70-DD02049B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1"/>
                </a:solidFill>
              </a:rPr>
              <a:t>Rada Evropy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9B5E10-E26E-4688-8F5E-935239B63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02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jejím cílem je zajistit v členských zemích </a:t>
            </a:r>
            <a:r>
              <a:rPr lang="cs-CZ" b="1" i="1" dirty="0"/>
              <a:t>respektování základních lidských práv, sociálních práv a demokracie </a:t>
            </a:r>
          </a:p>
          <a:p>
            <a:r>
              <a:rPr lang="cs-CZ" dirty="0"/>
              <a:t>vznikla v roce 1949</a:t>
            </a:r>
          </a:p>
          <a:p>
            <a:r>
              <a:rPr lang="cs-CZ" dirty="0"/>
              <a:t>ČR je členem od roku 1991</a:t>
            </a:r>
          </a:p>
          <a:p>
            <a:r>
              <a:rPr lang="cs-CZ" dirty="0"/>
              <a:t>nejvýznamnější smlouva: </a:t>
            </a:r>
            <a:r>
              <a:rPr lang="cs-CZ" b="1" i="1" dirty="0">
                <a:solidFill>
                  <a:schemeClr val="accent1"/>
                </a:solidFill>
              </a:rPr>
              <a:t>Úmluva o ochraně lidských práv a základních svobod</a:t>
            </a:r>
          </a:p>
          <a:p>
            <a:r>
              <a:rPr lang="cs-CZ" dirty="0"/>
              <a:t>stojí při ní </a:t>
            </a:r>
            <a:r>
              <a:rPr lang="cs-CZ" b="1" i="1" dirty="0"/>
              <a:t>Evropský soud </a:t>
            </a:r>
          </a:p>
          <a:p>
            <a:pPr marL="0" indent="0">
              <a:buNone/>
            </a:pPr>
            <a:r>
              <a:rPr lang="cs-CZ" b="1" i="1" dirty="0"/>
              <a:t>pro lidská práva </a:t>
            </a:r>
            <a:r>
              <a:rPr lang="cs-CZ" dirty="0"/>
              <a:t>(ve Štrasburku)</a:t>
            </a:r>
          </a:p>
        </p:txBody>
      </p:sp>
      <p:pic>
        <p:nvPicPr>
          <p:cNvPr id="10242" name="Picture 2" descr="Evropa kapitulovala před Ruskem. Pomohli tomu i čeští poslanci ...">
            <a:extLst>
              <a:ext uri="{FF2B5EF4-FFF2-40B4-BE49-F238E27FC236}">
                <a16:creationId xmlns:a16="http://schemas.microsoft.com/office/drawing/2014/main" id="{762BBF1A-1A70-4971-93BE-7EB7BB6C6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36" y="3987800"/>
            <a:ext cx="3770670" cy="25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605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99142-F625-4E93-8DCF-D09A38E8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1"/>
                </a:solidFill>
              </a:rPr>
              <a:t>EU – EVROPSKÁ UNIE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A5E0F6-E5F3-41E3-840F-8FAA73F08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roku 1993 (podepsána Smlouva o Evropské unii)</a:t>
            </a:r>
          </a:p>
          <a:p>
            <a:r>
              <a:rPr lang="cs-CZ" b="1" i="1" dirty="0">
                <a:solidFill>
                  <a:schemeClr val="accent1"/>
                </a:solidFill>
              </a:rPr>
              <a:t>jednotný vnitřní trh </a:t>
            </a:r>
            <a:r>
              <a:rPr lang="cs-CZ" dirty="0"/>
              <a:t>(platí v něm 4 svobody: volný pohyb osob, zboží, služeb a kapitálu)</a:t>
            </a:r>
          </a:p>
          <a:p>
            <a:r>
              <a:rPr lang="cs-CZ" b="1" i="1" dirty="0"/>
              <a:t>společná měna - EURO</a:t>
            </a:r>
            <a:r>
              <a:rPr lang="cs-CZ" dirty="0"/>
              <a:t>: mezinárodní zkratka EUR</a:t>
            </a:r>
          </a:p>
          <a:p>
            <a:r>
              <a:rPr lang="cs-CZ" dirty="0"/>
              <a:t>nyní ji tvoří </a:t>
            </a:r>
            <a:r>
              <a:rPr lang="cs-CZ" b="1" i="1" dirty="0">
                <a:solidFill>
                  <a:schemeClr val="accent1"/>
                </a:solidFill>
              </a:rPr>
              <a:t>27 států </a:t>
            </a:r>
          </a:p>
          <a:p>
            <a:r>
              <a:rPr lang="cs-CZ" dirty="0"/>
              <a:t>hlavní instituce: </a:t>
            </a:r>
            <a:r>
              <a:rPr lang="cs-CZ" i="1" dirty="0"/>
              <a:t>E. rada, E. parlament, Rada EU, Evropská komise, Soudní dvůr EU, Účetní dvůr a Evropská centrální banka </a:t>
            </a:r>
          </a:p>
        </p:txBody>
      </p:sp>
    </p:spTree>
    <p:extLst>
      <p:ext uri="{BB962C8B-B14F-4D97-AF65-F5344CB8AC3E}">
        <p14:creationId xmlns:p14="http://schemas.microsoft.com/office/powerpoint/2010/main" val="168114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093EA7-3698-4CAF-9617-88B72278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6928"/>
            <a:ext cx="10515600" cy="5090035"/>
          </a:xfrm>
        </p:spPr>
        <p:txBody>
          <a:bodyPr/>
          <a:lstStyle/>
          <a:p>
            <a:r>
              <a:rPr lang="cs-CZ" b="1" i="1" dirty="0"/>
              <a:t>Symboly EU</a:t>
            </a:r>
          </a:p>
          <a:p>
            <a:pPr lvl="1"/>
            <a:r>
              <a:rPr lang="cs-CZ" b="1" i="1" dirty="0">
                <a:solidFill>
                  <a:schemeClr val="accent1"/>
                </a:solidFill>
              </a:rPr>
              <a:t>Evropská vlajka 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b="1" i="1" dirty="0">
                <a:solidFill>
                  <a:schemeClr val="accent1"/>
                </a:solidFill>
              </a:rPr>
              <a:t>Evropská hymna </a:t>
            </a:r>
            <a:r>
              <a:rPr lang="cs-CZ" dirty="0"/>
              <a:t>– Óda na radost</a:t>
            </a:r>
          </a:p>
          <a:p>
            <a:pPr marL="457200" lvl="1" indent="0">
              <a:buNone/>
            </a:pPr>
            <a:r>
              <a:rPr lang="cs-CZ" dirty="0">
                <a:hlinkClick r:id="rId2"/>
              </a:rPr>
              <a:t>https://www.youtube.com/watch?v=sf8k-ZB53sw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b="1" i="1" dirty="0">
                <a:solidFill>
                  <a:schemeClr val="accent1"/>
                </a:solidFill>
              </a:rPr>
              <a:t>Den Evropy </a:t>
            </a:r>
            <a:r>
              <a:rPr lang="cs-CZ" dirty="0"/>
              <a:t>– 9. květen 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b="1" i="1" dirty="0">
                <a:solidFill>
                  <a:schemeClr val="accent1"/>
                </a:solidFill>
              </a:rPr>
              <a:t>Motto EU </a:t>
            </a:r>
            <a:r>
              <a:rPr lang="cs-CZ" dirty="0"/>
              <a:t>– </a:t>
            </a:r>
            <a:r>
              <a:rPr lang="cs-CZ" b="1" i="1" dirty="0"/>
              <a:t>„Jednota v rozmanitosti.“</a:t>
            </a:r>
          </a:p>
        </p:txBody>
      </p:sp>
      <p:sp>
        <p:nvSpPr>
          <p:cNvPr id="4" name="AutoShape 2" descr="Vlajka Evropské unie – Wikipedie">
            <a:extLst>
              <a:ext uri="{FF2B5EF4-FFF2-40B4-BE49-F238E27FC236}">
                <a16:creationId xmlns:a16="http://schemas.microsoft.com/office/drawing/2014/main" id="{9174DE84-1DDD-4D79-9DDD-1CFFD79EE8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70" name="Picture 6" descr="Le projet de Code européen des affaires - Fondation pour le droit ...">
            <a:extLst>
              <a:ext uri="{FF2B5EF4-FFF2-40B4-BE49-F238E27FC236}">
                <a16:creationId xmlns:a16="http://schemas.microsoft.com/office/drawing/2014/main" id="{21065519-1704-4E4C-A9FA-732F6B84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80" y="421385"/>
            <a:ext cx="2773680" cy="18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82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356538-5A3D-478B-BDA1-5B1197D32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434"/>
            <a:ext cx="10515600" cy="5055529"/>
          </a:xfrm>
        </p:spPr>
        <p:txBody>
          <a:bodyPr/>
          <a:lstStyle/>
          <a:p>
            <a:r>
              <a:rPr lang="cs-CZ" b="1" i="1" dirty="0"/>
              <a:t>Význam EU </a:t>
            </a:r>
          </a:p>
          <a:p>
            <a:pPr lvl="1"/>
            <a:r>
              <a:rPr lang="cs-CZ" dirty="0"/>
              <a:t>všem občanům EU náleží právo žít, pracovat a studovat v jiných členských zemích EU, než je země jejich původu</a:t>
            </a:r>
          </a:p>
          <a:p>
            <a:pPr lvl="1"/>
            <a:r>
              <a:rPr lang="cs-CZ" dirty="0"/>
              <a:t>lidé mohou volně cestovat po území </a:t>
            </a:r>
            <a:r>
              <a:rPr lang="cs-CZ" dirty="0" err="1"/>
              <a:t>Schengenu</a:t>
            </a:r>
            <a:endParaRPr lang="cs-CZ" dirty="0"/>
          </a:p>
          <a:p>
            <a:pPr lvl="1"/>
            <a:r>
              <a:rPr lang="cs-CZ" dirty="0"/>
              <a:t>občan EU může volit a výt volen do Evropského parlamentu</a:t>
            </a:r>
          </a:p>
          <a:p>
            <a:pPr lvl="1"/>
            <a:r>
              <a:rPr lang="cs-CZ" dirty="0"/>
              <a:t>atd. </a:t>
            </a:r>
          </a:p>
        </p:txBody>
      </p:sp>
      <p:pic>
        <p:nvPicPr>
          <p:cNvPr id="12290" name="Picture 2" descr="Infografika: Evropská unie na rozcestí. Jaká bude její budoucnost ...">
            <a:extLst>
              <a:ext uri="{FF2B5EF4-FFF2-40B4-BE49-F238E27FC236}">
                <a16:creationId xmlns:a16="http://schemas.microsoft.com/office/drawing/2014/main" id="{E4DEE420-4641-4183-BED3-C5372DF1E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40" y="3336157"/>
            <a:ext cx="4894580" cy="30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1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A024E-107F-441F-A7DB-09D014D6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/>
          <a:lstStyle/>
          <a:p>
            <a:r>
              <a:rPr lang="cs-CZ" b="1" i="1" dirty="0">
                <a:solidFill>
                  <a:schemeClr val="accent1"/>
                </a:solidFill>
              </a:rPr>
              <a:t>Ohlédnutí za úvahou - Proč lidé válčí?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750F80-3EFD-4904-A642-A971B0A62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50387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cs-CZ" i="1" dirty="0"/>
              <a:t>„Lidé válčí nejen zbraněmi, ale také slovy. V některých případech je těžké určit, co víc bolí.“</a:t>
            </a:r>
          </a:p>
          <a:p>
            <a:pPr>
              <a:lnSpc>
                <a:spcPct val="170000"/>
              </a:lnSpc>
            </a:pPr>
            <a:r>
              <a:rPr lang="cs-CZ" i="1" dirty="0"/>
              <a:t>„Každý den se na zemi někde bojuje a doufám, že se dožiji dne kdy tomu tak nebude, dne, kdy lidé přestanou být chamtiví a malicherní vůči ostatním lidem. Kéž by se dal vyvinout lék na tyto choroby a všude nastane mír a klid.“</a:t>
            </a:r>
          </a:p>
          <a:p>
            <a:pPr>
              <a:lnSpc>
                <a:spcPct val="170000"/>
              </a:lnSpc>
            </a:pPr>
            <a:r>
              <a:rPr lang="cs-CZ" i="1" dirty="0"/>
              <a:t>„I když je situace vyostřena, je lepší se ním domluvit, protože když zaútočí jeden na druhého, tak ztratí oba plno vojáků, peněz, času a další.“</a:t>
            </a:r>
          </a:p>
          <a:p>
            <a:pPr>
              <a:lnSpc>
                <a:spcPct val="170000"/>
              </a:lnSpc>
            </a:pPr>
            <a:r>
              <a:rPr lang="cs-CZ" i="1" dirty="0"/>
              <a:t>„Co kdyby lidé nebojovali proti sobě a nebyly žádné války. Jak by svět vypadal? Třeba by jsme už měli prozkoumanou velkou část vesmíru nebo by jsme měli roboty a léky, které by mohli zabránit aktuální pandemii.“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3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33088A-AA1B-4B26-A834-93C7EC11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0125"/>
            <a:ext cx="10515600" cy="5176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800" i="1" dirty="0"/>
              <a:t>„S čím se člověk potká častěji tak jsou ,,domácí” války. Kdo z nás je nezná? Lidé se často dohadují mnohdy kvůli maličkostem a těžko hledají kompromis. Přitom často stačí mít více porozumění pro druhé, být více tolerantní a mít snahu se dohodnout.“</a:t>
            </a:r>
          </a:p>
          <a:p>
            <a:pPr>
              <a:lnSpc>
                <a:spcPct val="150000"/>
              </a:lnSpc>
            </a:pPr>
            <a:r>
              <a:rPr lang="cs-CZ" sz="1800" i="1" dirty="0"/>
              <a:t>„Válčení na tomhle světě bylo, je a bude. Jak už ze strany nás lidí, tak i ze strany Země. Země taky svým způsobem na nás útočí a válčí s námi. Třeba už ji nebaví, jak ji znečišťujeme, tak se tím válčením a tím vším vůči nám jenom brání, aby náš svět, tak brzy nezanikl. Tohle je hned další důvod, proč někdo válčí nemyslíte? Brání to co mu patří.“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i="1" dirty="0"/>
              <a:t>Žáci 9. A </a:t>
            </a:r>
            <a:r>
              <a:rPr lang="cs-CZ" i="1" dirty="0">
                <a:sym typeface="Wingdings" panose="05000000000000000000" pitchFamily="2" charset="2"/>
              </a:rPr>
              <a:t>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9225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25654-E6D6-46F2-A056-099A9FA9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1"/>
                </a:solidFill>
              </a:rPr>
              <a:t>Proč lidé válčí?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17093E-ECAA-4817-9D81-386929E90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i="1" dirty="0"/>
              <a:t>Každý jste ve své úvaze přemýšlel o válce maličko jinak. Některé názory byly velmi zajímavé a inspirativní! Nad otázkou „Proč lidé válčí?“ se na poli vědy vedly velmi dlouhé diskuse, ale ani ti největší myslitelé na ni nedokázali jasně odpovědět. Takže se zdá, že zůstane navždy nezodpovězena…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i="1" dirty="0"/>
              <a:t>Nicméně jste se všichni shodli na tom, že války nejsou v důsledku nejprospěšnější záležitostí. A tak se v následující prezentaci podíváme na to, jak se státy snaží válkám zbránit, nebo se alespoň dostat na stranu vítězů. </a:t>
            </a:r>
          </a:p>
        </p:txBody>
      </p:sp>
    </p:spTree>
    <p:extLst>
      <p:ext uri="{BB962C8B-B14F-4D97-AF65-F5344CB8AC3E}">
        <p14:creationId xmlns:p14="http://schemas.microsoft.com/office/powerpoint/2010/main" val="373402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A89C7-EB2C-4C6C-B26C-C14B2FB8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1"/>
                </a:solidFill>
              </a:rPr>
              <a:t>Obrana státu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C64442-9E16-4365-AC48-9543870F3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obrana = </a:t>
            </a:r>
            <a:r>
              <a:rPr lang="cs-CZ" i="1" dirty="0"/>
              <a:t>soubor politických, vojenských, právních a dalších opatření, které mají stát připravit k vojenské obraně svého území</a:t>
            </a:r>
          </a:p>
          <a:p>
            <a:r>
              <a:rPr lang="cs-CZ" dirty="0"/>
              <a:t>zajišťuje </a:t>
            </a:r>
            <a:r>
              <a:rPr lang="cs-CZ" b="1" i="1" dirty="0">
                <a:solidFill>
                  <a:schemeClr val="accent1"/>
                </a:solidFill>
              </a:rPr>
              <a:t>ministerstvo obrany </a:t>
            </a:r>
          </a:p>
          <a:p>
            <a:endParaRPr lang="cs-CZ" dirty="0"/>
          </a:p>
        </p:txBody>
      </p:sp>
      <p:pic>
        <p:nvPicPr>
          <p:cNvPr id="5122" name="Picture 2" descr="Ministerstvo obrany České republiky – Wikipedie">
            <a:extLst>
              <a:ext uri="{FF2B5EF4-FFF2-40B4-BE49-F238E27FC236}">
                <a16:creationId xmlns:a16="http://schemas.microsoft.com/office/drawing/2014/main" id="{441DE2D6-116C-4685-AE1F-A170F1B33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40" y="3553778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licie zasahuje v budovách ministerstva obrany a vnitra | E15.cz">
            <a:extLst>
              <a:ext uri="{FF2B5EF4-FFF2-40B4-BE49-F238E27FC236}">
                <a16:creationId xmlns:a16="http://schemas.microsoft.com/office/drawing/2014/main" id="{2B5D10F6-E69A-44FD-B90D-5C69FDCE4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520" y="3042920"/>
            <a:ext cx="4780280" cy="282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7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34622-614F-4D32-95A1-FC62A013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i="1" dirty="0">
                <a:solidFill>
                  <a:schemeClr val="accent1"/>
                </a:solidFill>
              </a:rPr>
              <a:t>Armáda České republiky (AČR)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B2C602-D673-4FC0-8712-A321C0F7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= </a:t>
            </a:r>
            <a:r>
              <a:rPr lang="cs-CZ" i="1" dirty="0"/>
              <a:t>hlavní složka ozbrojených sil České republiky </a:t>
            </a:r>
          </a:p>
          <a:p>
            <a:r>
              <a:rPr lang="cs-CZ" dirty="0"/>
              <a:t>vrchní velitel – </a:t>
            </a:r>
            <a:r>
              <a:rPr lang="cs-CZ" b="1" i="1" dirty="0"/>
              <a:t>Miloš Zeman</a:t>
            </a:r>
          </a:p>
          <a:p>
            <a:r>
              <a:rPr lang="cs-CZ" dirty="0"/>
              <a:t>náčelník generálního štábu – </a:t>
            </a:r>
            <a:r>
              <a:rPr lang="cs-CZ" b="1" i="1" dirty="0"/>
              <a:t>arm. Gen. Aleš Opata</a:t>
            </a:r>
          </a:p>
          <a:p>
            <a:r>
              <a:rPr lang="cs-CZ" dirty="0"/>
              <a:t>určena k obraně státu proti vnějšímu vojenskému napadení a k úkolům vyplývajících ze závazků s Chartou OSN, NATO atd. (MEZINÁRODNÍ MISE)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http://www.mise.army.cz/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Znak AČR">
            <a:extLst>
              <a:ext uri="{FF2B5EF4-FFF2-40B4-BE49-F238E27FC236}">
                <a16:creationId xmlns:a16="http://schemas.microsoft.com/office/drawing/2014/main" id="{49266801-5746-44EB-936E-36968FEB8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615" y="50006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25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DAF80-27D8-40CD-B57B-B0D0F16F9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170"/>
            <a:ext cx="10515600" cy="5141793"/>
          </a:xfrm>
        </p:spPr>
        <p:txBody>
          <a:bodyPr/>
          <a:lstStyle/>
          <a:p>
            <a:r>
              <a:rPr lang="cs-CZ" b="1" i="1" dirty="0">
                <a:solidFill>
                  <a:schemeClr val="accent1"/>
                </a:solidFill>
              </a:rPr>
              <a:t>Složky armády</a:t>
            </a:r>
          </a:p>
          <a:p>
            <a:pPr lvl="1"/>
            <a:r>
              <a:rPr lang="cs-CZ" dirty="0"/>
              <a:t>pozemní síly</a:t>
            </a:r>
          </a:p>
          <a:p>
            <a:pPr lvl="1"/>
            <a:r>
              <a:rPr lang="cs-CZ" dirty="0"/>
              <a:t>vzdušné síly</a:t>
            </a:r>
          </a:p>
          <a:p>
            <a:pPr lvl="1"/>
            <a:r>
              <a:rPr lang="cs-CZ" dirty="0"/>
              <a:t>speciální síly</a:t>
            </a:r>
          </a:p>
        </p:txBody>
      </p:sp>
      <p:pic>
        <p:nvPicPr>
          <p:cNvPr id="2050" name="Picture 2" descr="Národní rozlišovací znak">
            <a:extLst>
              <a:ext uri="{FF2B5EF4-FFF2-40B4-BE49-F238E27FC236}">
                <a16:creationId xmlns:a16="http://schemas.microsoft.com/office/drawing/2014/main" id="{34284483-9DCD-4B5F-BBBE-DF5A1485C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31" y="4041661"/>
            <a:ext cx="1781169" cy="17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peciálně vyškolení armádní zdravotníci dokáží výrazně omezit ...">
            <a:extLst>
              <a:ext uri="{FF2B5EF4-FFF2-40B4-BE49-F238E27FC236}">
                <a16:creationId xmlns:a16="http://schemas.microsoft.com/office/drawing/2014/main" id="{A63FB5C6-033F-4E5B-A363-ABAEC151A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09" y="1035170"/>
            <a:ext cx="5448300" cy="30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7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9D9D1-0CCF-45DE-B7F7-158AA3EA1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1"/>
                </a:solidFill>
              </a:rPr>
              <a:t>Aktivní záloha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A345F7-0CEF-4A91-9C1F-4D81C1E54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příslušníci vykonávají vojenský výcvik pouze několik týdnů v roce (mají své zaměstnání)</a:t>
            </a:r>
          </a:p>
          <a:p>
            <a:r>
              <a:rPr lang="cs-CZ" dirty="0"/>
              <a:t>nasazení na rozhodnutí vlády</a:t>
            </a:r>
          </a:p>
          <a:p>
            <a:r>
              <a:rPr lang="cs-CZ" dirty="0"/>
              <a:t>typické úkoly: </a:t>
            </a:r>
            <a:r>
              <a:rPr lang="cs-CZ" b="1" i="1" dirty="0"/>
              <a:t>pomoc při živelných pohromách </a:t>
            </a:r>
          </a:p>
          <a:p>
            <a:pPr marL="457200" lvl="1" indent="0">
              <a:buNone/>
            </a:pPr>
            <a:r>
              <a:rPr lang="cs-CZ" dirty="0"/>
              <a:t>		ostraha objektů důležitých pro obranu státu </a:t>
            </a:r>
          </a:p>
        </p:txBody>
      </p:sp>
      <p:pic>
        <p:nvPicPr>
          <p:cNvPr id="3074" name="Picture 2" descr="Aktivní záloha | lznamest.army.cz">
            <a:extLst>
              <a:ext uri="{FF2B5EF4-FFF2-40B4-BE49-F238E27FC236}">
                <a16:creationId xmlns:a16="http://schemas.microsoft.com/office/drawing/2014/main" id="{8EE61E44-39E5-4E9B-BC79-833BBC59B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16437"/>
            <a:ext cx="3672530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5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E145D-6C1A-4835-ACEF-CD7E057C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1"/>
                </a:solidFill>
              </a:rPr>
              <a:t>Světové organizace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7B552-50B3-43B6-8145-8F21CDCC7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obrana státu je ale velmi spjata se světovými organizacemi, které jsou naprosto klíčové k udržení míru ve světě </a:t>
            </a:r>
          </a:p>
          <a:p>
            <a:pPr lvl="1"/>
            <a:r>
              <a:rPr lang="cs-CZ" b="1" i="1" dirty="0"/>
              <a:t>NATO</a:t>
            </a:r>
          </a:p>
          <a:p>
            <a:pPr lvl="1"/>
            <a:r>
              <a:rPr lang="cs-CZ" b="1" i="1" dirty="0"/>
              <a:t>OSN</a:t>
            </a:r>
          </a:p>
          <a:p>
            <a:pPr lvl="1"/>
            <a:r>
              <a:rPr lang="cs-CZ" b="1" i="1" dirty="0"/>
              <a:t>Rada Evropy</a:t>
            </a:r>
          </a:p>
          <a:p>
            <a:pPr lvl="1"/>
            <a:r>
              <a:rPr lang="cs-CZ" b="1" i="1" dirty="0"/>
              <a:t>EU</a:t>
            </a:r>
          </a:p>
        </p:txBody>
      </p:sp>
      <p:pic>
        <p:nvPicPr>
          <p:cNvPr id="6146" name="Picture 2" descr="MÍR - Fotoalbum - Peace - images (2)">
            <a:extLst>
              <a:ext uri="{FF2B5EF4-FFF2-40B4-BE49-F238E27FC236}">
                <a16:creationId xmlns:a16="http://schemas.microsoft.com/office/drawing/2014/main" id="{E2BEB8D1-4E0C-4873-8563-262C95BA2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69" y="2756862"/>
            <a:ext cx="2604452" cy="35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729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920</Words>
  <Application>Microsoft Office PowerPoint</Application>
  <PresentationFormat>Širokoúhlá obrazovka</PresentationFormat>
  <Paragraphs>94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Války a světové konflikty </vt:lpstr>
      <vt:lpstr>Ohlédnutí za úvahou - Proč lidé válčí? </vt:lpstr>
      <vt:lpstr>Prezentace aplikace PowerPoint</vt:lpstr>
      <vt:lpstr>Proč lidé válčí?</vt:lpstr>
      <vt:lpstr>Obrana státu </vt:lpstr>
      <vt:lpstr>Armáda České republiky (AČR)</vt:lpstr>
      <vt:lpstr>Prezentace aplikace PowerPoint</vt:lpstr>
      <vt:lpstr>Aktivní záloha</vt:lpstr>
      <vt:lpstr>Světové organizace </vt:lpstr>
      <vt:lpstr>NATO – SEVEROATLANTICKÁ ALIANCE</vt:lpstr>
      <vt:lpstr>OSN – ORGANIZACE SPOJENÝCH NÁRODŮ</vt:lpstr>
      <vt:lpstr>Prezentace aplikace PowerPoint</vt:lpstr>
      <vt:lpstr>Rada Evropy </vt:lpstr>
      <vt:lpstr>EU – EVROPSKÁ UNIE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Války a světové konflikty </dc:title>
  <dc:creator>havlova93@seznam.cz</dc:creator>
  <cp:lastModifiedBy>havlova93@seznam.cz</cp:lastModifiedBy>
  <cp:revision>4</cp:revision>
  <dcterms:created xsi:type="dcterms:W3CDTF">2020-04-07T19:06:39Z</dcterms:created>
  <dcterms:modified xsi:type="dcterms:W3CDTF">2020-04-07T19:28:56Z</dcterms:modified>
</cp:coreProperties>
</file>