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40FFF-FBBF-450D-B89C-771D0BDE5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804B23-8C6D-4340-B02D-5110410D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90D366-52DD-447E-80C1-D09FFCC0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9C1DB9-861A-4DE4-89AA-282A1306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7D21E4-43BB-4F9D-83A4-49D5780F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91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603F9-58F0-4B10-8656-B980BB51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A99D8B-FEA2-4630-8692-086FD059F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BDF47-CC41-4B0F-AA5F-0933DA05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4C3C7D-2A84-4630-B40A-A3C1E402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D90D0B-F701-4F91-869E-CBFA805C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6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DFC446-495C-4617-A5CE-2A5AF547F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6EB316-B305-4172-978F-2D8A8F0A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9B7DE-23C3-4B2C-96B8-720E60B9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5E02FB-8431-4D40-BAB4-A4F625F5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A245F5-8EA1-4684-B41E-1DC45730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50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F08D2-020E-49B2-ACDD-4547E886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BA287-158C-4E06-A58F-A1F853F8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D532EA-961D-4A3A-A5F8-B32579D4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53E7-9C7A-4872-9E6D-2D73F5A9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26D00-A507-4756-8495-A5FD6AAF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4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6FD7D-0963-453E-9877-6B0E523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FC8E08-1727-4706-B998-8DB2E5BB8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625227-A1EC-460E-B2A6-EFD6F40A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2C33ED-9C23-4DF0-AF04-BAC43E0E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DC509A-CB7B-4C81-A62B-5EE65A7D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46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9FD89-DCFE-4A6A-98DE-216EE383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0B4CFA-954A-43DF-9457-A771B6FE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744AC3-6246-4EE9-B1A5-2AD7483E2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69D259-2FF4-461D-BD57-14E8577B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1DAC74-329C-4456-AA02-8AA78FC9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237F61-FBDA-4073-9154-B93B9348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0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9CE12-B74D-43D9-B86F-81ECB3A9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554D77-D9E9-499E-B22C-95AAEAA7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0AC4CF-7E50-4350-9775-F5F9876D5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609F11-DD26-4F33-A59B-FE87EF1AB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034A8C-F1A3-41F3-AC57-8C768503B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C278AE-6C2A-4A1D-830D-EF0BA20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69D03E-51FD-4452-96EC-03200B3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D1E64C-64F6-4156-BADF-6CED0AFA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00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995E3-6615-4E1F-9C7F-7F0D7AD9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B31E5F-FA99-420E-8E6E-22769727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E9750C-674C-463D-9CC7-456B1E68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2CBBCE-FDEA-466D-A695-3AFF5EC8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57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7CF826-A1D8-4E79-B101-96A0455C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5D89A3-4DD6-4093-919B-2E576636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067A20-34BB-4BC6-81F4-953CA499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18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9FDD3-52C3-4324-A26D-2025468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AADE1-E2E7-46D1-BB39-A60D906A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190DB5-87CD-4EA2-A6D0-F5691AE66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E6A2BF-2E87-407E-BCEA-4A61F5C6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4529A0-42AC-4227-9D66-8175C065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EA2D95-9148-4DD7-84CA-0C104D02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0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DA007-619F-4155-85B0-C5389484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F712B3-8FB1-4503-AB8F-EEEC0D16C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3756BA-DF7C-4CD3-9850-934DF0B12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9E4EFC-FBF3-4616-8DC3-D0137843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F2EFAB-2B2B-418D-B4B6-12469E39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735CA8-D780-4296-A1BC-DB0B01CD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5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32363F-21E4-4DB6-B611-4692EA22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705114-B277-46D4-9568-8DD5C01C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47342C-50E7-43B5-A79C-9A0D3B154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FD29-F497-4E4D-A7D0-0A1D96DCCE63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22BE86-75F5-4AB8-A656-C8B4E2275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51FAA4-9228-4D05-B506-F507CCC85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55B6-C1CB-4E6F-8C59-1DC42D4A7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12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vCbRsGMb1f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chování české krajiny">
            <a:extLst>
              <a:ext uri="{FF2B5EF4-FFF2-40B4-BE49-F238E27FC236}">
                <a16:creationId xmlns:a16="http://schemas.microsoft.com/office/drawing/2014/main" id="{8D3F6BEE-B589-48DB-8F8A-8B4B4E709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-162559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A60387-7A5D-4F9D-A36E-BF15CDC06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8000" b="1" i="1" dirty="0">
                <a:solidFill>
                  <a:srgbClr val="FFFFFF"/>
                </a:solidFill>
              </a:rPr>
              <a:t>NAŠE VLAST A NÁROD</a:t>
            </a:r>
          </a:p>
        </p:txBody>
      </p:sp>
    </p:spTree>
    <p:extLst>
      <p:ext uri="{BB962C8B-B14F-4D97-AF65-F5344CB8AC3E}">
        <p14:creationId xmlns:p14="http://schemas.microsoft.com/office/powerpoint/2010/main" val="683554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8A224-773B-4CAE-A165-87B61252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STÁT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B3947-A727-44EC-B49C-3422F7BE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4"/>
            <a:ext cx="10515600" cy="3584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tvořen </a:t>
            </a:r>
            <a:r>
              <a:rPr lang="cs-CZ" b="1" i="1" dirty="0">
                <a:solidFill>
                  <a:srgbClr val="0070C0"/>
                </a:solidFill>
              </a:rPr>
              <a:t>určitým územím </a:t>
            </a:r>
            <a:r>
              <a:rPr lang="cs-CZ" dirty="0"/>
              <a:t>(vymezeno státní hranicí) a </a:t>
            </a:r>
            <a:r>
              <a:rPr lang="cs-CZ" b="1" i="1" dirty="0">
                <a:solidFill>
                  <a:srgbClr val="0070C0"/>
                </a:solidFill>
              </a:rPr>
              <a:t>obyvateli</a:t>
            </a:r>
            <a:r>
              <a:rPr lang="cs-CZ" dirty="0"/>
              <a:t>, kteří na tomto území žijí </a:t>
            </a:r>
          </a:p>
          <a:p>
            <a:r>
              <a:rPr lang="cs-CZ" dirty="0"/>
              <a:t>jeho fungování zajišťuje </a:t>
            </a:r>
            <a:r>
              <a:rPr lang="cs-CZ" b="1" i="1" dirty="0"/>
              <a:t>státní moc </a:t>
            </a:r>
            <a:r>
              <a:rPr lang="cs-CZ" dirty="0"/>
              <a:t>– </a:t>
            </a:r>
            <a:r>
              <a:rPr lang="cs-CZ" i="1" dirty="0">
                <a:solidFill>
                  <a:srgbClr val="0070C0"/>
                </a:solidFill>
              </a:rPr>
              <a:t>prezident, vláda, parlament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Zakládání států je obestřeno různými tzv. zakladatelskými mýty. Naším nejznámějším je pověst </a:t>
            </a:r>
            <a:r>
              <a:rPr lang="cs-CZ" b="1" i="1" dirty="0">
                <a:solidFill>
                  <a:srgbClr val="0070C0"/>
                </a:solidFill>
              </a:rPr>
              <a:t>o praotci Čechovi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Napište stručně do sešitu, </a:t>
            </a:r>
          </a:p>
          <a:p>
            <a:pPr marL="0" indent="0">
              <a:buNone/>
            </a:pPr>
            <a:r>
              <a:rPr lang="cs-CZ" dirty="0"/>
              <a:t>o čem tato pověst pojednává. </a:t>
            </a:r>
          </a:p>
        </p:txBody>
      </p:sp>
      <p:pic>
        <p:nvPicPr>
          <p:cNvPr id="2050" name="Picture 2" descr="Praotec Čech – Wikipedie">
            <a:extLst>
              <a:ext uri="{FF2B5EF4-FFF2-40B4-BE49-F238E27FC236}">
                <a16:creationId xmlns:a16="http://schemas.microsoft.com/office/drawing/2014/main" id="{60F3D531-B917-4948-8B6E-5B620647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91" y="4187714"/>
            <a:ext cx="3390729" cy="21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0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1AF1-7824-4CAF-9510-2416D59A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Státní symboly České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847E1-3438-4AA9-AE60-7A0C12443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oficiální označení státu </a:t>
            </a:r>
          </a:p>
          <a:p>
            <a:r>
              <a:rPr lang="cs-CZ" dirty="0"/>
              <a:t>Projevem úcty ke státním symbolům prokazujeme úctu ke státu samotnému!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Vlajka ČR | VESNA">
            <a:extLst>
              <a:ext uri="{FF2B5EF4-FFF2-40B4-BE49-F238E27FC236}">
                <a16:creationId xmlns:a16="http://schemas.microsoft.com/office/drawing/2014/main" id="{6FA7A94C-EAEE-49F5-B5E4-4851FA3E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68663"/>
            <a:ext cx="38100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98C33-E8D1-4F05-B0E8-C3FE808E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025"/>
            <a:ext cx="10515600" cy="5214938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rgbClr val="0070C0"/>
                </a:solidFill>
              </a:rPr>
              <a:t>VELKÝ STÁTNÍ ZNAK</a:t>
            </a:r>
          </a:p>
          <a:p>
            <a:pPr lvl="1"/>
            <a:r>
              <a:rPr lang="cs-CZ" dirty="0"/>
              <a:t>nejpoužívanější (radnice, úřady atd.)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i="1" dirty="0">
                <a:solidFill>
                  <a:srgbClr val="0070C0"/>
                </a:solidFill>
              </a:rPr>
              <a:t>MALÝ STÁTNÍ ZNAK</a:t>
            </a:r>
          </a:p>
          <a:p>
            <a:pPr lvl="1"/>
            <a:r>
              <a:rPr lang="cs-CZ" dirty="0"/>
              <a:t>používá se na razítkách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i="1" dirty="0">
                <a:solidFill>
                  <a:srgbClr val="0070C0"/>
                </a:solidFill>
              </a:rPr>
              <a:t>STÁTNÍ BARVY </a:t>
            </a:r>
          </a:p>
          <a:p>
            <a:pPr lvl="1"/>
            <a:r>
              <a:rPr lang="cs-CZ" dirty="0"/>
              <a:t>bílá, červená, modrá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i="1" dirty="0">
                <a:solidFill>
                  <a:srgbClr val="0070C0"/>
                </a:solidFill>
              </a:rPr>
              <a:t>STÁTNÍ VLAJKA</a:t>
            </a:r>
          </a:p>
          <a:p>
            <a:pPr lvl="1"/>
            <a:r>
              <a:rPr lang="cs-CZ" dirty="0"/>
              <a:t>vyvěšuje se při významných státních událostech</a:t>
            </a:r>
          </a:p>
        </p:txBody>
      </p:sp>
      <p:pic>
        <p:nvPicPr>
          <p:cNvPr id="4098" name="Picture 2" descr="Státní znak České republiky – Wikipedie">
            <a:extLst>
              <a:ext uri="{FF2B5EF4-FFF2-40B4-BE49-F238E27FC236}">
                <a16:creationId xmlns:a16="http://schemas.microsoft.com/office/drawing/2014/main" id="{556EF380-C3DB-4658-8313-1D393124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99" y="447040"/>
            <a:ext cx="1280241" cy="15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átní symboly České republiky - Ministerstvo vnitra České republiky">
            <a:extLst>
              <a:ext uri="{FF2B5EF4-FFF2-40B4-BE49-F238E27FC236}">
                <a16:creationId xmlns:a16="http://schemas.microsoft.com/office/drawing/2014/main" id="{33ABFB81-634F-4B1D-A62A-666C65F4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9" y="2062263"/>
            <a:ext cx="1376361" cy="16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rikolóra - pravicové hnutí - Posts | Facebook">
            <a:extLst>
              <a:ext uri="{FF2B5EF4-FFF2-40B4-BE49-F238E27FC236}">
                <a16:creationId xmlns:a16="http://schemas.microsoft.com/office/drawing/2014/main" id="{9CF2A3C6-3FFF-463E-992B-B4597609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98" y="3321762"/>
            <a:ext cx="1280241" cy="12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Česká vlajka – Wikipedie">
            <a:extLst>
              <a:ext uri="{FF2B5EF4-FFF2-40B4-BE49-F238E27FC236}">
                <a16:creationId xmlns:a16="http://schemas.microsoft.com/office/drawing/2014/main" id="{69B4B709-88E0-4517-B05A-05AD561A84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2" name="Picture 16" descr="Czech Flag stock photos - VectorHQ.com">
            <a:extLst>
              <a:ext uri="{FF2B5EF4-FFF2-40B4-BE49-F238E27FC236}">
                <a16:creationId xmlns:a16="http://schemas.microsoft.com/office/drawing/2014/main" id="{F6EFEB8C-5665-4D6A-88CF-FB86CDAF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40" y="5100121"/>
            <a:ext cx="2082800" cy="12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4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6CFA-CDFC-462A-8AD0-4B20C8F6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425"/>
            <a:ext cx="10515600" cy="5443538"/>
          </a:xfrm>
        </p:spPr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VLAJKA PREZIDENTA REPUBLIKY (STANDARTA)</a:t>
            </a:r>
          </a:p>
          <a:p>
            <a:pPr lvl="1"/>
            <a:r>
              <a:rPr lang="cs-CZ" dirty="0"/>
              <a:t>označuje sídlo prezidenta republiky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b="1" i="1" dirty="0">
                <a:solidFill>
                  <a:srgbClr val="0070C0"/>
                </a:solidFill>
              </a:rPr>
              <a:t>STÁTNÍ PEČEŤ </a:t>
            </a:r>
          </a:p>
          <a:p>
            <a:pPr lvl="1"/>
            <a:r>
              <a:rPr lang="cs-CZ" dirty="0"/>
              <a:t>používá se ke stvrzování důležitých mezinárodních smluv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b="1" i="1" dirty="0">
                <a:solidFill>
                  <a:srgbClr val="0070C0"/>
                </a:solidFill>
              </a:rPr>
              <a:t>STÁTNÍ HYMNA </a:t>
            </a:r>
          </a:p>
          <a:p>
            <a:pPr lvl="1"/>
            <a:r>
              <a:rPr lang="cs-CZ" b="1" i="1" dirty="0"/>
              <a:t>„Kde domov můj“ </a:t>
            </a:r>
          </a:p>
          <a:p>
            <a:pPr lvl="2"/>
            <a:r>
              <a:rPr lang="cs-CZ" dirty="0"/>
              <a:t>z divadelní hry </a:t>
            </a:r>
            <a:r>
              <a:rPr lang="cs-CZ" i="1" dirty="0">
                <a:solidFill>
                  <a:srgbClr val="0070C0"/>
                </a:solidFill>
              </a:rPr>
              <a:t>Fidlovačka aneb Žádný hněv a žádná rvačka </a:t>
            </a:r>
          </a:p>
          <a:p>
            <a:pPr lvl="2"/>
            <a:r>
              <a:rPr lang="cs-CZ" dirty="0"/>
              <a:t>napsal </a:t>
            </a:r>
            <a:r>
              <a:rPr lang="cs-CZ" b="1" i="1" dirty="0"/>
              <a:t>Josef Kajetán Tyl</a:t>
            </a:r>
            <a:r>
              <a:rPr lang="cs-CZ" dirty="0"/>
              <a:t>, hudbu složil </a:t>
            </a:r>
            <a:r>
              <a:rPr lang="cs-CZ" b="1" i="1" dirty="0"/>
              <a:t>František Škroup </a:t>
            </a:r>
          </a:p>
          <a:p>
            <a:pPr lvl="2"/>
            <a:r>
              <a:rPr lang="cs-CZ" dirty="0">
                <a:hlinkClick r:id="rId2"/>
              </a:rPr>
              <a:t>https://www.youtube.com/watch?v=vCbRsGMb1fs</a:t>
            </a:r>
            <a:endParaRPr lang="cs-CZ" dirty="0"/>
          </a:p>
          <a:p>
            <a:pPr marL="914400" lvl="2" indent="0">
              <a:buNone/>
            </a:pPr>
            <a:endParaRPr lang="cs-CZ" b="1" i="1" dirty="0"/>
          </a:p>
          <a:p>
            <a:endParaRPr lang="cs-CZ" dirty="0"/>
          </a:p>
        </p:txBody>
      </p:sp>
      <p:pic>
        <p:nvPicPr>
          <p:cNvPr id="5126" name="Picture 6" descr="Vlajka prezidenta České republiky | ALERION.cz">
            <a:extLst>
              <a:ext uri="{FF2B5EF4-FFF2-40B4-BE49-F238E27FC236}">
                <a16:creationId xmlns:a16="http://schemas.microsoft.com/office/drawing/2014/main" id="{364C2427-D1F2-4297-B005-1898F1EB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259080"/>
            <a:ext cx="2026920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tátní pečeť České republiky – Wikipedie">
            <a:extLst>
              <a:ext uri="{FF2B5EF4-FFF2-40B4-BE49-F238E27FC236}">
                <a16:creationId xmlns:a16="http://schemas.microsoft.com/office/drawing/2014/main" id="{151E1ACA-8BDE-4C1E-AFDE-CA3A9E81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90" y="2658503"/>
            <a:ext cx="1230630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4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E85D4-44F6-40FB-B2BC-ADBBEF21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Národnost a státní občanství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B08FE-ED50-4957-8476-AF7114EC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národ</a:t>
            </a:r>
            <a:r>
              <a:rPr lang="cs-CZ" dirty="0"/>
              <a:t> = společenství lidí, kteří </a:t>
            </a:r>
            <a:r>
              <a:rPr lang="cs-CZ" i="1" dirty="0">
                <a:solidFill>
                  <a:srgbClr val="0070C0"/>
                </a:solidFill>
              </a:rPr>
              <a:t>dlouhodobě žijí a pracují na stejném území a mají společnou historii, jazyk a kulturu</a:t>
            </a:r>
          </a:p>
          <a:p>
            <a:r>
              <a:rPr lang="cs-CZ" b="1" i="1" dirty="0">
                <a:solidFill>
                  <a:srgbClr val="0070C0"/>
                </a:solidFill>
              </a:rPr>
              <a:t>národnost</a:t>
            </a:r>
            <a:r>
              <a:rPr lang="cs-CZ" dirty="0"/>
              <a:t> = příslušnost osoby k určitému národu </a:t>
            </a:r>
          </a:p>
          <a:p>
            <a:pPr lvl="1"/>
            <a:r>
              <a:rPr lang="cs-CZ" dirty="0"/>
              <a:t>v jednom státě je většinou více národů 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70C0"/>
                </a:solidFill>
              </a:rPr>
              <a:t>státní občanství </a:t>
            </a:r>
            <a:r>
              <a:rPr lang="cs-CZ" dirty="0"/>
              <a:t>= příslušnost k určitému státu (příslušník = občan)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2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1ACB8-CE65-4090-A384-71BFD2D9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Vlastenectví X nacionalismus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E7D32-2961-4BBC-A56E-02A4C06E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vlastenectví</a:t>
            </a:r>
            <a:r>
              <a:rPr lang="cs-CZ" dirty="0"/>
              <a:t> = citový vztah ke své vlasti, úcta k ní a pocit hrdosti </a:t>
            </a:r>
          </a:p>
          <a:p>
            <a:pPr marL="0" indent="0">
              <a:buNone/>
            </a:pPr>
            <a:r>
              <a:rPr lang="cs-CZ" dirty="0"/>
              <a:t>		(láska k vlasti)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70C0"/>
                </a:solidFill>
              </a:rPr>
              <a:t>nacionalismus</a:t>
            </a:r>
            <a:r>
              <a:rPr lang="cs-CZ" dirty="0"/>
              <a:t> = idea o nadřazenosti vlastního národa nad ostatními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„Vlastenectví je láska k vlastnímu národu,</a:t>
            </a:r>
          </a:p>
          <a:p>
            <a:pPr marL="0" indent="0">
              <a:buNone/>
            </a:pPr>
            <a:r>
              <a:rPr lang="cs-CZ" i="1" dirty="0"/>
              <a:t>nikoli nenávist k jiným.“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T. G. Masaryk </a:t>
            </a:r>
          </a:p>
        </p:txBody>
      </p:sp>
      <p:pic>
        <p:nvPicPr>
          <p:cNvPr id="6146" name="Picture 2" descr="Moderní-Dějiny.cz | Tomáš Garrigue Masaryk – Čech, Evropan, světoobčan">
            <a:extLst>
              <a:ext uri="{FF2B5EF4-FFF2-40B4-BE49-F238E27FC236}">
                <a16:creationId xmlns:a16="http://schemas.microsoft.com/office/drawing/2014/main" id="{BDADA5FD-F7A0-400D-A6E3-4B7147D5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09" y="4067969"/>
            <a:ext cx="3449067" cy="23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3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E30C1-6EA6-4E95-B6C7-3E3F821D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Významní Čechové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A4EAB-B49C-4752-9EBE-C0B76B10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Zjistěte, čím se proslavily níže zmíněné osobnosti. </a:t>
            </a:r>
          </a:p>
          <a:p>
            <a:r>
              <a:rPr lang="cs-CZ" dirty="0"/>
              <a:t>Karel IV.</a:t>
            </a:r>
          </a:p>
          <a:p>
            <a:r>
              <a:rPr lang="cs-CZ" dirty="0"/>
              <a:t>Josef Lada</a:t>
            </a:r>
          </a:p>
          <a:p>
            <a:r>
              <a:rPr lang="cs-CZ" dirty="0"/>
              <a:t>Franz Kafka</a:t>
            </a:r>
          </a:p>
          <a:p>
            <a:r>
              <a:rPr lang="cs-CZ" dirty="0"/>
              <a:t>Božena Němcová</a:t>
            </a:r>
          </a:p>
          <a:p>
            <a:r>
              <a:rPr lang="cs-CZ" dirty="0"/>
              <a:t>Karel Poláček</a:t>
            </a:r>
          </a:p>
          <a:p>
            <a:r>
              <a:rPr lang="cs-CZ" dirty="0"/>
              <a:t>Jan Amos Komenský </a:t>
            </a:r>
          </a:p>
          <a:p>
            <a:r>
              <a:rPr lang="cs-CZ" dirty="0"/>
              <a:t>Mikoláš Aleš </a:t>
            </a:r>
          </a:p>
        </p:txBody>
      </p:sp>
      <p:pic>
        <p:nvPicPr>
          <p:cNvPr id="7170" name="Picture 2" descr="Božena Němcová – Wikipedie">
            <a:extLst>
              <a:ext uri="{FF2B5EF4-FFF2-40B4-BE49-F238E27FC236}">
                <a16:creationId xmlns:a16="http://schemas.microsoft.com/office/drawing/2014/main" id="{C1037EF8-23F0-4860-A523-E9268B19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59" y="2539364"/>
            <a:ext cx="2814603" cy="35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3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87D88-C020-48A0-9CC1-E97A6F13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Rasismus a xenofobie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0674A-AE10-43A9-84E3-D91A9DB1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rasismus</a:t>
            </a:r>
            <a:r>
              <a:rPr lang="cs-CZ" dirty="0"/>
              <a:t> = nenávistný postoj vůči jiné rase </a:t>
            </a:r>
          </a:p>
          <a:p>
            <a:r>
              <a:rPr lang="cs-CZ" b="1" i="1" dirty="0">
                <a:solidFill>
                  <a:srgbClr val="0070C0"/>
                </a:solidFill>
              </a:rPr>
              <a:t>xenofobie</a:t>
            </a:r>
            <a:r>
              <a:rPr lang="cs-CZ" dirty="0"/>
              <a:t> = nenávistný postoj vůči všemu cizímu</a:t>
            </a:r>
          </a:p>
        </p:txBody>
      </p:sp>
      <p:pic>
        <p:nvPicPr>
          <p:cNvPr id="8194" name="Picture 2" descr="Jsou rasismus nebo xenofobie již běžnou, neoddělitelnou součástí ...">
            <a:extLst>
              <a:ext uri="{FF2B5EF4-FFF2-40B4-BE49-F238E27FC236}">
                <a16:creationId xmlns:a16="http://schemas.microsoft.com/office/drawing/2014/main" id="{3ED852B1-09A8-42B7-98EF-C4C898A7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10" y="3241040"/>
            <a:ext cx="4482385" cy="33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0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285</Words>
  <Application>Microsoft Office PowerPoint</Application>
  <PresentationFormat>Širokoúhlá obrazovka</PresentationFormat>
  <Paragraphs>62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NAŠE VLAST A NÁROD</vt:lpstr>
      <vt:lpstr>STÁT</vt:lpstr>
      <vt:lpstr>Státní symboly České republiky</vt:lpstr>
      <vt:lpstr>Prezentace aplikace PowerPoint</vt:lpstr>
      <vt:lpstr>Prezentace aplikace PowerPoint</vt:lpstr>
      <vt:lpstr>Národnost a státní občanství </vt:lpstr>
      <vt:lpstr>Vlastenectví X nacionalismus </vt:lpstr>
      <vt:lpstr>Významní Čechové </vt:lpstr>
      <vt:lpstr>Rasismus a xenofobie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VLAST A NÁROD</dc:title>
  <dc:creator>havlova93@seznam.cz</dc:creator>
  <cp:lastModifiedBy>havlova93@seznam.cz</cp:lastModifiedBy>
  <cp:revision>4</cp:revision>
  <dcterms:created xsi:type="dcterms:W3CDTF">2020-04-15T09:11:52Z</dcterms:created>
  <dcterms:modified xsi:type="dcterms:W3CDTF">2020-04-15T09:34:36Z</dcterms:modified>
</cp:coreProperties>
</file>