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823C0-7E29-47AE-8CD2-483C7DF56BC8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Multikulturní soužití, </a:t>
            </a:r>
            <a:br>
              <a:rPr lang="cs-CZ" b="1" dirty="0"/>
            </a:br>
            <a:r>
              <a:rPr lang="cs-CZ" b="1" dirty="0"/>
              <a:t>nesnášenlivost, intolerance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8" name="Picture 4" descr="C:\Users\gabka\AppData\Local\Microsoft\Windows\Temporary Internet Files\Content.IE5\O31KRJ07\MC90009776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6072230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accent4"/>
                </a:solidFill>
              </a:rPr>
              <a:t>Multikulturní soužití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solidFill>
                  <a:srgbClr val="002060"/>
                </a:solidFill>
              </a:rPr>
              <a:t>vzájemné porozumění mnoha odlišných kultur ve státě</a:t>
            </a:r>
          </a:p>
          <a:p>
            <a:pPr>
              <a:buNone/>
            </a:pPr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Nesmíme myslet na to, že naše kultura, zvyky, tradice a hodnoty jsou nejlepší a nejsprávnější.</a:t>
            </a:r>
          </a:p>
          <a:p>
            <a:pPr>
              <a:buNone/>
            </a:pP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Tím, že věříme, že existují další hodnotné kultury, předcházíme </a:t>
            </a:r>
            <a:r>
              <a:rPr lang="cs-CZ" b="1" dirty="0">
                <a:solidFill>
                  <a:srgbClr val="00B0F0"/>
                </a:solidFill>
              </a:rPr>
              <a:t>ETNOCENTRISMU.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>
                <a:solidFill>
                  <a:srgbClr val="00B0F0"/>
                </a:solidFill>
              </a:rPr>
              <a:t>ETNOCENTRISMUS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/>
          <a:lstStyle/>
          <a:p>
            <a:r>
              <a:rPr lang="cs-CZ" u="sng" dirty="0"/>
              <a:t>Je posuzování jiných kultur podle našich hodnot a našeho měřítka.</a:t>
            </a:r>
          </a:p>
          <a:p>
            <a:endParaRPr lang="cs-CZ" dirty="0"/>
          </a:p>
          <a:p>
            <a:r>
              <a:rPr lang="cs-CZ" dirty="0"/>
              <a:t>Většina střetů a nedorozumění </a:t>
            </a:r>
          </a:p>
          <a:p>
            <a:pPr>
              <a:buNone/>
            </a:pPr>
            <a:r>
              <a:rPr lang="cs-CZ" dirty="0"/>
              <a:t>     vzniká tím, že se nesnažíme</a:t>
            </a:r>
          </a:p>
          <a:p>
            <a:pPr>
              <a:buNone/>
            </a:pPr>
            <a:r>
              <a:rPr lang="cs-CZ" dirty="0"/>
              <a:t>     pochopit druhou skupinu </a:t>
            </a:r>
          </a:p>
          <a:p>
            <a:pPr>
              <a:buNone/>
            </a:pPr>
            <a:r>
              <a:rPr lang="cs-CZ" dirty="0"/>
              <a:t>     nebo menšinu.</a:t>
            </a:r>
          </a:p>
        </p:txBody>
      </p:sp>
      <p:pic>
        <p:nvPicPr>
          <p:cNvPr id="4098" name="Picture 2" descr="C:\Users\gabka\AppData\Local\Microsoft\Windows\Temporary Internet Files\Content.IE5\LO0WN5S3\MP90042278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428868"/>
            <a:ext cx="2786082" cy="4000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C000"/>
                </a:solidFill>
              </a:rPr>
              <a:t>Cílem multikulturního soužití je 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/>
          <a:lstStyle/>
          <a:p>
            <a:r>
              <a:rPr lang="cs-CZ" dirty="0"/>
              <a:t>ŽÍT VE SPOLEČNOSTI ZAHRNUJÍCÍ VÍCE ODLIŠNÝCH SOCIOKULTURNÍCH SKUPIN.</a:t>
            </a:r>
          </a:p>
          <a:p>
            <a:endParaRPr lang="cs-CZ" dirty="0"/>
          </a:p>
          <a:p>
            <a:pPr algn="ctr">
              <a:buNone/>
            </a:pPr>
            <a:r>
              <a:rPr lang="cs-CZ" sz="4000" b="1" dirty="0">
                <a:solidFill>
                  <a:srgbClr val="FFC000"/>
                </a:solidFill>
              </a:rPr>
              <a:t>Nástrojem je:</a:t>
            </a:r>
          </a:p>
          <a:p>
            <a:pPr>
              <a:buNone/>
            </a:pPr>
            <a:r>
              <a:rPr lang="cs-CZ" dirty="0"/>
              <a:t>    Multikulturní výchova, </a:t>
            </a:r>
          </a:p>
          <a:p>
            <a:pPr>
              <a:buNone/>
            </a:pPr>
            <a:r>
              <a:rPr lang="cs-CZ" dirty="0"/>
              <a:t>    která zahrnuje toleranci, </a:t>
            </a:r>
          </a:p>
          <a:p>
            <a:pPr>
              <a:buNone/>
            </a:pPr>
            <a:r>
              <a:rPr lang="cs-CZ" dirty="0"/>
              <a:t>    respekt a konstruktivní </a:t>
            </a:r>
          </a:p>
          <a:p>
            <a:pPr>
              <a:buNone/>
            </a:pPr>
            <a:r>
              <a:rPr lang="cs-CZ" dirty="0"/>
              <a:t>    spolupráci.</a:t>
            </a:r>
          </a:p>
          <a:p>
            <a:pPr algn="ctr">
              <a:buNone/>
            </a:pP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Users\gabka\AppData\Local\Microsoft\Windows\Temporary Internet Files\Content.IE5\LO0WN5S3\MC90031999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786058"/>
            <a:ext cx="278608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accent2"/>
                </a:solidFill>
              </a:rPr>
              <a:t>Intolerance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u="sng" dirty="0"/>
              <a:t>= </a:t>
            </a:r>
            <a:r>
              <a:rPr lang="cs-CZ" sz="3500" b="1" u="sng" dirty="0"/>
              <a:t>nesnášenlivost</a:t>
            </a:r>
          </a:p>
          <a:p>
            <a:pPr>
              <a:buFontTx/>
              <a:buChar char="-"/>
            </a:pPr>
            <a:r>
              <a:rPr lang="cs-CZ" sz="3500" u="sng" dirty="0"/>
              <a:t>je nedostatek úcty k jiným,</a:t>
            </a:r>
          </a:p>
          <a:p>
            <a:pPr marL="0" indent="0">
              <a:buNone/>
            </a:pPr>
            <a:r>
              <a:rPr lang="cs-CZ" sz="3500" u="sng" dirty="0"/>
              <a:t>nedostatek respektu </a:t>
            </a:r>
          </a:p>
          <a:p>
            <a:pPr>
              <a:buNone/>
            </a:pPr>
            <a:r>
              <a:rPr lang="cs-CZ" sz="3500" u="sng" dirty="0"/>
              <a:t>k jiné víře, než je naše</a:t>
            </a:r>
          </a:p>
          <a:p>
            <a:pPr algn="ctr">
              <a:buNone/>
            </a:pPr>
            <a:r>
              <a:rPr lang="cs-CZ" sz="4300" b="1" dirty="0">
                <a:solidFill>
                  <a:srgbClr val="00B0F0"/>
                </a:solidFill>
              </a:rPr>
              <a:t>PROJEVUJE SE:</a:t>
            </a:r>
          </a:p>
          <a:p>
            <a:pPr>
              <a:buFontTx/>
              <a:buChar char="-"/>
            </a:pPr>
            <a:r>
              <a:rPr lang="cs-CZ" sz="3500" dirty="0"/>
              <a:t>Zákazem odlišných způsobů chování než jsou naše vlastní.</a:t>
            </a:r>
          </a:p>
          <a:p>
            <a:pPr>
              <a:buFontTx/>
              <a:buChar char="-"/>
            </a:pPr>
            <a:r>
              <a:rPr lang="cs-CZ" sz="3500" dirty="0"/>
              <a:t>Nesnášenlivost k rozdílům (homosexuálové).</a:t>
            </a:r>
          </a:p>
          <a:p>
            <a:pPr>
              <a:buFontTx/>
              <a:buChar char="-"/>
            </a:pPr>
            <a:r>
              <a:rPr lang="cs-CZ" sz="3500" dirty="0"/>
              <a:t>Požaduje stejnost. </a:t>
            </a:r>
          </a:p>
        </p:txBody>
      </p:sp>
      <p:pic>
        <p:nvPicPr>
          <p:cNvPr id="2051" name="Picture 3" descr="C:\Users\gabka\AppData\Local\Microsoft\Windows\Temporary Internet Files\Content.IE5\O31KRJ07\MC90025040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285860"/>
            <a:ext cx="316574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/>
                </a:solidFill>
              </a:rPr>
              <a:t>Intolerance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543956" cy="51435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sz="3800" b="1" u="sng" dirty="0">
                <a:solidFill>
                  <a:srgbClr val="00B0F0"/>
                </a:solidFill>
              </a:rPr>
              <a:t>vůči Romům</a:t>
            </a:r>
          </a:p>
          <a:p>
            <a:pPr marL="514350" indent="-514350">
              <a:buNone/>
            </a:pPr>
            <a:endParaRPr lang="cs-CZ" sz="3800" dirty="0"/>
          </a:p>
          <a:p>
            <a:pPr marL="514350" indent="-514350">
              <a:buNone/>
            </a:pPr>
            <a:r>
              <a:rPr lang="cs-CZ" sz="3800" dirty="0">
                <a:solidFill>
                  <a:srgbClr val="0070C0"/>
                </a:solidFill>
              </a:rPr>
              <a:t>2.  </a:t>
            </a:r>
            <a:r>
              <a:rPr lang="cs-CZ" sz="3800" b="1" u="sng" dirty="0">
                <a:solidFill>
                  <a:srgbClr val="0070C0"/>
                </a:solidFill>
              </a:rPr>
              <a:t>vůči imigrantům (cizinci)</a:t>
            </a:r>
          </a:p>
          <a:p>
            <a:pPr marL="514350" indent="-514350">
              <a:buNone/>
            </a:pPr>
            <a:endParaRPr lang="cs-CZ" sz="3800" dirty="0"/>
          </a:p>
          <a:p>
            <a:pPr marL="514350" indent="-514350">
              <a:buAutoNum type="arabicPeriod" startAt="3"/>
            </a:pPr>
            <a:r>
              <a:rPr lang="cs-CZ" sz="3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vůči menšinám </a:t>
            </a:r>
            <a:r>
              <a:rPr lang="cs-CZ" sz="3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(které dříve žily na území státu)</a:t>
            </a:r>
          </a:p>
          <a:p>
            <a:pPr marL="514350" indent="-514350">
              <a:buNone/>
            </a:pPr>
            <a:r>
              <a:rPr lang="cs-CZ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početné menšiny v ČR:</a:t>
            </a:r>
          </a:p>
          <a:p>
            <a:pPr marL="514350" indent="-514350">
              <a:buNone/>
            </a:pPr>
            <a:r>
              <a:rPr lang="cs-CZ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Němci</a:t>
            </a:r>
          </a:p>
          <a:p>
            <a:pPr marL="514350" indent="-514350">
              <a:buNone/>
            </a:pPr>
            <a:r>
              <a:rPr lang="cs-CZ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Slováci</a:t>
            </a:r>
          </a:p>
          <a:p>
            <a:pPr marL="514350" indent="-514350">
              <a:buNone/>
            </a:pPr>
            <a:r>
              <a:rPr lang="cs-CZ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Poláci</a:t>
            </a:r>
          </a:p>
          <a:p>
            <a:pPr marL="514350" indent="-514350">
              <a:buNone/>
            </a:pPr>
            <a:r>
              <a:rPr lang="cs-CZ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Maďaři </a:t>
            </a:r>
          </a:p>
          <a:p>
            <a:pPr marL="514350" indent="-514350">
              <a:buNone/>
            </a:pPr>
            <a:r>
              <a:rPr lang="cs-CZ" dirty="0"/>
              <a:t>       </a:t>
            </a:r>
          </a:p>
        </p:txBody>
      </p:sp>
      <p:pic>
        <p:nvPicPr>
          <p:cNvPr id="5122" name="Picture 2" descr="C:\Users\gabka\AppData\Local\Microsoft\Windows\Temporary Internet Files\Content.IE5\259U785J\MC90002779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8461" y="3356992"/>
            <a:ext cx="2919838" cy="3074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Test: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spcAft>
                <a:spcPts val="1200"/>
              </a:spcAft>
              <a:buNone/>
            </a:pPr>
            <a:r>
              <a:rPr lang="cs-CZ" sz="2000" dirty="0"/>
              <a:t>				1. Co je to rasismus?</a:t>
            </a:r>
          </a:p>
          <a:p>
            <a:pPr>
              <a:spcAft>
                <a:spcPts val="1200"/>
              </a:spcAft>
              <a:buNone/>
            </a:pPr>
            <a:endParaRPr lang="cs-CZ" sz="2000" dirty="0"/>
          </a:p>
          <a:p>
            <a:pPr>
              <a:spcAft>
                <a:spcPts val="1200"/>
              </a:spcAft>
              <a:buNone/>
            </a:pPr>
            <a:r>
              <a:rPr lang="cs-CZ" sz="2000" dirty="0"/>
              <a:t> 	2. Co je to xenofobie? </a:t>
            </a:r>
          </a:p>
          <a:p>
            <a:pPr>
              <a:spcAft>
                <a:spcPts val="1200"/>
              </a:spcAft>
              <a:buNone/>
            </a:pPr>
            <a:endParaRPr lang="cs-CZ" sz="2000" dirty="0"/>
          </a:p>
          <a:p>
            <a:pPr algn="ctr">
              <a:spcAft>
                <a:spcPts val="1200"/>
              </a:spcAft>
              <a:buNone/>
            </a:pPr>
            <a:r>
              <a:rPr lang="cs-CZ" sz="2000" dirty="0"/>
              <a:t> 			3. Co je to multikulturalismus?</a:t>
            </a:r>
          </a:p>
          <a:p>
            <a:pPr algn="ctr">
              <a:spcAft>
                <a:spcPts val="1200"/>
              </a:spcAft>
              <a:buNone/>
            </a:pPr>
            <a:endParaRPr lang="cs-CZ" sz="2000" dirty="0"/>
          </a:p>
          <a:p>
            <a:pPr algn="ctr">
              <a:spcAft>
                <a:spcPts val="1200"/>
              </a:spcAft>
              <a:buNone/>
            </a:pPr>
            <a:r>
              <a:rPr lang="cs-CZ" sz="2000" dirty="0"/>
              <a:t>							4. Co je to předsudek?</a:t>
            </a:r>
          </a:p>
          <a:p>
            <a:pPr algn="ctr">
              <a:spcAft>
                <a:spcPts val="1200"/>
              </a:spcAft>
              <a:buNone/>
            </a:pPr>
            <a:endParaRPr lang="cs-CZ" sz="2000" dirty="0"/>
          </a:p>
          <a:p>
            <a:pPr algn="ctr">
              <a:spcAft>
                <a:spcPts val="1200"/>
              </a:spcAft>
              <a:buNone/>
            </a:pPr>
            <a:r>
              <a:rPr lang="cs-CZ" sz="2000" dirty="0"/>
              <a:t>5. Co je to diskriminace?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Správné řešení: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Ideologie, která tvrdí, že existují vyšší a nižší rasy lidí, její součástí je agresivní postoj k nižším rasám.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Strach ze všeho cizího a neznámého, týká se přístupu k přistěhovalcům.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Je politický směr, který říká,že v jednom demokratickém státě mohou společně žít jednotlivci, ale i skupiny s různou kulturou. Cílem je sjednotit všechny občany bez ohledu na jejich  původ, rasu a přesvědčení.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Negativní iracionální postoj vůči skupině, národu, menšině, … (věk, vzhled, …)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Omezování, utiskování určitých skupin, snižování jejich šancí na uplatnění ve společnosti</a:t>
            </a:r>
          </a:p>
          <a:p>
            <a:pPr marL="514350" indent="-514350">
              <a:buAutoNum type="arabicPeriod"/>
            </a:pPr>
            <a:endParaRPr 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gabka\AppData\Local\Microsoft\Windows\Temporary Internet Files\Content.IE5\SLNS1WX0\MC900232102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2857520" cy="2857520"/>
          </a:xfrm>
          <a:prstGeom prst="rect">
            <a:avLst/>
          </a:prstGeom>
          <a:noFill/>
        </p:spPr>
      </p:pic>
      <p:pic>
        <p:nvPicPr>
          <p:cNvPr id="1027" name="Picture 3" descr="C:\Users\gabka\AppData\Local\Microsoft\Windows\Temporary Internet Files\Content.IE5\LO0WN5S3\MC90042808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500042"/>
            <a:ext cx="3468698" cy="3182947"/>
          </a:xfrm>
          <a:prstGeom prst="rect">
            <a:avLst/>
          </a:prstGeom>
          <a:noFill/>
        </p:spPr>
      </p:pic>
      <p:pic>
        <p:nvPicPr>
          <p:cNvPr id="1029" name="Picture 5" descr="C:\Users\gabka\AppData\Local\Microsoft\Windows\Temporary Internet Files\Content.IE5\259U785J\MC90043522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357562"/>
            <a:ext cx="2643206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292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Multikulturní soužití,  nesnášenlivost, intolerance</vt:lpstr>
      <vt:lpstr>Multikulturní soužití</vt:lpstr>
      <vt:lpstr>ETNOCENTRISMUS</vt:lpstr>
      <vt:lpstr>Cílem multikulturního soužití je :</vt:lpstr>
      <vt:lpstr>Intolerance</vt:lpstr>
      <vt:lpstr>Intolerance</vt:lpstr>
      <vt:lpstr>Test:</vt:lpstr>
      <vt:lpstr>Správné řešení: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gabka</dc:creator>
  <cp:lastModifiedBy>Drápalíková Anna</cp:lastModifiedBy>
  <cp:revision>21</cp:revision>
  <dcterms:created xsi:type="dcterms:W3CDTF">2013-02-09T17:57:22Z</dcterms:created>
  <dcterms:modified xsi:type="dcterms:W3CDTF">2020-03-24T08:04:43Z</dcterms:modified>
</cp:coreProperties>
</file>