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3" r:id="rId4"/>
    <p:sldId id="257" r:id="rId5"/>
    <p:sldId id="260" r:id="rId6"/>
    <p:sldId id="261" r:id="rId7"/>
    <p:sldId id="264" r:id="rId8"/>
    <p:sldId id="262" r:id="rId9"/>
    <p:sldId id="266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IEZRc8ikBQ" TargetMode="External"/><Relationship Id="rId2" Type="http://schemas.openxmlformats.org/officeDocument/2006/relationships/hyperlink" Target="https://www.youtube.com/watch?v=--6U9WHODo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B4376-4783-4F7D-9BF7-EBA6821A35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Národní obrození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8355B5-973C-4E8B-A5E1-27F3386904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místa, činnost, osobnosti</a:t>
            </a:r>
          </a:p>
        </p:txBody>
      </p:sp>
    </p:spTree>
    <p:extLst>
      <p:ext uri="{BB962C8B-B14F-4D97-AF65-F5344CB8AC3E}">
        <p14:creationId xmlns:p14="http://schemas.microsoft.com/office/powerpoint/2010/main" val="3461812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E1C0B72-EF2D-414A-AE00-FE85FE80B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066BF3E-757A-4A33-B471-440FA15F1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4393E50-1A9C-47FF-B4C7-C2F6F7BB4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678F3D4-D592-40E3-9D56-701A419B4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39B1A218-5164-41B9-A4F1-A198361CCA0A}"/>
              </a:ext>
            </a:extLst>
          </p:cNvPr>
          <p:cNvSpPr txBox="1">
            <a:spLocks/>
          </p:cNvSpPr>
          <p:nvPr/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/>
              <a:t>Spisovatelé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089797E-439B-40BB-8894-0A746B057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34695" y="2182138"/>
            <a:ext cx="6094510" cy="3290538"/>
            <a:chOff x="1534695" y="2182138"/>
            <a:chExt cx="6094510" cy="3290538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8B17743-A171-4BC8-86EF-7BD4429654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34695" y="2182138"/>
              <a:ext cx="6094510" cy="3290538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F82E41C-E75B-4CB2-82A8-5EF2D18F0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3658" y="2341260"/>
              <a:ext cx="5780130" cy="2970886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26EE5F4C-97FF-487D-912E-F4178DE05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2122" y="2490565"/>
            <a:ext cx="5457940" cy="2660071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6" descr="Výsledek obrázku pro božena němcová">
            <a:extLst>
              <a:ext uri="{FF2B5EF4-FFF2-40B4-BE49-F238E27FC236}">
                <a16:creationId xmlns:a16="http://schemas.microsoft.com/office/drawing/2014/main" id="{97E2EA3B-2399-4EF7-8B71-C4D0EF64F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008593" y="2779744"/>
            <a:ext cx="1600200" cy="2084951"/>
          </a:xfrm>
          <a:prstGeom prst="rect">
            <a:avLst/>
          </a:prstGeom>
          <a:noFill/>
        </p:spPr>
      </p:pic>
      <p:pic>
        <p:nvPicPr>
          <p:cNvPr id="6" name="Picture 8" descr="Výsledek obrázku pro erben">
            <a:extLst>
              <a:ext uri="{FF2B5EF4-FFF2-40B4-BE49-F238E27FC236}">
                <a16:creationId xmlns:a16="http://schemas.microsoft.com/office/drawing/2014/main" id="{5DEF5158-8E87-41A1-A7CD-54D661B567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767257" y="2793152"/>
            <a:ext cx="1600200" cy="2058135"/>
          </a:xfrm>
          <a:prstGeom prst="rect">
            <a:avLst/>
          </a:prstGeom>
          <a:noFill/>
        </p:spPr>
      </p:pic>
      <p:pic>
        <p:nvPicPr>
          <p:cNvPr id="4" name="Picture 4" descr="Výsledek obrázku pro karel hynek mácha">
            <a:extLst>
              <a:ext uri="{FF2B5EF4-FFF2-40B4-BE49-F238E27FC236}">
                <a16:creationId xmlns:a16="http://schemas.microsoft.com/office/drawing/2014/main" id="{B87CD4CF-3D9C-48ED-BC32-7CA9FDA2C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5536136" y="3316989"/>
            <a:ext cx="1600200" cy="1008126"/>
          </a:xfrm>
          <a:prstGeom prst="rect">
            <a:avLst/>
          </a:prstGeom>
          <a:noFill/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7D2F41-D54D-401D-BA21-662A26F083DD}"/>
              </a:ext>
            </a:extLst>
          </p:cNvPr>
          <p:cNvSpPr txBox="1">
            <a:spLocks/>
          </p:cNvSpPr>
          <p:nvPr/>
        </p:nvSpPr>
        <p:spPr>
          <a:xfrm>
            <a:off x="8112153" y="1278864"/>
            <a:ext cx="2942699" cy="4187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endParaRPr lang="cs-CZ" dirty="0"/>
          </a:p>
          <a:p>
            <a:pPr>
              <a:lnSpc>
                <a:spcPct val="110000"/>
              </a:lnSpc>
            </a:pPr>
            <a:endParaRPr lang="cs-CZ" dirty="0"/>
          </a:p>
          <a:p>
            <a:pPr>
              <a:lnSpc>
                <a:spcPct val="110000"/>
              </a:lnSpc>
            </a:pPr>
            <a:endParaRPr lang="cs-CZ" dirty="0"/>
          </a:p>
          <a:p>
            <a:pPr>
              <a:lnSpc>
                <a:spcPct val="110000"/>
              </a:lnSpc>
            </a:pPr>
            <a:r>
              <a:rPr lang="en-US" dirty="0"/>
              <a:t>Božena </a:t>
            </a:r>
            <a:r>
              <a:rPr lang="en-US" dirty="0" err="1"/>
              <a:t>Němcová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Karel Jaromír </a:t>
            </a:r>
            <a:r>
              <a:rPr lang="en-US" dirty="0" err="1"/>
              <a:t>Erben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Karel Hynek </a:t>
            </a:r>
            <a:r>
              <a:rPr lang="en-US" dirty="0" err="1"/>
              <a:t>Mácha</a:t>
            </a: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2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809EC-5F87-479E-B107-414B41EAE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ČERPAT DALŠÍ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717C00-442C-46E7-B5F1-531C62B0C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učebnice: strany 25-26</a:t>
            </a:r>
          </a:p>
          <a:p>
            <a:r>
              <a:rPr lang="cs-CZ" dirty="0"/>
              <a:t>Dějiny udatného českého národa</a:t>
            </a:r>
          </a:p>
          <a:p>
            <a:pPr lvl="1"/>
            <a:r>
              <a:rPr lang="cs-CZ" dirty="0">
                <a:hlinkClick r:id="rId2"/>
              </a:rPr>
              <a:t>https://www.youtube.com/watch?v=--6U9WHODok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https://www.youtube.com/watch?v=EIEZRc8ikBQ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55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85BAB-711E-4D19-BDC8-ACEE5E454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719481"/>
          </a:xfrm>
        </p:spPr>
        <p:txBody>
          <a:bodyPr/>
          <a:lstStyle/>
          <a:p>
            <a:r>
              <a:rPr lang="cs-CZ" dirty="0"/>
              <a:t>Národní obrození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ECD7D3-727C-4C38-A6E6-84944959D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524000"/>
            <a:ext cx="9520158" cy="3942346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vlastenci        snaha o probouzení národní hrdosti a národního sebevědomí</a:t>
            </a:r>
          </a:p>
          <a:p>
            <a:pPr lvl="1"/>
            <a:r>
              <a:rPr lang="cs-CZ" sz="2400" dirty="0"/>
              <a:t>připomínání událostí z dob slavné české minulosti</a:t>
            </a:r>
          </a:p>
          <a:p>
            <a:pPr lvl="1"/>
            <a:r>
              <a:rPr lang="cs-CZ" sz="2400" dirty="0"/>
              <a:t>psaní historických děl, skládání hudby, malování obrazů…</a:t>
            </a:r>
          </a:p>
          <a:p>
            <a:pPr lvl="1"/>
            <a:r>
              <a:rPr lang="cs-CZ" sz="2400" dirty="0"/>
              <a:t>zbudováno divadlo BOUDA – zde se hrály divadelní hry v češtině</a:t>
            </a:r>
          </a:p>
          <a:p>
            <a:r>
              <a:rPr lang="cs-CZ" sz="2400" dirty="0"/>
              <a:t>Josef Kajetán Tyl – píseň Kde domov můj</a:t>
            </a:r>
          </a:p>
          <a:p>
            <a:r>
              <a:rPr lang="cs-CZ" sz="2400" dirty="0"/>
              <a:t>František Palacký – psal o české historii</a:t>
            </a:r>
          </a:p>
          <a:p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CC66AD3-D761-4CE6-A783-E39D8F2C0217}"/>
              </a:ext>
            </a:extLst>
          </p:cNvPr>
          <p:cNvSpPr txBox="1"/>
          <p:nvPr/>
        </p:nvSpPr>
        <p:spPr>
          <a:xfrm>
            <a:off x="9800492" y="487166"/>
            <a:ext cx="239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zápis do sešitu</a:t>
            </a: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8D7CCFF7-8E8A-47DA-AAEA-8B25F2EBE8A4}"/>
              </a:ext>
            </a:extLst>
          </p:cNvPr>
          <p:cNvSpPr/>
          <p:nvPr/>
        </p:nvSpPr>
        <p:spPr>
          <a:xfrm>
            <a:off x="3074504" y="1668376"/>
            <a:ext cx="516835" cy="185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80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4997218-B8DE-468A-8BBD-5F03F73B4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3BFD388-F2CD-432C-8D7D-936F661CE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FAF575C-D676-470A-A35E-874E96C07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1662206-9637-4409-BB69-ACACA607D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8AA4018-2914-4D90-8886-0DA99FFE3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C4AF8FA-0B80-432A-A70F-5789D6B02F3D}"/>
              </a:ext>
            </a:extLst>
          </p:cNvPr>
          <p:cNvSpPr txBox="1"/>
          <p:nvPr/>
        </p:nvSpPr>
        <p:spPr>
          <a:xfrm>
            <a:off x="1534696" y="804520"/>
            <a:ext cx="6005586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>
                <a:latin typeface="+mj-lt"/>
                <a:ea typeface="+mj-ea"/>
                <a:cs typeface="+mj-cs"/>
              </a:rPr>
              <a:t>PŘIPOMENUTÍ Z MINULA </a:t>
            </a:r>
            <a:r>
              <a:rPr lang="en-US" sz="3200">
                <a:latin typeface="+mj-lt"/>
                <a:ea typeface="+mj-ea"/>
                <a:cs typeface="+mj-cs"/>
                <a:sym typeface="Wingdings" panose="05000000000000000000" pitchFamily="2" charset="2"/>
              </a:rPr>
              <a:t>					</a:t>
            </a:r>
            <a:endParaRPr lang="en-US" sz="3200">
              <a:latin typeface="+mj-lt"/>
              <a:ea typeface="+mj-ea"/>
              <a:cs typeface="+mj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17FF5-8752-47FC-84B5-2A0C9D74D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02DA6EE2-4812-4B35-9FB0-E136A2CAF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47F0EDF-4BF1-45C7-A255-6990D251EFD0}"/>
              </a:ext>
            </a:extLst>
          </p:cNvPr>
          <p:cNvSpPr/>
          <p:nvPr/>
        </p:nvSpPr>
        <p:spPr>
          <a:xfrm>
            <a:off x="1223890" y="1589650"/>
            <a:ext cx="6105378" cy="38766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err="1"/>
              <a:t>OBROZENCI</a:t>
            </a:r>
            <a:r>
              <a:rPr lang="en-US" sz="2400" dirty="0"/>
              <a:t> </a:t>
            </a:r>
            <a:endParaRPr lang="cs-CZ" sz="2400" dirty="0"/>
          </a:p>
          <a:p>
            <a:pPr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400" dirty="0"/>
              <a:t>snažili se </a:t>
            </a:r>
            <a:r>
              <a:rPr lang="cs-CZ" sz="2400" dirty="0" err="1"/>
              <a:t>zahránit</a:t>
            </a:r>
            <a:r>
              <a:rPr lang="cs-CZ" sz="2400" dirty="0"/>
              <a:t> a zachovat český jazyk</a:t>
            </a:r>
            <a:endParaRPr lang="en-US" sz="2400" dirty="0"/>
          </a:p>
          <a:p>
            <a:pPr lvl="1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err="1"/>
              <a:t>psali</a:t>
            </a:r>
            <a:r>
              <a:rPr lang="en-US" sz="2400" dirty="0"/>
              <a:t> </a:t>
            </a:r>
            <a:r>
              <a:rPr lang="en-US" sz="2400" b="1" dirty="0" err="1"/>
              <a:t>knihy</a:t>
            </a:r>
            <a:r>
              <a:rPr lang="en-US" sz="2400" dirty="0"/>
              <a:t> a </a:t>
            </a:r>
            <a:r>
              <a:rPr lang="en-US" sz="2400" b="1" dirty="0" err="1"/>
              <a:t>vydávali</a:t>
            </a:r>
            <a:r>
              <a:rPr lang="en-US" sz="2400" b="1" dirty="0"/>
              <a:t> </a:t>
            </a:r>
            <a:r>
              <a:rPr lang="en-US" sz="2400" b="1" dirty="0" err="1"/>
              <a:t>noviny</a:t>
            </a:r>
            <a:r>
              <a:rPr lang="cs-CZ" sz="2400" b="1" dirty="0"/>
              <a:t>, překládali knihy z cizích jazyků do češtiny, psali o české minulosti</a:t>
            </a:r>
          </a:p>
          <a:p>
            <a:pPr lvl="2" indent="-228600" defTabSz="914400">
              <a:lnSpc>
                <a:spcPct val="120000"/>
              </a:lnSpc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/>
              <a:t>(</a:t>
            </a:r>
            <a:r>
              <a:rPr lang="en-US" sz="2400" dirty="0" err="1"/>
              <a:t>první</a:t>
            </a:r>
            <a:r>
              <a:rPr lang="en-US" sz="2400" dirty="0"/>
              <a:t> </a:t>
            </a:r>
            <a:r>
              <a:rPr lang="en-US" sz="2400" dirty="0" err="1"/>
              <a:t>české</a:t>
            </a:r>
            <a:r>
              <a:rPr lang="en-US" sz="2400" dirty="0"/>
              <a:t> </a:t>
            </a:r>
            <a:r>
              <a:rPr lang="en-US" sz="2400" dirty="0" err="1"/>
              <a:t>knihkupectví</a:t>
            </a:r>
            <a:r>
              <a:rPr lang="en-US" sz="2400" dirty="0"/>
              <a:t> a </a:t>
            </a:r>
            <a:r>
              <a:rPr lang="en-US" sz="2400" dirty="0" err="1"/>
              <a:t>vydavatelství</a:t>
            </a:r>
            <a:r>
              <a:rPr lang="en-US" sz="2400" dirty="0"/>
              <a:t>: </a:t>
            </a:r>
            <a:r>
              <a:rPr lang="en-US" sz="2400" dirty="0" err="1"/>
              <a:t>Česká</a:t>
            </a:r>
            <a:r>
              <a:rPr lang="en-US" sz="2400" dirty="0"/>
              <a:t> </a:t>
            </a:r>
            <a:r>
              <a:rPr lang="en-US" sz="2400" dirty="0" err="1"/>
              <a:t>expedice</a:t>
            </a:r>
            <a:r>
              <a:rPr lang="en-US" sz="2400" dirty="0"/>
              <a:t>)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9754CE4-7677-46B1-9C0E-C3DD8B190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164036" y="481109"/>
            <a:ext cx="2693952" cy="2491906"/>
          </a:xfrm>
          <a:prstGeom prst="rect">
            <a:avLst/>
          </a:prstGeom>
          <a:noFill/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27FA9E13-F9FA-4ACF-AB6A-60D73CB6D4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692102" y="3138486"/>
            <a:ext cx="3637820" cy="2491907"/>
          </a:xfrm>
          <a:prstGeom prst="rect">
            <a:avLst/>
          </a:prstGeom>
          <a:noFill/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F768EB-5D72-40A3-8506-CD3323B15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30C812C-EB02-4B75-90CA-3DA4F0F46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96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38BD6-E6AB-45DB-BC42-0137A5CB5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20"/>
            <a:ext cx="9520158" cy="587136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>BUDOVÁNÍ</a:t>
            </a:r>
            <a:r>
              <a:rPr lang="cs-CZ" sz="2800" dirty="0"/>
              <a:t> NÁRODNÍHO CÍTĚNÍ A SEBEVĚDOMÍ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C8B98-48AD-45FD-B5F0-AA325EC86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391656"/>
            <a:ext cx="9520158" cy="4074689"/>
          </a:xfrm>
        </p:spPr>
        <p:txBody>
          <a:bodyPr>
            <a:normAutofit/>
          </a:bodyPr>
          <a:lstStyle/>
          <a:p>
            <a:r>
              <a:rPr lang="cs-CZ" sz="2400" dirty="0"/>
              <a:t>vlastenci (obrozenci) se v obyvatelích českých zemí snažili probudit národní hrdost a národní sebevědomí</a:t>
            </a:r>
          </a:p>
          <a:p>
            <a:r>
              <a:rPr lang="cs-CZ" sz="2400" dirty="0"/>
              <a:t>k tomu využívali připomínání událostí z dob slavné české minulosti</a:t>
            </a:r>
          </a:p>
          <a:p>
            <a:pPr lvl="1"/>
            <a:r>
              <a:rPr lang="cs-CZ" sz="2000" dirty="0"/>
              <a:t>psali historická díla</a:t>
            </a:r>
          </a:p>
          <a:p>
            <a:pPr lvl="1"/>
            <a:r>
              <a:rPr lang="cs-CZ" sz="2000" dirty="0"/>
              <a:t>malovali obrazy s historickou tematikou</a:t>
            </a:r>
          </a:p>
          <a:p>
            <a:pPr lvl="1"/>
            <a:r>
              <a:rPr lang="cs-CZ" sz="2000" dirty="0"/>
              <a:t>skládali hudbu, která dokreslovala české dějiny</a:t>
            </a:r>
          </a:p>
          <a:p>
            <a:pPr lvl="1"/>
            <a:r>
              <a:rPr lang="cs-CZ" sz="2000" dirty="0"/>
              <a:t>vznikaly čtenářské spolky zabývající se českou literaturou</a:t>
            </a:r>
          </a:p>
        </p:txBody>
      </p:sp>
    </p:spTree>
    <p:extLst>
      <p:ext uri="{BB962C8B-B14F-4D97-AF65-F5344CB8AC3E}">
        <p14:creationId xmlns:p14="http://schemas.microsoft.com/office/powerpoint/2010/main" val="389436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B1B8E83-103F-4E72-B9F7-D24C90C6F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DIVADLO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56605E6-BBE0-4935-8797-2AC4BE197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prostřednictvím divadelních představení přicházeli lidé do kontaktu s českým jazykem</a:t>
            </a:r>
          </a:p>
          <a:p>
            <a:r>
              <a:rPr lang="cs-CZ" dirty="0"/>
              <a:t>avšak nebylo žádné divadlo určené pro hraní ryze českých her</a:t>
            </a:r>
          </a:p>
          <a:p>
            <a:r>
              <a:rPr lang="cs-CZ" dirty="0"/>
              <a:t>proto bylo na dnešním Václavském náměstí (dříve zvaném Koňský trh) zbudováno divadlo BOUDA – zde se hrály divadelní hry v češtině</a:t>
            </a:r>
          </a:p>
          <a:p>
            <a:r>
              <a:rPr lang="cs-CZ" dirty="0"/>
              <a:t>na venkově působili loutkáři</a:t>
            </a:r>
          </a:p>
        </p:txBody>
      </p:sp>
    </p:spTree>
    <p:extLst>
      <p:ext uri="{BB962C8B-B14F-4D97-AF65-F5344CB8AC3E}">
        <p14:creationId xmlns:p14="http://schemas.microsoft.com/office/powerpoint/2010/main" val="256084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7D25671-0E09-482C-8DBA-6D1F62DC8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8986" y="2351634"/>
            <a:ext cx="4804088" cy="2810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CB8E507F-4EC1-4EA3-AD69-611A8706B6F0}"/>
              </a:ext>
            </a:extLst>
          </p:cNvPr>
          <p:cNvSpPr/>
          <p:nvPr/>
        </p:nvSpPr>
        <p:spPr>
          <a:xfrm>
            <a:off x="500033" y="571480"/>
            <a:ext cx="7321603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cs-CZ" sz="3000" dirty="0"/>
              <a:t> </a:t>
            </a:r>
            <a:r>
              <a:rPr lang="cs-CZ" sz="3200" b="1" dirty="0"/>
              <a:t>divadlo</a:t>
            </a:r>
            <a:r>
              <a:rPr lang="cs-CZ" sz="3200" dirty="0"/>
              <a:t> Bouda, </a:t>
            </a:r>
            <a:r>
              <a:rPr lang="cs-CZ" sz="3200" dirty="0" err="1"/>
              <a:t>Nosticovo</a:t>
            </a:r>
            <a:r>
              <a:rPr lang="cs-CZ" sz="3200" dirty="0"/>
              <a:t> (Stavovské) divadlo</a:t>
            </a:r>
          </a:p>
          <a:p>
            <a:pPr lvl="1">
              <a:buFont typeface="Arial" pitchFamily="34" charset="0"/>
              <a:buChar char="•"/>
            </a:pPr>
            <a:endParaRPr lang="cs-CZ" sz="30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C6C6A29-A5BA-466F-AB84-111D9DA04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900" y="1074512"/>
            <a:ext cx="301214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https://upload.wikimedia.org/wikipedia/commons/thumb/0/0f/Stavovsk%C3%A9_divadlo_2.JPG/220px-Stavovsk%C3%A9_divadlo_2.JPG">
            <a:extLst>
              <a:ext uri="{FF2B5EF4-FFF2-40B4-BE49-F238E27FC236}">
                <a16:creationId xmlns:a16="http://schemas.microsoft.com/office/drawing/2014/main" id="{B5D8FB93-ECE0-441C-BC6E-FDF4AEFA5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56932" y="3693925"/>
            <a:ext cx="2786082" cy="2089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726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FA6667A-4D96-43DD-B751-9148E9E21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33335F-62E2-4A86-A25E-01C6E766D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20"/>
            <a:ext cx="5467239" cy="1049235"/>
          </a:xfrm>
        </p:spPr>
        <p:txBody>
          <a:bodyPr>
            <a:normAutofit/>
          </a:bodyPr>
          <a:lstStyle/>
          <a:p>
            <a:r>
              <a:rPr lang="cs-CZ" dirty="0"/>
              <a:t>Josef Kajetán Tyl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7407F98-9989-4161-8760-59CB100E1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AEFBD590-7D64-4B04-9FCD-3B817DF01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C720FF-2ED4-41C3-A2D2-D708C189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5467239" cy="3450613"/>
          </a:xfrm>
        </p:spPr>
        <p:txBody>
          <a:bodyPr>
            <a:normAutofit/>
          </a:bodyPr>
          <a:lstStyle/>
          <a:p>
            <a:r>
              <a:rPr lang="cs-CZ" dirty="0"/>
              <a:t>dramatik a herec</a:t>
            </a:r>
            <a:endParaRPr lang="cs-CZ" sz="2800" dirty="0"/>
          </a:p>
          <a:p>
            <a:r>
              <a:rPr lang="cs-CZ" sz="2800" dirty="0"/>
              <a:t>nejslavnější hra: Fidlovačka aneb Žádný hněv a žádná rvačka </a:t>
            </a:r>
          </a:p>
          <a:p>
            <a:pPr lvl="1"/>
            <a:r>
              <a:rPr lang="cs-CZ" sz="2400" dirty="0"/>
              <a:t>píseň: </a:t>
            </a:r>
            <a:r>
              <a:rPr lang="cs-CZ" sz="2400" b="1" dirty="0"/>
              <a:t>Kde domov můj</a:t>
            </a:r>
          </a:p>
          <a:p>
            <a:endParaRPr lang="cs-CZ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714868C-C786-4A19-9634-7E254CDEF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77388" y="482171"/>
            <a:chExt cx="4074533" cy="514910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E4B9CE0-E4E3-4C2C-8503-08B2F7C12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34E7AEE-772A-4CC5-B54F-90C3ED6133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EEC4378F-1C7E-406F-B079-3E4071670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3870" y="976036"/>
            <a:ext cx="3122340" cy="4138331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5">
            <a:extLst>
              <a:ext uri="{FF2B5EF4-FFF2-40B4-BE49-F238E27FC236}">
                <a16:creationId xmlns:a16="http://schemas.microsoft.com/office/drawing/2014/main" id="{7716A513-F81E-4CA6-A89D-82CCD7465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116373" y="1326906"/>
            <a:ext cx="2799103" cy="3445049"/>
          </a:xfrm>
          <a:prstGeom prst="rect">
            <a:avLst/>
          </a:prstGeom>
          <a:noFill/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3C3DC53-9A76-405B-8E26-288104344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1D6852A-228F-4B9A-A8F8-361724367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94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70D9A-CB2C-4B0A-8ED0-FC2B3289F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20"/>
            <a:ext cx="9520158" cy="679724"/>
          </a:xfrm>
        </p:spPr>
        <p:txBody>
          <a:bodyPr/>
          <a:lstStyle/>
          <a:p>
            <a:pPr algn="ctr"/>
            <a:r>
              <a:rPr lang="cs-CZ" dirty="0"/>
              <a:t>píseň Kde domov můj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0423114A-D0A3-4A18-8F94-666638C7F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4395" y="1632966"/>
            <a:ext cx="6506927" cy="4102463"/>
          </a:xfrm>
        </p:spPr>
      </p:pic>
    </p:spTree>
    <p:extLst>
      <p:ext uri="{BB962C8B-B14F-4D97-AF65-F5344CB8AC3E}">
        <p14:creationId xmlns:p14="http://schemas.microsoft.com/office/powerpoint/2010/main" val="1363878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00CC0D-3395-4E2B-9649-92140FB83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B2A2D7-F51C-42C5-A4D1-514FC31E4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20"/>
            <a:ext cx="5467239" cy="1049235"/>
          </a:xfrm>
        </p:spPr>
        <p:txBody>
          <a:bodyPr>
            <a:normAutofit/>
          </a:bodyPr>
          <a:lstStyle/>
          <a:p>
            <a:r>
              <a:rPr lang="cs-CZ" dirty="0"/>
              <a:t>František Palacký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0EC9792-75FF-49F4-B838-F5BBF9613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8300004-AAB8-4B70-8134-F64A5D1F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05FFFD-1E16-4A92-843B-F75BF7C6D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5467239" cy="3450613"/>
          </a:xfrm>
        </p:spPr>
        <p:txBody>
          <a:bodyPr>
            <a:normAutofit/>
          </a:bodyPr>
          <a:lstStyle/>
          <a:p>
            <a:r>
              <a:rPr lang="cs-CZ" sz="2400" dirty="0"/>
              <a:t>historik, politik a spisovatel</a:t>
            </a:r>
          </a:p>
          <a:p>
            <a:r>
              <a:rPr lang="cs-CZ" sz="3200" dirty="0"/>
              <a:t>dílo: Dějiny národu českého v Čechách a v Moravě</a:t>
            </a:r>
          </a:p>
          <a:p>
            <a:endParaRPr lang="cs-CZ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186FBE5-23BD-4359-BDDB-0EC46B6F3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77388" y="482171"/>
            <a:chExt cx="4074533" cy="514910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7300FEC-EDBC-468E-9573-D969FC8DDE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64268E3-93EB-4849-B0A5-D25042837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BD02AB8-0204-4DCE-A162-793DC346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3869" y="976036"/>
            <a:ext cx="3122837" cy="4138331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8E341838-E50A-4ACD-B76F-5E545B55BA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70982" y="1116344"/>
            <a:ext cx="1489885" cy="1850789"/>
          </a:xfrm>
          <a:prstGeom prst="rect">
            <a:avLst/>
          </a:prstGeom>
          <a:noFill/>
        </p:spPr>
      </p:pic>
      <p:pic>
        <p:nvPicPr>
          <p:cNvPr id="5" name="Picture 2" descr="Výsledek obrázku pro františek palacký bankovka">
            <a:extLst>
              <a:ext uri="{FF2B5EF4-FFF2-40B4-BE49-F238E27FC236}">
                <a16:creationId xmlns:a16="http://schemas.microsoft.com/office/drawing/2014/main" id="{3C31C662-1816-4174-96C6-CDE255D92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116373" y="3360844"/>
            <a:ext cx="2799103" cy="1392553"/>
          </a:xfrm>
          <a:prstGeom prst="rect">
            <a:avLst/>
          </a:prstGeom>
          <a:noFill/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7DFEEE9-8E38-41F9-8C68-288BBF3B08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3ED21DD-8DDD-46BE-98BB-00BA7A841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71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DB56CED6-ACD4-43B1-BE53-1B579E8C6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5B451061-F85B-40DB-92DA-1FD61C70C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1F836F1-51D4-4090-8E0D-97877F036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DE33292-50BA-4AED-A315-7A6ADB4B1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8A4B56A-28BF-494A-B9A0-7212483E8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A5EE248-87D5-4C83-A97D-C1754B546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EA479C2-78FD-4220-ABA4-FA58E1CC8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822" y="962902"/>
            <a:ext cx="4087178" cy="23808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800"/>
              <a:t>NÁRODNÍ MUZEUM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5D73BF24-D1F3-4181-8C60-4EA9D4CED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5829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Národní muzeum brzy odhalí nový interiér. Ruku k dílu přiloží i ...">
            <a:extLst>
              <a:ext uri="{FF2B5EF4-FFF2-40B4-BE49-F238E27FC236}">
                <a16:creationId xmlns:a16="http://schemas.microsoft.com/office/drawing/2014/main" id="{EAA5737A-D745-4BD4-9780-5486744DF0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4411" y="1747040"/>
            <a:ext cx="4960442" cy="2777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1A52E10F-3348-4997-8FD3-E6389D562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D381074-0101-41BB-98A9-EE3DC457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91798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305</Words>
  <Application>Microsoft Office PowerPoint</Application>
  <PresentationFormat>Širokoúhlá obrazovka</PresentationFormat>
  <Paragraphs>53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Palatino Linotype</vt:lpstr>
      <vt:lpstr>Galerie</vt:lpstr>
      <vt:lpstr>Národní obrození</vt:lpstr>
      <vt:lpstr>Prezentace aplikace PowerPoint</vt:lpstr>
      <vt:lpstr>BUDOVÁNÍ NÁRODNÍHO CÍTĚNÍ A SEBEVĚDOMÍ</vt:lpstr>
      <vt:lpstr>DIVADLO</vt:lpstr>
      <vt:lpstr>Prezentace aplikace PowerPoint</vt:lpstr>
      <vt:lpstr>Josef Kajetán Tyl</vt:lpstr>
      <vt:lpstr>píseň Kde domov můj</vt:lpstr>
      <vt:lpstr>František Palacký</vt:lpstr>
      <vt:lpstr>NÁRODNÍ MUZEUM</vt:lpstr>
      <vt:lpstr>Prezentace aplikace PowerPoint</vt:lpstr>
      <vt:lpstr>KDE ČERPAT DALŠÍ INFORMACE</vt:lpstr>
      <vt:lpstr>Národní obrození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obrození</dc:title>
  <dc:creator>Kšandová Jitka</dc:creator>
  <cp:lastModifiedBy>Kšandová Jitka</cp:lastModifiedBy>
  <cp:revision>6</cp:revision>
  <dcterms:created xsi:type="dcterms:W3CDTF">2020-03-31T07:52:27Z</dcterms:created>
  <dcterms:modified xsi:type="dcterms:W3CDTF">2020-03-31T08:12:50Z</dcterms:modified>
</cp:coreProperties>
</file>