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9" r:id="rId3"/>
    <p:sldId id="263" r:id="rId4"/>
    <p:sldId id="257" r:id="rId5"/>
    <p:sldId id="260" r:id="rId6"/>
    <p:sldId id="261" r:id="rId7"/>
    <p:sldId id="264" r:id="rId8"/>
    <p:sldId id="262" r:id="rId9"/>
    <p:sldId id="266" r:id="rId10"/>
    <p:sldId id="265" r:id="rId11"/>
    <p:sldId id="267" r:id="rId12"/>
    <p:sldId id="268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93105" y="802298"/>
            <a:ext cx="8561747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93106" y="3531204"/>
            <a:ext cx="8561746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3BF71-38B7-8642-BFCE-EDAE9BD0CBAF}" type="datetimeFigureOut">
              <a:rPr lang="en-US" dirty="0"/>
              <a:t>3/31/2020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93105" y="329307"/>
            <a:ext cx="4897310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2334637" y="798973"/>
            <a:ext cx="0" cy="2544756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025CB-9D18-264E-A945-2D020344C9DA}" type="datetimeFigureOut">
              <a:rPr lang="en-US" dirty="0"/>
              <a:t>3/31/2020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883863"/>
            <a:ext cx="1615742" cy="45749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34694" y="883863"/>
            <a:ext cx="7738807" cy="4574999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EFB6C-7E96-8F41-8872-189CA1C59F84}" type="datetimeFigureOut">
              <a:rPr lang="en-US" dirty="0"/>
              <a:t>3/31/2020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9439111" y="719272"/>
            <a:ext cx="1615742" cy="0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81CDE-9BE7-C544-8ACB-7077DFC4270F}" type="datetimeFigureOut">
              <a:rPr lang="en-US" dirty="0"/>
              <a:t>3/31/2020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813" y="1756130"/>
            <a:ext cx="8562580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5" y="3806195"/>
            <a:ext cx="8549990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BA285-9698-1B45-8319-D90A8C63F150}" type="datetimeFigureOut">
              <a:rPr lang="en-US" dirty="0"/>
              <a:t>3/31/2020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2845107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95" y="804889"/>
            <a:ext cx="9520157" cy="1059305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34695" y="2010878"/>
            <a:ext cx="4608576" cy="3438144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54793" y="2017343"/>
            <a:ext cx="4604130" cy="344152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6CD42-43FF-B740-998F-DCC3802C4CE3}" type="datetimeFigureOut">
              <a:rPr lang="en-US" dirty="0"/>
              <a:t>3/31/2020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95" y="804163"/>
            <a:ext cx="9520157" cy="1056319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5" y="2019549"/>
            <a:ext cx="4608576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4695" y="2824269"/>
            <a:ext cx="4608576" cy="2644457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4791" y="2023003"/>
            <a:ext cx="4608576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4792" y="2821491"/>
            <a:ext cx="4608576" cy="263737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0FFBD-2EE4-8547-BBAE-A1AC91C8D77E}" type="datetimeFigureOut">
              <a:rPr lang="en-US" dirty="0"/>
              <a:t>3/31/2020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A2352-D7AC-F242-9256-A4477BCBF354}" type="datetimeFigureOut">
              <a:rPr lang="en-US" dirty="0"/>
              <a:t>3/31/2020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CFC6A-9AE6-404D-9FDD-168B477B9C90}" type="datetimeFigureOut">
              <a:rPr lang="en-US" dirty="0"/>
              <a:t>3/31/2020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42" y="798973"/>
            <a:ext cx="3183128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4695" y="3205491"/>
            <a:ext cx="3184989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FCDFD-B4CF-A241-8D71-E814B10BEAF4}" type="datetimeFigureOut">
              <a:rPr lang="en-US" dirty="0"/>
              <a:t>3/31/2020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371687" y="798973"/>
            <a:ext cx="0" cy="2247117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chemeClr val="bg2">
                    <a:lumMod val="10000"/>
                  </a:schemeClr>
                </a:gs>
                <a:gs pos="100000">
                  <a:schemeClr val="bg2">
                    <a:lumMod val="10000"/>
                  </a:schemeClr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 prstMaterial="matte">
              <a:bevelT w="133350" h="50800" prst="divo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5694" y="1129513"/>
            <a:ext cx="5447840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4695" y="3145992"/>
            <a:ext cx="5440037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534695" y="5469856"/>
            <a:ext cx="5440038" cy="320123"/>
          </a:xfrm>
        </p:spPr>
        <p:txBody>
          <a:bodyPr/>
          <a:lstStyle>
            <a:lvl1pPr algn="l">
              <a:defRPr/>
            </a:lvl1pPr>
          </a:lstStyle>
          <a:p>
            <a:fld id="{26A7B589-FD4B-7E46-869A-CBADC5FC564E}" type="datetimeFigureOut">
              <a:rPr lang="en-US" dirty="0"/>
              <a:t>3/31/2020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34910" y="318640"/>
            <a:ext cx="5453475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1371687" y="798973"/>
            <a:ext cx="0" cy="2161124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2015732"/>
            <a:ext cx="12192000" cy="4118829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/>
          <a:srcRect t="2769" b="-2769"/>
          <a:stretch/>
        </p:blipFill>
        <p:spPr>
          <a:xfrm>
            <a:off x="0" y="6135624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34696" y="804519"/>
            <a:ext cx="9520158" cy="104923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6" y="2015732"/>
            <a:ext cx="9520158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D8A92E-5FF9-8143-81B3-CCB531513398}" type="datetimeFigureOut">
              <a:rPr lang="en-US" dirty="0"/>
              <a:t>3/31/2020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34695" y="329307"/>
            <a:ext cx="5855719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6141705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EIEZRc8ikBQ" TargetMode="External"/><Relationship Id="rId2" Type="http://schemas.openxmlformats.org/officeDocument/2006/relationships/hyperlink" Target="https://www.youtube.com/watch?v=--6U9WHODok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82B4376-4783-4F7D-9BF7-EBA6821A35F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Národní obrození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08355B5-973C-4E8B-A5E1-27F3386904C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místa, činnost, osobnosti</a:t>
            </a:r>
          </a:p>
        </p:txBody>
      </p:sp>
    </p:spTree>
    <p:extLst>
      <p:ext uri="{BB962C8B-B14F-4D97-AF65-F5344CB8AC3E}">
        <p14:creationId xmlns:p14="http://schemas.microsoft.com/office/powerpoint/2010/main" val="34618121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E1C0B72-EF2D-414A-AE00-FE85FE80B2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5732"/>
            <a:ext cx="12192000" cy="4118829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F066BF3E-757A-4A33-B471-440FA15F14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/>
          <a:srcRect t="2769" b="-2769"/>
          <a:stretch/>
        </p:blipFill>
        <p:spPr>
          <a:xfrm>
            <a:off x="0" y="6135624"/>
            <a:ext cx="12192000" cy="742950"/>
          </a:xfrm>
          <a:prstGeom prst="rect">
            <a:avLst/>
          </a:prstGeom>
        </p:spPr>
      </p:pic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64393E50-1A9C-47FF-B4C7-C2F6F7BB4A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41705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0678F3D4-D592-40E3-9D56-701A419B49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Nadpis 1">
            <a:extLst>
              <a:ext uri="{FF2B5EF4-FFF2-40B4-BE49-F238E27FC236}">
                <a16:creationId xmlns:a16="http://schemas.microsoft.com/office/drawing/2014/main" id="{39B1A218-5164-41B9-A4F1-A198361CCA0A}"/>
              </a:ext>
            </a:extLst>
          </p:cNvPr>
          <p:cNvSpPr txBox="1">
            <a:spLocks/>
          </p:cNvSpPr>
          <p:nvPr/>
        </p:nvSpPr>
        <p:spPr>
          <a:xfrm>
            <a:off x="1534696" y="804519"/>
            <a:ext cx="9520158" cy="104923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none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600"/>
              </a:spcAft>
            </a:pPr>
            <a:r>
              <a:rPr lang="en-US"/>
              <a:t>Spisovatelé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4089797E-439B-40BB-8894-0A746B0578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534695" y="2182138"/>
            <a:ext cx="6094510" cy="3290538"/>
            <a:chOff x="1534695" y="2182138"/>
            <a:chExt cx="6094510" cy="3290538"/>
          </a:xfrm>
        </p:grpSpPr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78B17743-A171-4BC8-86EF-7BD4429654F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34695" y="2182138"/>
              <a:ext cx="6094510" cy="3290538"/>
            </a:xfrm>
            <a:prstGeom prst="rect">
              <a:avLst/>
            </a:prstGeom>
            <a:gradFill>
              <a:gsLst>
                <a:gs pos="0">
                  <a:schemeClr val="bg2">
                    <a:lumMod val="10000"/>
                  </a:schemeClr>
                </a:gs>
                <a:gs pos="100000">
                  <a:schemeClr val="bg2">
                    <a:lumMod val="10000"/>
                  </a:schemeClr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 prstMaterial="matte">
              <a:bevelT w="133350" h="50800" prst="divo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DF82E41C-E75B-4CB2-82A8-5EF2D18F04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83658" y="2341260"/>
              <a:ext cx="5780130" cy="2970886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3" name="Rectangle 22">
            <a:extLst>
              <a:ext uri="{FF2B5EF4-FFF2-40B4-BE49-F238E27FC236}">
                <a16:creationId xmlns:a16="http://schemas.microsoft.com/office/drawing/2014/main" id="{26EE5F4C-97FF-487D-912E-F4178DE055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842122" y="2490565"/>
            <a:ext cx="5457940" cy="2660071"/>
          </a:xfrm>
          <a:prstGeom prst="rect">
            <a:avLst/>
          </a:prstGeom>
          <a:solidFill>
            <a:srgbClr val="FFFFFE"/>
          </a:solidFill>
          <a:ln w="635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6" descr="Výsledek obrázku pro božena němcová">
            <a:extLst>
              <a:ext uri="{FF2B5EF4-FFF2-40B4-BE49-F238E27FC236}">
                <a16:creationId xmlns:a16="http://schemas.microsoft.com/office/drawing/2014/main" id="{97E2EA3B-2399-4EF7-8B71-C4D0EF64FE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2008593" y="2779744"/>
            <a:ext cx="1600200" cy="2084951"/>
          </a:xfrm>
          <a:prstGeom prst="rect">
            <a:avLst/>
          </a:prstGeom>
          <a:noFill/>
        </p:spPr>
      </p:pic>
      <p:pic>
        <p:nvPicPr>
          <p:cNvPr id="6" name="Picture 8" descr="Výsledek obrázku pro erben">
            <a:extLst>
              <a:ext uri="{FF2B5EF4-FFF2-40B4-BE49-F238E27FC236}">
                <a16:creationId xmlns:a16="http://schemas.microsoft.com/office/drawing/2014/main" id="{5DEF5158-8E87-41A1-A7CD-54D661B567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/>
          <a:stretch>
            <a:fillRect/>
          </a:stretch>
        </p:blipFill>
        <p:spPr bwMode="auto">
          <a:xfrm>
            <a:off x="3767257" y="2793152"/>
            <a:ext cx="1600200" cy="2058135"/>
          </a:xfrm>
          <a:prstGeom prst="rect">
            <a:avLst/>
          </a:prstGeom>
          <a:noFill/>
        </p:spPr>
      </p:pic>
      <p:pic>
        <p:nvPicPr>
          <p:cNvPr id="4" name="Picture 4" descr="Výsledek obrázku pro karel hynek mácha">
            <a:extLst>
              <a:ext uri="{FF2B5EF4-FFF2-40B4-BE49-F238E27FC236}">
                <a16:creationId xmlns:a16="http://schemas.microsoft.com/office/drawing/2014/main" id="{B87CD4CF-3D9C-48ED-BC32-7CA9FDA2CA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/>
          <a:stretch>
            <a:fillRect/>
          </a:stretch>
        </p:blipFill>
        <p:spPr bwMode="auto">
          <a:xfrm>
            <a:off x="5536136" y="3316989"/>
            <a:ext cx="1600200" cy="1008126"/>
          </a:xfrm>
          <a:prstGeom prst="rect">
            <a:avLst/>
          </a:prstGeom>
          <a:noFill/>
        </p:spPr>
      </p:pic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B7D2F41-D54D-401D-BA21-662A26F083DD}"/>
              </a:ext>
            </a:extLst>
          </p:cNvPr>
          <p:cNvSpPr txBox="1">
            <a:spLocks/>
          </p:cNvSpPr>
          <p:nvPr/>
        </p:nvSpPr>
        <p:spPr>
          <a:xfrm>
            <a:off x="8112153" y="1278864"/>
            <a:ext cx="2942699" cy="418748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8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</a:pPr>
            <a:endParaRPr lang="cs-CZ" dirty="0"/>
          </a:p>
          <a:p>
            <a:pPr>
              <a:lnSpc>
                <a:spcPct val="110000"/>
              </a:lnSpc>
            </a:pPr>
            <a:endParaRPr lang="cs-CZ" dirty="0"/>
          </a:p>
          <a:p>
            <a:pPr>
              <a:lnSpc>
                <a:spcPct val="110000"/>
              </a:lnSpc>
            </a:pPr>
            <a:endParaRPr lang="cs-CZ" dirty="0"/>
          </a:p>
          <a:p>
            <a:pPr>
              <a:lnSpc>
                <a:spcPct val="110000"/>
              </a:lnSpc>
            </a:pPr>
            <a:r>
              <a:rPr lang="en-US" dirty="0"/>
              <a:t>Božena </a:t>
            </a:r>
            <a:r>
              <a:rPr lang="en-US" dirty="0" err="1"/>
              <a:t>Němcová</a:t>
            </a:r>
            <a:endParaRPr lang="en-US" dirty="0"/>
          </a:p>
          <a:p>
            <a:pPr>
              <a:lnSpc>
                <a:spcPct val="110000"/>
              </a:lnSpc>
            </a:pPr>
            <a:r>
              <a:rPr lang="en-US" dirty="0"/>
              <a:t>Karel Jaromír </a:t>
            </a:r>
            <a:r>
              <a:rPr lang="en-US" dirty="0" err="1"/>
              <a:t>Erben</a:t>
            </a:r>
            <a:endParaRPr lang="en-US" dirty="0"/>
          </a:p>
          <a:p>
            <a:pPr>
              <a:lnSpc>
                <a:spcPct val="110000"/>
              </a:lnSpc>
            </a:pPr>
            <a:r>
              <a:rPr lang="en-US" dirty="0"/>
              <a:t>Karel Hynek </a:t>
            </a:r>
            <a:r>
              <a:rPr lang="en-US" dirty="0" err="1"/>
              <a:t>Mácha</a:t>
            </a:r>
            <a:endParaRPr lang="en-US" dirty="0"/>
          </a:p>
          <a:p>
            <a:pPr>
              <a:lnSpc>
                <a:spcPct val="110000"/>
              </a:lnSpc>
            </a:pPr>
            <a:endParaRPr lang="en-US" dirty="0"/>
          </a:p>
          <a:p>
            <a:pPr>
              <a:lnSpc>
                <a:spcPct val="110000"/>
              </a:lnSpc>
            </a:pPr>
            <a:endParaRPr lang="en-US" dirty="0"/>
          </a:p>
          <a:p>
            <a:pPr>
              <a:lnSpc>
                <a:spcPct val="110000"/>
              </a:lnSpc>
            </a:pPr>
            <a:endParaRPr lang="en-US" dirty="0"/>
          </a:p>
          <a:p>
            <a:pPr>
              <a:lnSpc>
                <a:spcPct val="110000"/>
              </a:lnSpc>
            </a:pPr>
            <a:endParaRPr lang="en-US" dirty="0"/>
          </a:p>
          <a:p>
            <a:pPr>
              <a:lnSpc>
                <a:spcPct val="110000"/>
              </a:lnSpc>
            </a:pPr>
            <a:endParaRPr lang="en-US" b="1" dirty="0"/>
          </a:p>
          <a:p>
            <a:pPr>
              <a:lnSpc>
                <a:spcPct val="110000"/>
              </a:lnSpc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78229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00809EC-5F87-479E-B107-414B41EAE4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KDE ČERPAT DALŠÍ INFORMACE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E717C00-442C-46E7-B5F1-531C62B0CE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učebnice: strany 25-26</a:t>
            </a:r>
          </a:p>
          <a:p>
            <a:r>
              <a:rPr lang="cs-CZ" dirty="0"/>
              <a:t>Dějiny udatného českého národa</a:t>
            </a:r>
          </a:p>
          <a:p>
            <a:pPr lvl="1"/>
            <a:r>
              <a:rPr lang="cs-CZ" dirty="0">
                <a:hlinkClick r:id="rId2"/>
              </a:rPr>
              <a:t>https://www.youtube.com/watch?v=--6U9WHODok</a:t>
            </a:r>
            <a:endParaRPr lang="cs-CZ" dirty="0"/>
          </a:p>
          <a:p>
            <a:pPr lvl="1"/>
            <a:r>
              <a:rPr lang="cs-CZ" dirty="0">
                <a:hlinkClick r:id="rId3"/>
              </a:rPr>
              <a:t>https://www.youtube.com/watch?v=EIEZRc8ikBQ</a:t>
            </a:r>
            <a:endParaRPr lang="cs-CZ" dirty="0"/>
          </a:p>
          <a:p>
            <a:pPr lvl="1"/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785531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E285BAB-711E-4D19-BDC8-ACEE5E454E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4696" y="804519"/>
            <a:ext cx="9520158" cy="719481"/>
          </a:xfrm>
        </p:spPr>
        <p:txBody>
          <a:bodyPr/>
          <a:lstStyle/>
          <a:p>
            <a:r>
              <a:rPr lang="cs-CZ" dirty="0"/>
              <a:t>Národní obrození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6ECD7D3-727C-4C38-A6E6-84944959DE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34696" y="1524000"/>
            <a:ext cx="9520158" cy="3942346"/>
          </a:xfrm>
        </p:spPr>
        <p:txBody>
          <a:bodyPr>
            <a:normAutofit lnSpcReduction="10000"/>
          </a:bodyPr>
          <a:lstStyle/>
          <a:p>
            <a:r>
              <a:rPr lang="cs-CZ" sz="2400" dirty="0"/>
              <a:t>vlastenci        snaha o probouzení národní hrdosti a národního sebevědomí</a:t>
            </a:r>
          </a:p>
          <a:p>
            <a:pPr lvl="1"/>
            <a:r>
              <a:rPr lang="cs-CZ" sz="2400" dirty="0"/>
              <a:t>připomínání událostí z dob slavné české minulosti</a:t>
            </a:r>
          </a:p>
          <a:p>
            <a:pPr lvl="1"/>
            <a:r>
              <a:rPr lang="cs-CZ" sz="2400" dirty="0"/>
              <a:t>psaní historických děl, skládání hudby, malování obrazů…</a:t>
            </a:r>
          </a:p>
          <a:p>
            <a:pPr lvl="1"/>
            <a:r>
              <a:rPr lang="cs-CZ" sz="2400" dirty="0"/>
              <a:t>zbudováno divadlo BOUDA – zde se hrály divadelní hry v češtině</a:t>
            </a:r>
          </a:p>
          <a:p>
            <a:r>
              <a:rPr lang="cs-CZ" sz="2400" dirty="0"/>
              <a:t>Josef Kajetán Tyl – píseň Kde domov můj</a:t>
            </a:r>
          </a:p>
          <a:p>
            <a:r>
              <a:rPr lang="cs-CZ" sz="2400" dirty="0"/>
              <a:t>František Palacký – psal o české historii</a:t>
            </a:r>
          </a:p>
          <a:p>
            <a:endParaRPr lang="cs-CZ" sz="2400" dirty="0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9CC66AD3-D761-4CE6-A783-E39D8F2C0217}"/>
              </a:ext>
            </a:extLst>
          </p:cNvPr>
          <p:cNvSpPr txBox="1"/>
          <p:nvPr/>
        </p:nvSpPr>
        <p:spPr>
          <a:xfrm>
            <a:off x="9800492" y="487166"/>
            <a:ext cx="23915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>zápis do sešitu</a:t>
            </a:r>
          </a:p>
        </p:txBody>
      </p:sp>
      <p:sp>
        <p:nvSpPr>
          <p:cNvPr id="5" name="Šipka: doprava 4">
            <a:extLst>
              <a:ext uri="{FF2B5EF4-FFF2-40B4-BE49-F238E27FC236}">
                <a16:creationId xmlns:a16="http://schemas.microsoft.com/office/drawing/2014/main" id="{8D7CCFF7-8E8A-47DA-AAEA-8B25F2EBE8A4}"/>
              </a:ext>
            </a:extLst>
          </p:cNvPr>
          <p:cNvSpPr/>
          <p:nvPr/>
        </p:nvSpPr>
        <p:spPr>
          <a:xfrm>
            <a:off x="3074504" y="1668376"/>
            <a:ext cx="516835" cy="18553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88092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C4997218-B8DE-468A-8BBD-5F03F73B48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5732"/>
            <a:ext cx="12192000" cy="4118829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E3BFD388-F2CD-432C-8D7D-936F661CEA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/>
          <a:srcRect t="2769" b="-2769"/>
          <a:stretch/>
        </p:blipFill>
        <p:spPr>
          <a:xfrm>
            <a:off x="0" y="6135624"/>
            <a:ext cx="12192000" cy="742950"/>
          </a:xfrm>
          <a:prstGeom prst="rect">
            <a:avLst/>
          </a:prstGeom>
        </p:spPr>
      </p:pic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FFAF575C-D676-470A-A35E-874E96C076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41705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81662206-9637-4409-BB69-ACACA607DC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68AA4018-2914-4D90-8886-0DA99FFE37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2C4AF8FA-0B80-432A-A70F-5789D6B02F3D}"/>
              </a:ext>
            </a:extLst>
          </p:cNvPr>
          <p:cNvSpPr txBox="1"/>
          <p:nvPr/>
        </p:nvSpPr>
        <p:spPr>
          <a:xfrm>
            <a:off x="1534696" y="804520"/>
            <a:ext cx="6005586" cy="104923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200">
                <a:latin typeface="+mj-lt"/>
                <a:ea typeface="+mj-ea"/>
                <a:cs typeface="+mj-cs"/>
              </a:rPr>
              <a:t>PŘIPOMENUTÍ Z MINULA </a:t>
            </a:r>
            <a:r>
              <a:rPr lang="en-US" sz="3200">
                <a:latin typeface="+mj-lt"/>
                <a:ea typeface="+mj-ea"/>
                <a:cs typeface="+mj-cs"/>
                <a:sym typeface="Wingdings" panose="05000000000000000000" pitchFamily="2" charset="2"/>
              </a:rPr>
              <a:t>					</a:t>
            </a:r>
            <a:endParaRPr lang="en-US" sz="3200">
              <a:latin typeface="+mj-lt"/>
              <a:ea typeface="+mj-ea"/>
              <a:cs typeface="+mj-cs"/>
            </a:endParaRP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A2917FF5-8752-47FC-84B5-2A0C9D74D1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2" name="Rectangle 21">
            <a:extLst>
              <a:ext uri="{FF2B5EF4-FFF2-40B4-BE49-F238E27FC236}">
                <a16:creationId xmlns:a16="http://schemas.microsoft.com/office/drawing/2014/main" id="{02DA6EE2-4812-4B35-9FB0-E136A2CAFF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5732"/>
            <a:ext cx="12192000" cy="4118829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247F0EDF-4BF1-45C7-A255-6990D251EFD0}"/>
              </a:ext>
            </a:extLst>
          </p:cNvPr>
          <p:cNvSpPr/>
          <p:nvPr/>
        </p:nvSpPr>
        <p:spPr>
          <a:xfrm>
            <a:off x="1223890" y="1589650"/>
            <a:ext cx="6105378" cy="387669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 lvl="1" indent="-228600" defTabSz="914400">
              <a:lnSpc>
                <a:spcPct val="120000"/>
              </a:lnSpc>
              <a:spcAft>
                <a:spcPts val="60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2400" dirty="0" err="1"/>
              <a:t>OBROZENCI</a:t>
            </a:r>
            <a:r>
              <a:rPr lang="en-US" sz="2400" dirty="0"/>
              <a:t> </a:t>
            </a:r>
            <a:endParaRPr lang="cs-CZ" sz="2400" dirty="0"/>
          </a:p>
          <a:p>
            <a:pPr lvl="1" indent="-228600" defTabSz="914400">
              <a:lnSpc>
                <a:spcPct val="120000"/>
              </a:lnSpc>
              <a:spcAft>
                <a:spcPts val="60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</a:pPr>
            <a:r>
              <a:rPr lang="cs-CZ" sz="2400" dirty="0"/>
              <a:t>snažili se </a:t>
            </a:r>
            <a:r>
              <a:rPr lang="cs-CZ" sz="2400" dirty="0" err="1"/>
              <a:t>zahránit</a:t>
            </a:r>
            <a:r>
              <a:rPr lang="cs-CZ" sz="2400" dirty="0"/>
              <a:t> a zachovat český jazyk</a:t>
            </a:r>
            <a:endParaRPr lang="en-US" sz="2400" dirty="0"/>
          </a:p>
          <a:p>
            <a:pPr lvl="1" indent="-228600" defTabSz="914400">
              <a:lnSpc>
                <a:spcPct val="120000"/>
              </a:lnSpc>
              <a:spcAft>
                <a:spcPts val="60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2400" dirty="0" err="1"/>
              <a:t>psali</a:t>
            </a:r>
            <a:r>
              <a:rPr lang="en-US" sz="2400" dirty="0"/>
              <a:t> </a:t>
            </a:r>
            <a:r>
              <a:rPr lang="en-US" sz="2400" b="1" dirty="0" err="1"/>
              <a:t>knihy</a:t>
            </a:r>
            <a:r>
              <a:rPr lang="en-US" sz="2400" dirty="0"/>
              <a:t> a </a:t>
            </a:r>
            <a:r>
              <a:rPr lang="en-US" sz="2400" b="1" dirty="0" err="1"/>
              <a:t>vydávali</a:t>
            </a:r>
            <a:r>
              <a:rPr lang="en-US" sz="2400" b="1" dirty="0"/>
              <a:t> </a:t>
            </a:r>
            <a:r>
              <a:rPr lang="en-US" sz="2400" b="1" dirty="0" err="1"/>
              <a:t>noviny</a:t>
            </a:r>
            <a:r>
              <a:rPr lang="cs-CZ" sz="2400" b="1" dirty="0"/>
              <a:t>, překládali knihy z cizích jazyků do češtiny, psali o české minulosti</a:t>
            </a:r>
          </a:p>
          <a:p>
            <a:pPr lvl="2" indent="-228600" defTabSz="914400">
              <a:lnSpc>
                <a:spcPct val="120000"/>
              </a:lnSpc>
              <a:spcAft>
                <a:spcPts val="60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2400" dirty="0"/>
              <a:t>(</a:t>
            </a:r>
            <a:r>
              <a:rPr lang="en-US" sz="2400" dirty="0" err="1"/>
              <a:t>první</a:t>
            </a:r>
            <a:r>
              <a:rPr lang="en-US" sz="2400" dirty="0"/>
              <a:t> </a:t>
            </a:r>
            <a:r>
              <a:rPr lang="en-US" sz="2400" dirty="0" err="1"/>
              <a:t>české</a:t>
            </a:r>
            <a:r>
              <a:rPr lang="en-US" sz="2400" dirty="0"/>
              <a:t> </a:t>
            </a:r>
            <a:r>
              <a:rPr lang="en-US" sz="2400" dirty="0" err="1"/>
              <a:t>knihkupectví</a:t>
            </a:r>
            <a:r>
              <a:rPr lang="en-US" sz="2400" dirty="0"/>
              <a:t> a </a:t>
            </a:r>
            <a:r>
              <a:rPr lang="en-US" sz="2400" dirty="0" err="1"/>
              <a:t>vydavatelství</a:t>
            </a:r>
            <a:r>
              <a:rPr lang="en-US" sz="2400" dirty="0"/>
              <a:t>: </a:t>
            </a:r>
            <a:r>
              <a:rPr lang="en-US" sz="2400" dirty="0" err="1"/>
              <a:t>Česká</a:t>
            </a:r>
            <a:r>
              <a:rPr lang="en-US" sz="2400" dirty="0"/>
              <a:t> </a:t>
            </a:r>
            <a:r>
              <a:rPr lang="en-US" sz="2400" dirty="0" err="1"/>
              <a:t>expedice</a:t>
            </a:r>
            <a:r>
              <a:rPr lang="en-US" sz="2400" dirty="0"/>
              <a:t>)</a:t>
            </a:r>
          </a:p>
        </p:txBody>
      </p:sp>
      <p:pic>
        <p:nvPicPr>
          <p:cNvPr id="2" name="Picture 2">
            <a:extLst>
              <a:ext uri="{FF2B5EF4-FFF2-40B4-BE49-F238E27FC236}">
                <a16:creationId xmlns:a16="http://schemas.microsoft.com/office/drawing/2014/main" id="{E9754CE4-7677-46B1-9C0E-C3DD8B1909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8164036" y="481109"/>
            <a:ext cx="2693952" cy="2491906"/>
          </a:xfrm>
          <a:prstGeom prst="rect">
            <a:avLst/>
          </a:prstGeom>
          <a:noFill/>
        </p:spPr>
      </p:pic>
      <p:pic>
        <p:nvPicPr>
          <p:cNvPr id="3" name="Picture 3">
            <a:extLst>
              <a:ext uri="{FF2B5EF4-FFF2-40B4-BE49-F238E27FC236}">
                <a16:creationId xmlns:a16="http://schemas.microsoft.com/office/drawing/2014/main" id="{27FA9E13-F9FA-4ACF-AB6A-60D73CB6D4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/>
          <a:stretch>
            <a:fillRect/>
          </a:stretch>
        </p:blipFill>
        <p:spPr bwMode="auto">
          <a:xfrm>
            <a:off x="7692102" y="3138486"/>
            <a:ext cx="3637820" cy="2491907"/>
          </a:xfrm>
          <a:prstGeom prst="rect">
            <a:avLst/>
          </a:prstGeom>
          <a:noFill/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F9F768EB-5D72-40A3-8506-CD3323B159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/>
          <a:srcRect t="2769" b="-2769"/>
          <a:stretch/>
        </p:blipFill>
        <p:spPr>
          <a:xfrm>
            <a:off x="0" y="6135624"/>
            <a:ext cx="12192000" cy="742950"/>
          </a:xfrm>
          <a:prstGeom prst="rect">
            <a:avLst/>
          </a:prstGeom>
        </p:spPr>
      </p:pic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930C812C-EB02-4B75-90CA-3DA4F0F468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41705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18963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8E38BD6-E6AB-45DB-BC42-0137A5CB58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4696" y="804520"/>
            <a:ext cx="9520158" cy="587136"/>
          </a:xfrm>
        </p:spPr>
        <p:txBody>
          <a:bodyPr>
            <a:normAutofit/>
          </a:bodyPr>
          <a:lstStyle/>
          <a:p>
            <a:pPr algn="ctr"/>
            <a:r>
              <a:rPr lang="cs-CZ" sz="2400" dirty="0"/>
              <a:t>BUDOVÁNÍ</a:t>
            </a:r>
            <a:r>
              <a:rPr lang="cs-CZ" sz="2800" dirty="0"/>
              <a:t> NÁRODNÍHO CÍTĚNÍ A SEBEVĚDOMÍ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56C8B98-48AD-45FD-B5F0-AA325EC862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34696" y="1391656"/>
            <a:ext cx="9520158" cy="4074689"/>
          </a:xfrm>
        </p:spPr>
        <p:txBody>
          <a:bodyPr>
            <a:normAutofit/>
          </a:bodyPr>
          <a:lstStyle/>
          <a:p>
            <a:r>
              <a:rPr lang="cs-CZ" sz="2400" dirty="0"/>
              <a:t>vlastenci (obrozenci) se v obyvatelích českých zemí snažili probudit národní hrdost a národní sebevědomí</a:t>
            </a:r>
          </a:p>
          <a:p>
            <a:r>
              <a:rPr lang="cs-CZ" sz="2400" dirty="0"/>
              <a:t>k tomu využívali připomínání událostí z dob slavné české minulosti</a:t>
            </a:r>
          </a:p>
          <a:p>
            <a:pPr lvl="1"/>
            <a:r>
              <a:rPr lang="cs-CZ" sz="2000" dirty="0"/>
              <a:t>psali historická díla</a:t>
            </a:r>
          </a:p>
          <a:p>
            <a:pPr lvl="1"/>
            <a:r>
              <a:rPr lang="cs-CZ" sz="2000" dirty="0"/>
              <a:t>malovali obrazy s historickou tematikou</a:t>
            </a:r>
          </a:p>
          <a:p>
            <a:pPr lvl="1"/>
            <a:r>
              <a:rPr lang="cs-CZ" sz="2000" dirty="0"/>
              <a:t>skládali hudbu, která dokreslovala české dějiny</a:t>
            </a:r>
          </a:p>
          <a:p>
            <a:pPr lvl="1"/>
            <a:r>
              <a:rPr lang="cs-CZ" sz="2000" dirty="0"/>
              <a:t>vznikaly čtenářské spolky zabývající se českou literaturou</a:t>
            </a:r>
          </a:p>
        </p:txBody>
      </p:sp>
    </p:spTree>
    <p:extLst>
      <p:ext uri="{BB962C8B-B14F-4D97-AF65-F5344CB8AC3E}">
        <p14:creationId xmlns:p14="http://schemas.microsoft.com/office/powerpoint/2010/main" val="3894364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1B1B8E83-103F-4E72-B9F7-D24C90C6F5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DIVADLO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C56605E6-BBE0-4935-8797-2AC4BE1975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prostřednictvím divadelních představení přicházeli lidé do kontaktu s českým jazykem</a:t>
            </a:r>
          </a:p>
          <a:p>
            <a:r>
              <a:rPr lang="cs-CZ" dirty="0"/>
              <a:t>avšak nebylo žádné divadlo určené pro hraní ryze českých her</a:t>
            </a:r>
          </a:p>
          <a:p>
            <a:r>
              <a:rPr lang="cs-CZ" dirty="0"/>
              <a:t>proto bylo na dnešním Václavském náměstí (dříve zvaném Koňský trh) zbudováno divadlo BOUDA – zde se hrály divadelní hry v češtině</a:t>
            </a:r>
          </a:p>
          <a:p>
            <a:r>
              <a:rPr lang="cs-CZ" dirty="0"/>
              <a:t>na venkově působili loutkáři</a:t>
            </a:r>
          </a:p>
        </p:txBody>
      </p:sp>
    </p:spTree>
    <p:extLst>
      <p:ext uri="{BB962C8B-B14F-4D97-AF65-F5344CB8AC3E}">
        <p14:creationId xmlns:p14="http://schemas.microsoft.com/office/powerpoint/2010/main" val="2560848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>
            <a:extLst>
              <a:ext uri="{FF2B5EF4-FFF2-40B4-BE49-F238E27FC236}">
                <a16:creationId xmlns:a16="http://schemas.microsoft.com/office/drawing/2014/main" id="{77D25671-0E09-482C-8DBA-6D1F62DC8B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8986" y="2351634"/>
            <a:ext cx="4804088" cy="28105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Obdélník 2">
            <a:extLst>
              <a:ext uri="{FF2B5EF4-FFF2-40B4-BE49-F238E27FC236}">
                <a16:creationId xmlns:a16="http://schemas.microsoft.com/office/drawing/2014/main" id="{CB8E507F-4EC1-4EA3-AD69-611A8706B6F0}"/>
              </a:ext>
            </a:extLst>
          </p:cNvPr>
          <p:cNvSpPr/>
          <p:nvPr/>
        </p:nvSpPr>
        <p:spPr>
          <a:xfrm>
            <a:off x="500033" y="571480"/>
            <a:ext cx="7321603" cy="15388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buFont typeface="Arial" pitchFamily="34" charset="0"/>
              <a:buChar char="•"/>
            </a:pPr>
            <a:r>
              <a:rPr lang="cs-CZ" sz="3000" dirty="0"/>
              <a:t> </a:t>
            </a:r>
            <a:r>
              <a:rPr lang="cs-CZ" sz="3200" b="1" dirty="0"/>
              <a:t>divadlo</a:t>
            </a:r>
            <a:r>
              <a:rPr lang="cs-CZ" sz="3200" dirty="0"/>
              <a:t> Bouda, </a:t>
            </a:r>
            <a:r>
              <a:rPr lang="cs-CZ" sz="3200" dirty="0" err="1"/>
              <a:t>Nosticovo</a:t>
            </a:r>
            <a:r>
              <a:rPr lang="cs-CZ" sz="3200" dirty="0"/>
              <a:t> (Stavovské) divadlo</a:t>
            </a:r>
          </a:p>
          <a:p>
            <a:pPr lvl="1">
              <a:buFont typeface="Arial" pitchFamily="34" charset="0"/>
              <a:buChar char="•"/>
            </a:pPr>
            <a:endParaRPr lang="cs-CZ" sz="3000" dirty="0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0C6C6A29-A5BA-466F-AB84-111D9DA04D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143900" y="1074512"/>
            <a:ext cx="3012146" cy="2071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2" descr="https://upload.wikimedia.org/wikipedia/commons/thumb/0/0f/Stavovsk%C3%A9_divadlo_2.JPG/220px-Stavovsk%C3%A9_divadlo_2.JPG">
            <a:extLst>
              <a:ext uri="{FF2B5EF4-FFF2-40B4-BE49-F238E27FC236}">
                <a16:creationId xmlns:a16="http://schemas.microsoft.com/office/drawing/2014/main" id="{B5D8FB93-ECE0-441C-BC6E-FDF4AEFA55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256932" y="3693925"/>
            <a:ext cx="2786082" cy="208956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517260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id="{8FA6667A-4D96-43DD-B751-9148E9E210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9533335F-62E2-4A86-A25E-01C6E766DE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4696" y="804520"/>
            <a:ext cx="5467239" cy="1049235"/>
          </a:xfrm>
        </p:spPr>
        <p:txBody>
          <a:bodyPr>
            <a:normAutofit/>
          </a:bodyPr>
          <a:lstStyle/>
          <a:p>
            <a:r>
              <a:rPr lang="cs-CZ" dirty="0"/>
              <a:t>Josef Kajetán Tyl</a:t>
            </a: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37407F98-9989-4161-8760-59CB100E13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8" name="Rectangle 27">
            <a:extLst>
              <a:ext uri="{FF2B5EF4-FFF2-40B4-BE49-F238E27FC236}">
                <a16:creationId xmlns:a16="http://schemas.microsoft.com/office/drawing/2014/main" id="{AEFBD590-7D64-4B04-9FCD-3B817DF014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5732"/>
            <a:ext cx="12192000" cy="4118829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CC720FF-2ED4-41C3-A2D2-D708C189AC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34696" y="2015732"/>
            <a:ext cx="5467239" cy="3450613"/>
          </a:xfrm>
        </p:spPr>
        <p:txBody>
          <a:bodyPr>
            <a:normAutofit/>
          </a:bodyPr>
          <a:lstStyle/>
          <a:p>
            <a:r>
              <a:rPr lang="cs-CZ" dirty="0"/>
              <a:t>dramatik a herec</a:t>
            </a:r>
            <a:endParaRPr lang="cs-CZ" sz="2800" dirty="0"/>
          </a:p>
          <a:p>
            <a:r>
              <a:rPr lang="cs-CZ" sz="2800" dirty="0"/>
              <a:t>nejslavnější hra: Fidlovačka aneb Žádný hněv a žádná rvačka </a:t>
            </a:r>
          </a:p>
          <a:p>
            <a:pPr lvl="1"/>
            <a:r>
              <a:rPr lang="cs-CZ" sz="2400" dirty="0"/>
              <a:t>píseň: </a:t>
            </a:r>
            <a:r>
              <a:rPr lang="cs-CZ" sz="2400" b="1" dirty="0"/>
              <a:t>Kde domov můj</a:t>
            </a:r>
          </a:p>
          <a:p>
            <a:endParaRPr lang="cs-CZ" dirty="0"/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B714868C-C786-4A19-9634-7E254CDEF9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477388" y="482171"/>
            <a:ext cx="4074533" cy="5149101"/>
            <a:chOff x="7477388" y="482171"/>
            <a:chExt cx="4074533" cy="5149101"/>
          </a:xfrm>
        </p:grpSpPr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EE4B9CE0-E4E3-4C2C-8503-08B2F7C12D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477388" y="482171"/>
              <a:ext cx="4074533" cy="5149101"/>
            </a:xfrm>
            <a:prstGeom prst="rect">
              <a:avLst/>
            </a:prstGeom>
            <a:gradFill>
              <a:gsLst>
                <a:gs pos="0">
                  <a:schemeClr val="bg2">
                    <a:lumMod val="10000"/>
                  </a:schemeClr>
                </a:gs>
                <a:gs pos="100000">
                  <a:schemeClr val="bg2">
                    <a:lumMod val="10000"/>
                  </a:schemeClr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 prstMaterial="matte">
              <a:bevelT w="133350" h="50800" prst="divo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934E7AEE-772A-4CC5-B54F-90C3ED6133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790447" y="812507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EEC4378F-1C7E-406F-B079-3E4071670E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53870" y="976036"/>
            <a:ext cx="3122340" cy="4138331"/>
          </a:xfrm>
          <a:prstGeom prst="rect">
            <a:avLst/>
          </a:prstGeom>
          <a:solidFill>
            <a:srgbClr val="FFFFFE"/>
          </a:solidFill>
          <a:ln w="635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9" name="Picture 5">
            <a:extLst>
              <a:ext uri="{FF2B5EF4-FFF2-40B4-BE49-F238E27FC236}">
                <a16:creationId xmlns:a16="http://schemas.microsoft.com/office/drawing/2014/main" id="{7716A513-F81E-4CA6-A89D-82CCD7465F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8116373" y="1326906"/>
            <a:ext cx="2799103" cy="3445049"/>
          </a:xfrm>
          <a:prstGeom prst="rect">
            <a:avLst/>
          </a:prstGeom>
          <a:noFill/>
        </p:spPr>
      </p:pic>
      <p:pic>
        <p:nvPicPr>
          <p:cNvPr id="36" name="Picture 35">
            <a:extLst>
              <a:ext uri="{FF2B5EF4-FFF2-40B4-BE49-F238E27FC236}">
                <a16:creationId xmlns:a16="http://schemas.microsoft.com/office/drawing/2014/main" id="{53C3DC53-9A76-405B-8E26-288104344C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/>
          <a:srcRect t="2769" b="-2769"/>
          <a:stretch/>
        </p:blipFill>
        <p:spPr>
          <a:xfrm>
            <a:off x="0" y="6135624"/>
            <a:ext cx="12192000" cy="742950"/>
          </a:xfrm>
          <a:prstGeom prst="rect">
            <a:avLst/>
          </a:prstGeom>
        </p:spPr>
      </p:pic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01D6852A-228F-4B9A-A8F8-3617243673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41705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29940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EA70D9A-CB2C-4B0A-8ED0-FC2B3289F3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4696" y="804520"/>
            <a:ext cx="9520158" cy="679724"/>
          </a:xfrm>
        </p:spPr>
        <p:txBody>
          <a:bodyPr/>
          <a:lstStyle/>
          <a:p>
            <a:pPr algn="ctr"/>
            <a:r>
              <a:rPr lang="cs-CZ" dirty="0"/>
              <a:t>píseň Kde domov můj</a:t>
            </a:r>
          </a:p>
        </p:txBody>
      </p:sp>
      <p:pic>
        <p:nvPicPr>
          <p:cNvPr id="5" name="Zástupný obsah 4" descr="Obsah obrázku text&#10;&#10;Popis byl vytvořen automaticky">
            <a:extLst>
              <a:ext uri="{FF2B5EF4-FFF2-40B4-BE49-F238E27FC236}">
                <a16:creationId xmlns:a16="http://schemas.microsoft.com/office/drawing/2014/main" id="{0423114A-D0A3-4A18-8F94-666638C7F83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74395" y="1632966"/>
            <a:ext cx="6506927" cy="4102463"/>
          </a:xfrm>
        </p:spPr>
      </p:pic>
    </p:spTree>
    <p:extLst>
      <p:ext uri="{BB962C8B-B14F-4D97-AF65-F5344CB8AC3E}">
        <p14:creationId xmlns:p14="http://schemas.microsoft.com/office/powerpoint/2010/main" val="13638782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00CC0D-3395-4E2B-9649-92140FB83E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53B2A2D7-F51C-42C5-A4D1-514FC31E41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4696" y="804520"/>
            <a:ext cx="5467239" cy="1049235"/>
          </a:xfrm>
        </p:spPr>
        <p:txBody>
          <a:bodyPr>
            <a:normAutofit/>
          </a:bodyPr>
          <a:lstStyle/>
          <a:p>
            <a:r>
              <a:rPr lang="cs-CZ" dirty="0"/>
              <a:t>František Palacký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A0EC9792-75FF-49F4-B838-F5BBF96133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18300004-AAB8-4B70-8134-F64A5D1F37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5732"/>
            <a:ext cx="12192000" cy="4118829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905FFFD-1E16-4A92-843B-F75BF7C6DD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34696" y="2015732"/>
            <a:ext cx="5467239" cy="3450613"/>
          </a:xfrm>
        </p:spPr>
        <p:txBody>
          <a:bodyPr>
            <a:normAutofit/>
          </a:bodyPr>
          <a:lstStyle/>
          <a:p>
            <a:r>
              <a:rPr lang="cs-CZ" sz="2400" dirty="0"/>
              <a:t>historik, politik a spisovatel</a:t>
            </a:r>
          </a:p>
          <a:p>
            <a:r>
              <a:rPr lang="cs-CZ" sz="3200" dirty="0"/>
              <a:t>dílo: Dějiny národu českého v Čechách a v Moravě</a:t>
            </a:r>
          </a:p>
          <a:p>
            <a:endParaRPr lang="cs-CZ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5186FBE5-23BD-4359-BDDB-0EC46B6F3C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477388" y="482171"/>
            <a:ext cx="4074533" cy="5149101"/>
            <a:chOff x="7477388" y="482171"/>
            <a:chExt cx="4074533" cy="5149101"/>
          </a:xfrm>
        </p:grpSpPr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A7300FEC-EDBC-468E-9573-D969FC8DDE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477388" y="482171"/>
              <a:ext cx="4074533" cy="5149101"/>
            </a:xfrm>
            <a:prstGeom prst="rect">
              <a:avLst/>
            </a:prstGeom>
            <a:gradFill>
              <a:gsLst>
                <a:gs pos="0">
                  <a:schemeClr val="bg2">
                    <a:lumMod val="10000"/>
                  </a:schemeClr>
                </a:gs>
                <a:gs pos="100000">
                  <a:schemeClr val="bg2">
                    <a:lumMod val="10000"/>
                  </a:schemeClr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 prstMaterial="matte">
              <a:bevelT w="133350" h="50800" prst="divo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B64268E3-93EB-4849-B0A5-D25042837E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790447" y="812507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0" name="Rectangle 19">
            <a:extLst>
              <a:ext uri="{FF2B5EF4-FFF2-40B4-BE49-F238E27FC236}">
                <a16:creationId xmlns:a16="http://schemas.microsoft.com/office/drawing/2014/main" id="{ABD02AB8-0204-4DCE-A162-793DC346C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53869" y="976036"/>
            <a:ext cx="3122837" cy="4138331"/>
          </a:xfrm>
          <a:prstGeom prst="rect">
            <a:avLst/>
          </a:prstGeom>
          <a:solidFill>
            <a:srgbClr val="FFFFFE"/>
          </a:solidFill>
          <a:ln w="635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6">
            <a:extLst>
              <a:ext uri="{FF2B5EF4-FFF2-40B4-BE49-F238E27FC236}">
                <a16:creationId xmlns:a16="http://schemas.microsoft.com/office/drawing/2014/main" id="{8E341838-E50A-4ACD-B76F-5E545B55BA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8770982" y="1116344"/>
            <a:ext cx="1489885" cy="1850789"/>
          </a:xfrm>
          <a:prstGeom prst="rect">
            <a:avLst/>
          </a:prstGeom>
          <a:noFill/>
        </p:spPr>
      </p:pic>
      <p:pic>
        <p:nvPicPr>
          <p:cNvPr id="5" name="Picture 2" descr="Výsledek obrázku pro františek palacký bankovka">
            <a:extLst>
              <a:ext uri="{FF2B5EF4-FFF2-40B4-BE49-F238E27FC236}">
                <a16:creationId xmlns:a16="http://schemas.microsoft.com/office/drawing/2014/main" id="{3C31C662-1816-4174-96C6-CDE255D92F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8116373" y="3360844"/>
            <a:ext cx="2799103" cy="1392553"/>
          </a:xfrm>
          <a:prstGeom prst="rect">
            <a:avLst/>
          </a:prstGeom>
          <a:noFill/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57DFEEE9-8E38-41F9-8C68-288BBF3B08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4"/>
          <a:srcRect t="2769" b="-2769"/>
          <a:stretch/>
        </p:blipFill>
        <p:spPr>
          <a:xfrm>
            <a:off x="0" y="6135624"/>
            <a:ext cx="12192000" cy="742950"/>
          </a:xfrm>
          <a:prstGeom prst="rect">
            <a:avLst/>
          </a:prstGeom>
        </p:spPr>
      </p:pic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E3ED21DD-8DDD-46BE-98BB-00BA7A8419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41705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91710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DB56CED6-ACD4-43B1-BE53-1B579E8C6E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5732"/>
            <a:ext cx="12192000" cy="4118829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3" name="Picture 72">
            <a:extLst>
              <a:ext uri="{FF2B5EF4-FFF2-40B4-BE49-F238E27FC236}">
                <a16:creationId xmlns:a16="http://schemas.microsoft.com/office/drawing/2014/main" id="{5B451061-F85B-40DB-92DA-1FD61C70C3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/>
          <a:srcRect t="2769" b="-2769"/>
          <a:stretch/>
        </p:blipFill>
        <p:spPr>
          <a:xfrm>
            <a:off x="0" y="6135624"/>
            <a:ext cx="12192000" cy="742950"/>
          </a:xfrm>
          <a:prstGeom prst="rect">
            <a:avLst/>
          </a:prstGeom>
        </p:spPr>
      </p:pic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D1F836F1-51D4-4090-8E0D-97877F0360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41705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CDE33292-50BA-4AED-A315-7A6ADB4B10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334637" y="798973"/>
            <a:ext cx="0" cy="2544756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 useBgFill="1">
        <p:nvSpPr>
          <p:cNvPr id="79" name="Rectangle 78">
            <a:extLst>
              <a:ext uri="{FF2B5EF4-FFF2-40B4-BE49-F238E27FC236}">
                <a16:creationId xmlns:a16="http://schemas.microsoft.com/office/drawing/2014/main" id="{58A4B56A-28BF-494A-B9A0-7212483E83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6A5EE248-87D5-4C83-A97D-C1754B546D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5732"/>
            <a:ext cx="12192000" cy="4118829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AEA479C2-78FD-4220-ABA4-FA58E1CC88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41822" y="962902"/>
            <a:ext cx="4087178" cy="2380828"/>
          </a:xfrm>
        </p:spPr>
        <p:txBody>
          <a:bodyPr vert="horz" lIns="91440" tIns="45720" rIns="91440" bIns="0" rtlCol="0" anchor="b">
            <a:normAutofit/>
          </a:bodyPr>
          <a:lstStyle/>
          <a:p>
            <a:r>
              <a:rPr lang="en-US" sz="4800"/>
              <a:t>NÁRODNÍ MUZEUM</a:t>
            </a:r>
          </a:p>
        </p:txBody>
      </p:sp>
      <p:cxnSp>
        <p:nvCxnSpPr>
          <p:cNvPr id="83" name="Straight Connector 82">
            <a:extLst>
              <a:ext uri="{FF2B5EF4-FFF2-40B4-BE49-F238E27FC236}">
                <a16:creationId xmlns:a16="http://schemas.microsoft.com/office/drawing/2014/main" id="{5D73BF24-D1F3-4181-8C60-4EA9D4CED5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375829" y="798973"/>
            <a:ext cx="0" cy="2544756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Národní muzeum brzy odhalí nový interiér. Ruku k dílu přiloží i ...">
            <a:extLst>
              <a:ext uri="{FF2B5EF4-FFF2-40B4-BE49-F238E27FC236}">
                <a16:creationId xmlns:a16="http://schemas.microsoft.com/office/drawing/2014/main" id="{EAA5737A-D745-4BD4-9780-5486744DF0AD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094411" y="1747040"/>
            <a:ext cx="4960442" cy="27778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5" name="Picture 84">
            <a:extLst>
              <a:ext uri="{FF2B5EF4-FFF2-40B4-BE49-F238E27FC236}">
                <a16:creationId xmlns:a16="http://schemas.microsoft.com/office/drawing/2014/main" id="{1A52E10F-3348-4997-8FD3-E6389D5621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/>
          <a:srcRect t="2769" b="-2769"/>
          <a:stretch/>
        </p:blipFill>
        <p:spPr>
          <a:xfrm>
            <a:off x="0" y="6135624"/>
            <a:ext cx="12192000" cy="742950"/>
          </a:xfrm>
          <a:prstGeom prst="rect">
            <a:avLst/>
          </a:prstGeom>
        </p:spPr>
      </p:pic>
      <p:cxnSp>
        <p:nvCxnSpPr>
          <p:cNvPr id="87" name="Straight Connector 86">
            <a:extLst>
              <a:ext uri="{FF2B5EF4-FFF2-40B4-BE49-F238E27FC236}">
                <a16:creationId xmlns:a16="http://schemas.microsoft.com/office/drawing/2014/main" id="{BD381074-0101-41BB-98A9-EE3DC457CB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41705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55917986"/>
      </p:ext>
    </p:extLst>
  </p:cSld>
  <p:clrMapOvr>
    <a:masterClrMapping/>
  </p:clrMapOvr>
</p:sld>
</file>

<file path=ppt/theme/theme1.xml><?xml version="1.0" encoding="utf-8"?>
<a:theme xmlns:a="http://schemas.openxmlformats.org/drawingml/2006/main" name="Galerie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EDEBE7"/>
      </a:lt2>
      <a:accent1>
        <a:srgbClr val="5FA534"/>
      </a:accent1>
      <a:accent2>
        <a:srgbClr val="DCAB34"/>
      </a:accent2>
      <a:accent3>
        <a:srgbClr val="D26D23"/>
      </a:accent3>
      <a:accent4>
        <a:srgbClr val="972323"/>
      </a:accent4>
      <a:accent5>
        <a:srgbClr val="236797"/>
      </a:accent5>
      <a:accent6>
        <a:srgbClr val="2FB6C6"/>
      </a:accent6>
      <a:hlink>
        <a:srgbClr val="8FC639"/>
      </a:hlink>
      <a:folHlink>
        <a:srgbClr val="E7C272"/>
      </a:folHlink>
    </a:clrScheme>
    <a:fontScheme name="Gallery">
      <a:majorFont>
        <a:latin typeface="Palatino Linotype" panose="020405020505050303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AC464412-510E-4F2B-8947-A0DDBD02899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305</Words>
  <Application>Microsoft Office PowerPoint</Application>
  <PresentationFormat>Širokoúhlá obrazovka</PresentationFormat>
  <Paragraphs>53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5" baseType="lpstr">
      <vt:lpstr>Arial</vt:lpstr>
      <vt:lpstr>Palatino Linotype</vt:lpstr>
      <vt:lpstr>Galerie</vt:lpstr>
      <vt:lpstr>Národní obrození</vt:lpstr>
      <vt:lpstr>Prezentace aplikace PowerPoint</vt:lpstr>
      <vt:lpstr>BUDOVÁNÍ NÁRODNÍHO CÍTĚNÍ A SEBEVĚDOMÍ</vt:lpstr>
      <vt:lpstr>DIVADLO</vt:lpstr>
      <vt:lpstr>Prezentace aplikace PowerPoint</vt:lpstr>
      <vt:lpstr>Josef Kajetán Tyl</vt:lpstr>
      <vt:lpstr>píseň Kde domov můj</vt:lpstr>
      <vt:lpstr>František Palacký</vt:lpstr>
      <vt:lpstr>NÁRODNÍ MUZEUM</vt:lpstr>
      <vt:lpstr>Prezentace aplikace PowerPoint</vt:lpstr>
      <vt:lpstr>KDE ČERPAT DALŠÍ INFORMACE</vt:lpstr>
      <vt:lpstr>Národní obrození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Národní obrození</dc:title>
  <dc:creator>Kšandová Jitka</dc:creator>
  <cp:lastModifiedBy>Kšandová Jitka</cp:lastModifiedBy>
  <cp:revision>6</cp:revision>
  <dcterms:created xsi:type="dcterms:W3CDTF">2020-03-31T07:52:27Z</dcterms:created>
  <dcterms:modified xsi:type="dcterms:W3CDTF">2020-03-31T08:12:50Z</dcterms:modified>
</cp:coreProperties>
</file>