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62" r:id="rId4"/>
    <p:sldId id="259" r:id="rId5"/>
    <p:sldId id="263" r:id="rId6"/>
    <p:sldId id="260" r:id="rId7"/>
    <p:sldId id="261" r:id="rId8"/>
    <p:sldId id="257" r:id="rId9"/>
    <p:sldId id="268" r:id="rId10"/>
    <p:sldId id="264" r:id="rId11"/>
    <p:sldId id="267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7" d="100"/>
          <a:sy n="67" d="100"/>
        </p:scale>
        <p:origin x="7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55F0FDB7-D509-4D8C-BCA5-AAC4DEFAC9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3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E1B56-E07B-448B-B211-DEC2D0DDF4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45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14B8C-FF20-49D6-8DEF-1950E20D1F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9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14FBA-8959-48EA-B0A6-A455F3BEE0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52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14FBA-8959-48EA-B0A6-A455F3BEE0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45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9C8D7-27D3-4CA8-8D09-390A284F57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31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105B1-9A05-4C49-87FB-35DDD92AAC2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70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14FBA-8959-48EA-B0A6-A455F3BEE0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0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8F81F-3EAF-409B-992A-C554485B61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85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CA2AF-9E8B-49D6-8E09-5F899435706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71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2608C-4F9C-43FC-8E48-1FCB7F6A9A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4A14FBA-8959-48EA-B0A6-A455F3BEE0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37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O_S1GUPrX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creator.cz/mc/index.php?opentitle=Vlastiveda5DEJ_PS/Vlastiveda5DEJ_PS.mc&amp;maintitle=Vlastiveda5DEJ/Vlastiveda5DEJ.mc&amp;pageord=7" TargetMode="External"/><Relationship Id="rId2" Type="http://schemas.openxmlformats.org/officeDocument/2006/relationships/hyperlink" Target="https://www.mediacreator.cz/mc/index.php?opentitle=Vlastiveda5DEJ/Vlastiveda5DEJ.mc&amp;pageord=17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lVDiSmIRyUmImL9hL0qFaoFo0QUw2rdHi_tvQR5xV19UNlI2NU80VDBHRTVHREMxQTMyNEc1MkRaUC4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8454B2E-D2DB-42C2-A224-BCEC47B86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B61146-1CF0-40E1-B66E-C22BD9207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3740" y="802299"/>
            <a:ext cx="6817399" cy="370396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Soužití Čechů a Němců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E5065C-30A9-480A-9E93-74CC1490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8482" y="4768183"/>
            <a:ext cx="6286321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7" name="Picture 76">
            <a:extLst>
              <a:ext uri="{FF2B5EF4-FFF2-40B4-BE49-F238E27FC236}">
                <a16:creationId xmlns:a16="http://schemas.microsoft.com/office/drawing/2014/main" id="{D5165267-B23F-4016-85F9-10FFB3471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155F2-E837-4A36-A8DB-E9379C44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On-line zdroje – videa </a:t>
            </a:r>
            <a:br>
              <a:rPr lang="cs-CZ" dirty="0"/>
            </a:br>
            <a:r>
              <a:rPr lang="cs-CZ" dirty="0"/>
              <a:t>(Dějiny udatného českého národa)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BAF4D9-FBF5-4917-AE00-CA2B6B8EB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https://www.youtube.com/watch?v=PO_S1GUPrXk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6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68A54B-9065-40B2-8753-8E0288E82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CD6546-68CE-4A6B-AA93-C2F7EEF7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85" y="804520"/>
            <a:ext cx="3069983" cy="1049235"/>
          </a:xfrm>
        </p:spPr>
        <p:txBody>
          <a:bodyPr>
            <a:normAutofit/>
          </a:bodyPr>
          <a:lstStyle/>
          <a:p>
            <a:r>
              <a:rPr lang="cs-CZ" sz="3000" dirty="0"/>
              <a:t>Tomáš Garrigue Masaryk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5F3B72-790F-4B1A-90DE-5EC31C829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2BED43D-FF5E-4233-9D4F-A509B5603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92B083-1861-478D-93DC-E8BEC94D7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021" y="2015732"/>
            <a:ext cx="3066823" cy="3450613"/>
          </a:xfrm>
        </p:spPr>
        <p:txBody>
          <a:bodyPr>
            <a:normAutofit/>
          </a:bodyPr>
          <a:lstStyle/>
          <a:p>
            <a:r>
              <a:rPr lang="cs-CZ" dirty="0"/>
              <a:t>https://www.youtube.com/watch?v=B3K8_uCNzU0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C9744F8-BB5F-499A-8DC3-73C2BCE59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808" y="2089621"/>
            <a:ext cx="3720331" cy="2092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1D0F8B-A6FE-4009-88A1-49ABE7CEF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5057B3-E936-43A2-9EEE-514EF0434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55CCC5-3607-497E-BF2E-528070895ED5}"/>
              </a:ext>
            </a:extLst>
          </p:cNvPr>
          <p:cNvSpPr txBox="1"/>
          <p:nvPr/>
        </p:nvSpPr>
        <p:spPr>
          <a:xfrm>
            <a:off x="5580112" y="723439"/>
            <a:ext cx="208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animované video</a:t>
            </a:r>
          </a:p>
        </p:txBody>
      </p:sp>
    </p:spTree>
    <p:extLst>
      <p:ext uri="{BB962C8B-B14F-4D97-AF65-F5344CB8AC3E}">
        <p14:creationId xmlns:p14="http://schemas.microsoft.com/office/powerpoint/2010/main" val="3660098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9A1EB-CBD2-4886-9B0D-9F13CA26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on-line učebnice + pracovní sešit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990F47-4109-434F-8344-8C6D77513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učebnice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44D823-071F-4988-B9F5-90BA3FFFBA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https://www.mediacreator.cz/mc/index.php?opentitle=Vlastiveda5DEJ/Vlastiveda5DEJ.mc&amp;pageord=17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6449E6C-AF0D-46D1-A6F7-EC7C1A88D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pracovní sešit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4C07082-4E27-4882-967C-B524EAAA61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3"/>
              </a:rPr>
              <a:t>https://www.mediacreator.cz/mc/index.php?opentitle=Vlastiveda5DEJ_PS/Vlastiveda5DEJ_PS.mc&amp;maintitle=Vlastiveda5DEJ/Vlastiveda5DEJ.mc&amp;pageord=7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75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5516CC55-6928-4C04-B97C-F11BA8178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test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B631E8F-A86B-4157-BC11-0D46ACED4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https://forms.office.com/Pages/ResponsePage.aspx?id=lVDiSmIRyUmImL9hL0qFaoFo0QUw2rdHi_tvQR5xV19UNlI2NU80VDBHRTVHREMxQTMyNEc1MkRaUC4u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46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8AA4018-2914-4D90-8886-0DA99FFE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022" y="804520"/>
            <a:ext cx="4100429" cy="1049235"/>
          </a:xfrm>
        </p:spPr>
        <p:txBody>
          <a:bodyPr>
            <a:normAutofit/>
          </a:bodyPr>
          <a:lstStyle/>
          <a:p>
            <a:r>
              <a:rPr lang="cs-CZ" b="1"/>
              <a:t>Češi vs. Němci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2917FF5-8752-47FC-84B5-2A0C9D74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02DA6EE2-4812-4B35-9FB0-E136A2CAF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51022" y="2015732"/>
            <a:ext cx="4100429" cy="3450613"/>
          </a:xfrm>
        </p:spPr>
        <p:txBody>
          <a:bodyPr>
            <a:normAutofit/>
          </a:bodyPr>
          <a:lstStyle/>
          <a:p>
            <a:r>
              <a:rPr lang="cs-CZ" sz="2400" dirty="0"/>
              <a:t>Češi a Němci představovali na našem území dva nejpočetnější národy</a:t>
            </a:r>
          </a:p>
          <a:p>
            <a:r>
              <a:rPr lang="cs-CZ" sz="2400" u="sng" dirty="0"/>
              <a:t>Čechů</a:t>
            </a:r>
            <a:r>
              <a:rPr lang="cs-CZ" sz="2400" dirty="0"/>
              <a:t> bylo asi </a:t>
            </a:r>
            <a:r>
              <a:rPr lang="cs-CZ" sz="2400" b="1" dirty="0"/>
              <a:t>dvě třetiny</a:t>
            </a:r>
            <a:r>
              <a:rPr lang="cs-CZ" sz="2400" dirty="0"/>
              <a:t>, </a:t>
            </a:r>
            <a:r>
              <a:rPr lang="cs-CZ" sz="2400" u="sng" dirty="0"/>
              <a:t>Němců</a:t>
            </a:r>
            <a:r>
              <a:rPr lang="cs-CZ" sz="2400" dirty="0"/>
              <a:t> </a:t>
            </a:r>
            <a:r>
              <a:rPr lang="cs-CZ" sz="2400" b="1" dirty="0"/>
              <a:t>necelá třetina</a:t>
            </a:r>
          </a:p>
        </p:txBody>
      </p:sp>
      <p:pic>
        <p:nvPicPr>
          <p:cNvPr id="28676" name="Picture 4" descr="Související obrázek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605195" y="808507"/>
            <a:ext cx="3056127" cy="1837110"/>
          </a:xfrm>
          <a:prstGeom prst="rect">
            <a:avLst/>
          </a:prstGeom>
          <a:noFill/>
        </p:spPr>
      </p:pic>
      <p:pic>
        <p:nvPicPr>
          <p:cNvPr id="28674" name="Picture 2" descr="Související obrázek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605195" y="3467601"/>
            <a:ext cx="3056127" cy="1833676"/>
          </a:xfrm>
          <a:prstGeom prst="rect">
            <a:avLst/>
          </a:prstGeom>
          <a:noFill/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9F768EB-5D72-40A3-8506-CD3323B15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30C812C-EB02-4B75-90CA-3DA4F0F46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68A54B-9065-40B2-8753-8E0288E82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085" y="804520"/>
            <a:ext cx="3069983" cy="1049235"/>
          </a:xfrm>
        </p:spPr>
        <p:txBody>
          <a:bodyPr>
            <a:normAutofit/>
          </a:bodyPr>
          <a:lstStyle/>
          <a:p>
            <a:r>
              <a:rPr lang="cs-CZ" b="1" dirty="0"/>
              <a:t>Jak se k nám Němci dostali?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5F3B72-790F-4B1A-90DE-5EC31C829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2BED43D-FF5E-4233-9D4F-A509B5603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1021" y="2015732"/>
            <a:ext cx="4285075" cy="345061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400" dirty="0"/>
              <a:t>na konci 13. st. začali osidlovat </a:t>
            </a:r>
            <a:r>
              <a:rPr lang="cs-CZ" sz="2400" b="1" dirty="0"/>
              <a:t>pohraničí</a:t>
            </a:r>
            <a:r>
              <a:rPr lang="cs-CZ" sz="2400" dirty="0"/>
              <a:t>, které nebylo dosud osídleno </a:t>
            </a:r>
            <a:r>
              <a:rPr lang="cs-CZ" sz="2400" dirty="0">
                <a:cs typeface="Arial"/>
              </a:rPr>
              <a:t>→ říkalo se jim </a:t>
            </a:r>
            <a:r>
              <a:rPr lang="cs-CZ" sz="2400" b="1" dirty="0">
                <a:cs typeface="Arial"/>
              </a:rPr>
              <a:t>kolonisté</a:t>
            </a:r>
          </a:p>
          <a:p>
            <a:pPr>
              <a:lnSpc>
                <a:spcPct val="110000"/>
              </a:lnSpc>
            </a:pPr>
            <a:r>
              <a:rPr lang="cs-CZ" sz="2400" dirty="0"/>
              <a:t>jejich zvyklosti (způsob oblékání, chování…) přebírala naše šlechta a napodobovala je</a:t>
            </a:r>
          </a:p>
        </p:txBody>
      </p:sp>
      <p:pic>
        <p:nvPicPr>
          <p:cNvPr id="4" name="Picture 8" descr="Výsledek obrázku pro náměstí 17. století"/>
          <p:cNvPicPr>
            <a:picLocks noChangeAspect="1" noChangeArrowheads="1"/>
          </p:cNvPicPr>
          <p:nvPr/>
        </p:nvPicPr>
        <p:blipFill>
          <a:blip r:embed="rId2"/>
          <a:srcRect b="34363"/>
          <a:stretch>
            <a:fillRect/>
          </a:stretch>
        </p:blipFill>
        <p:spPr bwMode="auto">
          <a:xfrm>
            <a:off x="5076056" y="2930939"/>
            <a:ext cx="3720331" cy="1697129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1D0F8B-A6FE-4009-88A1-49ABE7CEF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5057B3-E936-43A2-9EEE-514EF0434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4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68A54B-9065-40B2-8753-8E0288E82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085" y="804520"/>
            <a:ext cx="3069983" cy="1049235"/>
          </a:xfrm>
        </p:spPr>
        <p:txBody>
          <a:bodyPr>
            <a:normAutofit/>
          </a:bodyPr>
          <a:lstStyle/>
          <a:p>
            <a:r>
              <a:rPr lang="cs-CZ" b="1" dirty="0"/>
              <a:t>Kolonisté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5F3B72-790F-4B1A-90DE-5EC31C829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2BED43D-FF5E-4233-9D4F-A509B5603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1021" y="2015732"/>
            <a:ext cx="3845761" cy="393354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400" dirty="0"/>
              <a:t>přinesli nejen nové zvyky, ale i nové pracovní postupy (nářadí…)</a:t>
            </a:r>
          </a:p>
          <a:p>
            <a:pPr>
              <a:lnSpc>
                <a:spcPct val="110000"/>
              </a:lnSpc>
            </a:pPr>
            <a:r>
              <a:rPr lang="cs-CZ" sz="2400" dirty="0"/>
              <a:t>zasloužili se o založení </a:t>
            </a:r>
            <a:r>
              <a:rPr lang="cs-CZ" sz="2400" b="1" dirty="0"/>
              <a:t>prvních měst </a:t>
            </a:r>
          </a:p>
          <a:p>
            <a:pPr>
              <a:lnSpc>
                <a:spcPct val="110000"/>
              </a:lnSpc>
              <a:buNone/>
            </a:pPr>
            <a:r>
              <a:rPr lang="cs-CZ" sz="2400" dirty="0">
                <a:cs typeface="Arial"/>
              </a:rPr>
              <a:t>→ v čele měst byli </a:t>
            </a:r>
            <a:r>
              <a:rPr lang="cs-CZ" sz="2400" b="1" dirty="0">
                <a:cs typeface="Arial"/>
              </a:rPr>
              <a:t>německy mluvící obyvatelé</a:t>
            </a:r>
            <a:endParaRPr lang="cs-CZ" sz="2400" b="1" dirty="0"/>
          </a:p>
        </p:txBody>
      </p:sp>
      <p:pic>
        <p:nvPicPr>
          <p:cNvPr id="4" name="Picture 8" descr="Výsledek obrázku pro náměstí 17. století"/>
          <p:cNvPicPr>
            <a:picLocks noChangeAspect="1" noChangeArrowheads="1"/>
          </p:cNvPicPr>
          <p:nvPr/>
        </p:nvPicPr>
        <p:blipFill>
          <a:blip r:embed="rId2"/>
          <a:srcRect b="34363"/>
          <a:stretch>
            <a:fillRect/>
          </a:stretch>
        </p:blipFill>
        <p:spPr bwMode="auto">
          <a:xfrm>
            <a:off x="4997010" y="1731871"/>
            <a:ext cx="3720331" cy="1697129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1D0F8B-A6FE-4009-88A1-49ABE7CEF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5057B3-E936-43A2-9EEE-514EF0434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FB02A-B26E-4824-87BE-2DAE0042C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soužití národů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6F509-1950-49B5-97AE-D47339FF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oba národy dlouho žily vedle sebe </a:t>
            </a:r>
          </a:p>
          <a:p>
            <a:r>
              <a:rPr lang="cs-CZ" sz="2400" dirty="0"/>
              <a:t>lišily se jazykem, ale obývaly stejné území</a:t>
            </a:r>
          </a:p>
          <a:p>
            <a:r>
              <a:rPr lang="cs-CZ" sz="2400" dirty="0"/>
              <a:t>po nástupu Habsburků na trůn byla upřednostňována němčina a postupně byli Němci podporováni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45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8AA4018-2914-4D90-8886-0DA99FFE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022" y="804520"/>
            <a:ext cx="4100429" cy="1049235"/>
          </a:xfrm>
        </p:spPr>
        <p:txBody>
          <a:bodyPr>
            <a:normAutofit/>
          </a:bodyPr>
          <a:lstStyle/>
          <a:p>
            <a:r>
              <a:rPr lang="cs-CZ" b="1" dirty="0"/>
              <a:t>První konflikty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2917FF5-8752-47FC-84B5-2A0C9D74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02DA6EE2-4812-4B35-9FB0-E136A2CAF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1022" y="1866141"/>
            <a:ext cx="4789130" cy="3450613"/>
          </a:xfrm>
        </p:spPr>
        <p:txBody>
          <a:bodyPr>
            <a:noAutofit/>
          </a:bodyPr>
          <a:lstStyle/>
          <a:p>
            <a:r>
              <a:rPr lang="cs-CZ" sz="2400" dirty="0"/>
              <a:t>na přelomu 18. a  19. st. díky </a:t>
            </a:r>
            <a:r>
              <a:rPr lang="cs-CZ" sz="2400" b="1" dirty="0"/>
              <a:t>poněmčování</a:t>
            </a:r>
            <a:r>
              <a:rPr lang="cs-CZ" sz="2400" dirty="0"/>
              <a:t> (vláda Habsburků)</a:t>
            </a:r>
          </a:p>
          <a:p>
            <a:r>
              <a:rPr lang="cs-CZ" sz="2400" dirty="0"/>
              <a:t>Němci vlastnili většinu továren, většina šlechty byly německá</a:t>
            </a:r>
          </a:p>
          <a:p>
            <a:r>
              <a:rPr lang="cs-CZ" sz="2400" dirty="0"/>
              <a:t>Češi vlastnili jen menší podniky</a:t>
            </a:r>
          </a:p>
          <a:p>
            <a:r>
              <a:rPr lang="cs-CZ" sz="2400" b="1">
                <a:cs typeface="Arial"/>
              </a:rPr>
              <a:t>vrcholilo </a:t>
            </a:r>
            <a:r>
              <a:rPr lang="cs-CZ" sz="2400" b="1" dirty="0">
                <a:cs typeface="Arial"/>
              </a:rPr>
              <a:t>období národního obrození</a:t>
            </a:r>
            <a:endParaRPr lang="cs-CZ" sz="2400" b="1" dirty="0"/>
          </a:p>
        </p:txBody>
      </p:sp>
      <p:pic>
        <p:nvPicPr>
          <p:cNvPr id="29698" name="Picture 2" descr="Výsledek obrázku pro konflik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32363" y="610846"/>
            <a:ext cx="2323203" cy="1759826"/>
          </a:xfrm>
          <a:prstGeom prst="rect">
            <a:avLst/>
          </a:prstGeom>
          <a:noFill/>
        </p:spPr>
      </p:pic>
      <p:pic>
        <p:nvPicPr>
          <p:cNvPr id="29700" name="Picture 4" descr="Výsledek obrázku pro konflikt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332363" y="2603428"/>
            <a:ext cx="2566830" cy="1649188"/>
          </a:xfrm>
          <a:prstGeom prst="rect">
            <a:avLst/>
          </a:prstGeom>
          <a:noFill/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9F768EB-5D72-40A3-8506-CD3323B15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30C812C-EB02-4B75-90CA-3DA4F0F46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8AA4018-2914-4D90-8886-0DA99FFE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022" y="804520"/>
            <a:ext cx="4100429" cy="587135"/>
          </a:xfrm>
        </p:spPr>
        <p:txBody>
          <a:bodyPr>
            <a:normAutofit/>
          </a:bodyPr>
          <a:lstStyle/>
          <a:p>
            <a:r>
              <a:rPr lang="cs-CZ" b="1" dirty="0"/>
              <a:t>Zlomový rok 1848 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917FF5-8752-47FC-84B5-2A0C9D74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8765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2DA6EE2-4812-4B35-9FB0-E136A2CAF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9144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1022" y="1391656"/>
            <a:ext cx="4789130" cy="4074690"/>
          </a:xfrm>
        </p:spPr>
        <p:txBody>
          <a:bodyPr>
            <a:noAutofit/>
          </a:bodyPr>
          <a:lstStyle/>
          <a:p>
            <a:r>
              <a:rPr lang="cs-CZ" sz="2400" b="1" dirty="0"/>
              <a:t>Češi žádali zrovnoprávnění češtiny a němčiny </a:t>
            </a:r>
            <a:r>
              <a:rPr lang="cs-CZ" sz="2400" dirty="0"/>
              <a:t>na úřadech, ve školách</a:t>
            </a:r>
          </a:p>
          <a:p>
            <a:r>
              <a:rPr lang="cs-CZ" sz="2400" dirty="0"/>
              <a:t>někteří Němci požadovali vytvoření velkého německého státu, který by zahrnoval i české země</a:t>
            </a:r>
          </a:p>
          <a:p>
            <a:r>
              <a:rPr lang="cs-CZ" sz="2400" dirty="0">
                <a:cs typeface="Arial"/>
              </a:rPr>
              <a:t>nastalo ochladnutí vztahů mezi </a:t>
            </a:r>
          </a:p>
          <a:p>
            <a:pPr>
              <a:buNone/>
            </a:pPr>
            <a:r>
              <a:rPr lang="cs-CZ" sz="2400" dirty="0">
                <a:cs typeface="Arial"/>
              </a:rPr>
              <a:t>Čechy a Němci</a:t>
            </a:r>
            <a:endParaRPr lang="cs-CZ" sz="2400" dirty="0"/>
          </a:p>
        </p:txBody>
      </p:sp>
      <p:pic>
        <p:nvPicPr>
          <p:cNvPr id="9" name="Picture 2" descr="https://upload.wikimedia.org/wikipedia/commons/thumb/3/31/RS%281872%29_p2.0833_Angriff_auf_den_Altst%C3%A4dter_Br%C3%BCckenthurm_zu_Prag.jpg/800px-RS%281872%29_p2.0833_Angriff_auf_den_Altst%C3%A4dter_Br%C3%BCckenthurm_zu_Pra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8"/>
          <a:stretch/>
        </p:blipFill>
        <p:spPr bwMode="auto">
          <a:xfrm>
            <a:off x="6237287" y="797883"/>
            <a:ext cx="2097397" cy="217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Výsledek obrázku pro barikády v praze 18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7287" y="3246811"/>
            <a:ext cx="2509545" cy="170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9F768EB-5D72-40A3-8506-CD3323B15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30C812C-EB02-4B75-90CA-3DA4F0F46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istorie.lusa.cz/wp-content/uploads/2014/09/10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7620000" cy="4333875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63688" y="428604"/>
            <a:ext cx="6965946" cy="1143000"/>
          </a:xfrm>
        </p:spPr>
        <p:txBody>
          <a:bodyPr/>
          <a:lstStyle/>
          <a:p>
            <a:r>
              <a:rPr lang="cs-CZ" dirty="0"/>
              <a:t>Pohraničí osídlené Němci = </a:t>
            </a:r>
            <a:r>
              <a:rPr lang="cs-CZ" b="1" dirty="0">
                <a:solidFill>
                  <a:srgbClr val="FF0000"/>
                </a:solidFill>
              </a:rPr>
              <a:t>Sudety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3A346-FA44-4283-821E-AB1A7CC8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Soužití Čechů a Němců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863019-81EB-4580-A5F9-0BD12462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413" y="2015733"/>
            <a:ext cx="7069035" cy="34506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Němci osídlovali (kolonizovali) české pohraničí od 13. st. </a:t>
            </a:r>
          </a:p>
          <a:p>
            <a:pPr lvl="1"/>
            <a:r>
              <a:rPr lang="cs-CZ" dirty="0"/>
              <a:t>přinesli nové zvyky, postupy, zasloužili se o zakládání měst</a:t>
            </a:r>
          </a:p>
          <a:p>
            <a:pPr lvl="0"/>
            <a:r>
              <a:rPr lang="cs-CZ" dirty="0"/>
              <a:t>soužití Čechů a Němců bez větších problémů do nástupu Habsburků</a:t>
            </a:r>
          </a:p>
          <a:p>
            <a:pPr lvl="0"/>
            <a:r>
              <a:rPr lang="cs-CZ" dirty="0"/>
              <a:t>přelom 18. a 19. st. – první konflikty </a:t>
            </a:r>
          </a:p>
          <a:p>
            <a:pPr lvl="0"/>
            <a:r>
              <a:rPr lang="cs-CZ" dirty="0"/>
              <a:t>poněmčování X národní obrození</a:t>
            </a:r>
          </a:p>
          <a:p>
            <a:pPr lvl="0"/>
            <a:r>
              <a:rPr lang="cs-CZ" dirty="0"/>
              <a:t>rok 1848 Češi pro zrovnoprávnění </a:t>
            </a:r>
            <a:r>
              <a:rPr lang="cs-CZ" dirty="0" err="1"/>
              <a:t>čj</a:t>
            </a:r>
            <a:r>
              <a:rPr lang="cs-CZ" dirty="0"/>
              <a:t> a </a:t>
            </a:r>
            <a:r>
              <a:rPr lang="cs-CZ" dirty="0" err="1"/>
              <a:t>nj</a:t>
            </a:r>
            <a:r>
              <a:rPr lang="cs-CZ" dirty="0"/>
              <a:t> – Němci proti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94022A-1975-4FC0-9490-BB6670DAA5EF}"/>
              </a:ext>
            </a:extLst>
          </p:cNvPr>
          <p:cNvSpPr txBox="1"/>
          <p:nvPr/>
        </p:nvSpPr>
        <p:spPr>
          <a:xfrm>
            <a:off x="6084168" y="404664"/>
            <a:ext cx="193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zápisky</a:t>
            </a:r>
          </a:p>
        </p:txBody>
      </p:sp>
    </p:spTree>
    <p:extLst>
      <p:ext uri="{BB962C8B-B14F-4D97-AF65-F5344CB8AC3E}">
        <p14:creationId xmlns:p14="http://schemas.microsoft.com/office/powerpoint/2010/main" val="38564661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395</Words>
  <Application>Microsoft Office PowerPoint</Application>
  <PresentationFormat>Předvádění na obrazovce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Palatino Linotype</vt:lpstr>
      <vt:lpstr>Galerie</vt:lpstr>
      <vt:lpstr>Soužití Čechů a Němců</vt:lpstr>
      <vt:lpstr>Češi vs. Němci</vt:lpstr>
      <vt:lpstr>Jak se k nám Němci dostali?</vt:lpstr>
      <vt:lpstr>Kolonisté</vt:lpstr>
      <vt:lpstr>Společné soužití národů</vt:lpstr>
      <vt:lpstr>První konflikty</vt:lpstr>
      <vt:lpstr>Zlomový rok 1848 </vt:lpstr>
      <vt:lpstr>Pohraničí osídlené Němci = Sudety</vt:lpstr>
      <vt:lpstr>Soužití Čechů a Němců</vt:lpstr>
      <vt:lpstr>On-line zdroje – videa  (Dějiny udatného českého národa)</vt:lpstr>
      <vt:lpstr>Tomáš Garrigue Masaryk</vt:lpstr>
      <vt:lpstr>on-line učebnice + pracovní sešit</vt:lpstr>
      <vt:lpstr>Odkaz na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Soužití Čechů a Němců</dc:title>
  <dc:creator>Kšandová Jitka</dc:creator>
  <cp:lastModifiedBy>Kšandová Jitka</cp:lastModifiedBy>
  <cp:revision>4</cp:revision>
  <dcterms:created xsi:type="dcterms:W3CDTF">2020-04-29T07:43:02Z</dcterms:created>
  <dcterms:modified xsi:type="dcterms:W3CDTF">2020-05-01T08:46:41Z</dcterms:modified>
</cp:coreProperties>
</file>