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5" r:id="rId8"/>
    <p:sldId id="261" r:id="rId9"/>
    <p:sldId id="266" r:id="rId10"/>
    <p:sldId id="264" r:id="rId11"/>
    <p:sldId id="262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55F0FDB7-D509-4D8C-BCA5-AAC4DEFAC9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3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E1B56-E07B-448B-B211-DEC2D0DDF4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77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14B8C-FF20-49D6-8DEF-1950E20D1F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86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28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79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9C8D7-27D3-4CA8-8D09-390A284F57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04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105B1-9A05-4C49-87FB-35DDD92AAC2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4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66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F81F-3EAF-409B-992A-C554485B61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88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CA2AF-9E8B-49D6-8E09-5F899435706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35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608C-4F9C-43FC-8E48-1FCB7F6A9A1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02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1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3eCoHZ1e7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creator.cz/mc/index.php?opentitle=Vlastiveda5DEJ_PS/Vlastiveda5DEJ_PS.mc&amp;maintitle=Vlastiveda5DEJ/Vlastiveda5DEJ.mc&amp;pageord=6" TargetMode="External"/><Relationship Id="rId2" Type="http://schemas.openxmlformats.org/officeDocument/2006/relationships/hyperlink" Target="https://www.mediacreator.cz/mc/index.php?opentitle=Vlastiveda5DEJ/Vlastiveda5DEJ.mc&amp;pageord=1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lVDiSmIRyUmImL9hL0qFaoFo0QUw2rdHi_tvQR5xV19UOVpROVBBUjVKUkRRQ1FUSjVGSjhOREdaRC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3740" y="802299"/>
            <a:ext cx="6817399" cy="3703960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/>
              <a:t>Rozvoj průmyslu v 2. </a:t>
            </a:r>
            <a:r>
              <a:rPr lang="cs-CZ" dirty="0" err="1"/>
              <a:t>pol</a:t>
            </a:r>
            <a:r>
              <a:rPr lang="cs-CZ" dirty="0"/>
              <a:t>. 19. st.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8482" y="4768183"/>
            <a:ext cx="628632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D5165267-B23F-4016-85F9-10FFB347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A01027E-B10F-4212-8A7C-18D37146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/>
              <a:t>Elektřina</a:t>
            </a:r>
            <a:endParaRPr lang="en-US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1151021" y="2015732"/>
            <a:ext cx="306682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sz="2400" dirty="0" err="1"/>
              <a:t>výkonnější</a:t>
            </a:r>
            <a:r>
              <a:rPr lang="en-US" sz="2400" dirty="0"/>
              <a:t> </a:t>
            </a:r>
            <a:r>
              <a:rPr lang="en-US" sz="2400" dirty="0" err="1"/>
              <a:t>než</a:t>
            </a:r>
            <a:r>
              <a:rPr lang="en-US" sz="2400" dirty="0"/>
              <a:t> </a:t>
            </a:r>
            <a:r>
              <a:rPr lang="en-US" sz="2400" dirty="0" err="1"/>
              <a:t>pára</a:t>
            </a:r>
            <a:endParaRPr lang="en-US" sz="24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snadné</a:t>
            </a:r>
            <a:r>
              <a:rPr lang="en-US" sz="2400" dirty="0"/>
              <a:t> </a:t>
            </a:r>
            <a:r>
              <a:rPr lang="en-US" sz="2400" dirty="0" err="1"/>
              <a:t>zaváděn</a:t>
            </a:r>
            <a:endParaRPr lang="en-US" sz="2400" dirty="0"/>
          </a:p>
          <a:p>
            <a:pPr lvl="1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(</a:t>
            </a:r>
            <a:r>
              <a:rPr lang="en-US" sz="2400" dirty="0" err="1"/>
              <a:t>úřady</a:t>
            </a:r>
            <a:r>
              <a:rPr lang="en-US" sz="2400" dirty="0"/>
              <a:t>, </a:t>
            </a:r>
            <a:r>
              <a:rPr lang="en-US" sz="2400" dirty="0" err="1"/>
              <a:t>továrny</a:t>
            </a:r>
            <a:r>
              <a:rPr lang="en-US" sz="2400" dirty="0"/>
              <a:t>, </a:t>
            </a:r>
            <a:r>
              <a:rPr lang="en-US" sz="2400" dirty="0" err="1"/>
              <a:t>domácnosti</a:t>
            </a:r>
            <a:r>
              <a:rPr lang="en-US" sz="2400" dirty="0"/>
              <a:t>,..)</a:t>
            </a:r>
          </a:p>
          <a:p>
            <a:pPr lvl="1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B1C402-CD2A-45B2-8A57-8FCEF673A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08" y="1894304"/>
            <a:ext cx="3720331" cy="248332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49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4997218-B8DE-468A-8BBD-5F03F73B4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E3BFD388-F2CD-432C-8D7D-936F661CE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FAF575C-D676-470A-A35E-874E96C07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1662206-9637-4409-BB69-ACACA607D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1022" y="804520"/>
            <a:ext cx="4100429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/>
              <a:t>František Křižík</a:t>
            </a:r>
            <a:endParaRPr lang="en-US" dirty="0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1151022" y="2015732"/>
            <a:ext cx="410042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b="1" dirty="0"/>
              <a:t>vynález</a:t>
            </a:r>
            <a:r>
              <a:rPr lang="en-US" sz="2400" b="1" dirty="0"/>
              <a:t> </a:t>
            </a:r>
            <a:r>
              <a:rPr lang="en-US" sz="2400" b="1" dirty="0" err="1"/>
              <a:t>obloukov</a:t>
            </a:r>
            <a:r>
              <a:rPr lang="cs-CZ" sz="2400" b="1" dirty="0"/>
              <a:t>é </a:t>
            </a:r>
            <a:r>
              <a:rPr lang="en-US" sz="2400" b="1" dirty="0"/>
              <a:t>lam</a:t>
            </a:r>
            <a:r>
              <a:rPr lang="cs-CZ" sz="2400" b="1" dirty="0" err="1"/>
              <a:t>py</a:t>
            </a:r>
            <a:r>
              <a:rPr lang="cs-CZ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předchůdce</a:t>
            </a:r>
            <a:r>
              <a:rPr lang="en-US" sz="2400" dirty="0"/>
              <a:t> </a:t>
            </a:r>
            <a:r>
              <a:rPr lang="en-US" sz="2400" dirty="0" err="1"/>
              <a:t>žárovky</a:t>
            </a:r>
            <a:r>
              <a:rPr lang="en-US" sz="2400" dirty="0"/>
              <a:t>)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cs-CZ" sz="2400" dirty="0"/>
              <a:t>uvedl do provozu </a:t>
            </a:r>
            <a:r>
              <a:rPr lang="en-US" sz="2400" dirty="0" err="1"/>
              <a:t>první</a:t>
            </a:r>
            <a:r>
              <a:rPr lang="en-US" sz="2400" dirty="0"/>
              <a:t> </a:t>
            </a:r>
            <a:r>
              <a:rPr lang="en-US" sz="2400" dirty="0" err="1"/>
              <a:t>elektrifikovan</a:t>
            </a:r>
            <a:r>
              <a:rPr lang="cs-CZ" sz="2400" dirty="0"/>
              <a:t>ou</a:t>
            </a:r>
            <a:r>
              <a:rPr lang="en-US" sz="2400" dirty="0"/>
              <a:t> </a:t>
            </a:r>
            <a:r>
              <a:rPr lang="en-US" sz="2400" dirty="0" err="1"/>
              <a:t>železni</a:t>
            </a:r>
            <a:r>
              <a:rPr lang="cs-CZ" sz="2400" dirty="0"/>
              <a:t>i</a:t>
            </a:r>
            <a:r>
              <a:rPr lang="en-US" sz="2400" dirty="0"/>
              <a:t>e v </a:t>
            </a:r>
            <a:r>
              <a:rPr lang="en-US" sz="2400" dirty="0" err="1"/>
              <a:t>českých</a:t>
            </a:r>
            <a:r>
              <a:rPr lang="en-US" sz="2400" dirty="0"/>
              <a:t> </a:t>
            </a:r>
            <a:r>
              <a:rPr lang="en-US" sz="2400" dirty="0" err="1"/>
              <a:t>zemích</a:t>
            </a:r>
            <a:r>
              <a:rPr lang="cs-CZ" sz="2400" dirty="0"/>
              <a:t> a také první elektrickou dráhu v Praze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AD5B28-E00A-4E6C-93CD-CE1D3B36F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551" y="481109"/>
            <a:ext cx="1719415" cy="2491906"/>
          </a:xfrm>
          <a:prstGeom prst="rect">
            <a:avLst/>
          </a:prstGeom>
        </p:spPr>
      </p:pic>
      <p:pic>
        <p:nvPicPr>
          <p:cNvPr id="30722" name="Picture 2" descr="Výsledek obrázku pro františek křižík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98793" y="3138486"/>
            <a:ext cx="1868930" cy="2491907"/>
          </a:xfrm>
          <a:prstGeom prst="rect">
            <a:avLst/>
          </a:prstGeom>
          <a:noFill/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70EAB-8371-4B37-8719-A359B04D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Rozvoj průmyslu ve 2. polovině 19. století – české země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487E50-1CFD-4C47-89A4-44A548B79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413" y="2015733"/>
            <a:ext cx="6479421" cy="3717523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zrušení</a:t>
            </a:r>
            <a:r>
              <a:rPr lang="en-US" sz="2400" dirty="0"/>
              <a:t> </a:t>
            </a:r>
            <a:r>
              <a:rPr lang="en-US" sz="2400" dirty="0" err="1"/>
              <a:t>roboty</a:t>
            </a:r>
            <a:r>
              <a:rPr lang="en-US" sz="2400" dirty="0"/>
              <a:t> a </a:t>
            </a:r>
            <a:r>
              <a:rPr lang="en-US" sz="2400" dirty="0" err="1"/>
              <a:t>poddanství</a:t>
            </a:r>
            <a:r>
              <a:rPr lang="en-US" sz="2400" dirty="0"/>
              <a:t> → </a:t>
            </a:r>
            <a:r>
              <a:rPr lang="cs-CZ" sz="2400" dirty="0"/>
              <a:t>svobodné podnikání</a:t>
            </a:r>
            <a:r>
              <a:rPr lang="en-US" sz="2400" dirty="0"/>
              <a:t> → </a:t>
            </a:r>
            <a:r>
              <a:rPr lang="cs-CZ" sz="2400" dirty="0"/>
              <a:t>rozvoj průmyslu </a:t>
            </a:r>
          </a:p>
          <a:p>
            <a:pPr lvl="1"/>
            <a:r>
              <a:rPr lang="en-US" sz="2400" b="1" dirty="0" err="1">
                <a:solidFill>
                  <a:srgbClr val="FF0000"/>
                </a:solidFill>
              </a:rPr>
              <a:t>České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země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= středisko </a:t>
            </a:r>
            <a:r>
              <a:rPr lang="en-US" sz="2400" b="1" dirty="0" err="1">
                <a:solidFill>
                  <a:srgbClr val="FF0000"/>
                </a:solidFill>
              </a:rPr>
              <a:t>průmyslové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výroby</a:t>
            </a:r>
            <a:endParaRPr lang="cs-CZ" sz="2400" b="1" dirty="0">
              <a:solidFill>
                <a:srgbClr val="FF0000"/>
              </a:solidFill>
            </a:endParaRPr>
          </a:p>
          <a:p>
            <a:r>
              <a:rPr lang="en-US" sz="2400" dirty="0" err="1"/>
              <a:t>Škodovy</a:t>
            </a:r>
            <a:r>
              <a:rPr lang="en-US" sz="2400" dirty="0"/>
              <a:t> </a:t>
            </a:r>
            <a:r>
              <a:rPr lang="en-US" sz="2400" dirty="0" err="1"/>
              <a:t>závody</a:t>
            </a:r>
            <a:r>
              <a:rPr lang="en-US" sz="2400" dirty="0"/>
              <a:t> v </a:t>
            </a:r>
            <a:r>
              <a:rPr lang="en-US" sz="2400" dirty="0" err="1"/>
              <a:t>Plzni</a:t>
            </a:r>
            <a:r>
              <a:rPr lang="cs-CZ" sz="2400" dirty="0"/>
              <a:t> – výroba strojů a zbraní</a:t>
            </a:r>
          </a:p>
          <a:p>
            <a:r>
              <a:rPr lang="en-US" sz="2400" dirty="0"/>
              <a:t>Laurin &amp; </a:t>
            </a:r>
            <a:r>
              <a:rPr lang="en-US" sz="2400" dirty="0" err="1"/>
              <a:t>Klement</a:t>
            </a:r>
            <a:r>
              <a:rPr lang="en-US" sz="2400" dirty="0"/>
              <a:t> (</a:t>
            </a:r>
            <a:r>
              <a:rPr lang="en-US" sz="2400" dirty="0" err="1"/>
              <a:t>Mladá</a:t>
            </a:r>
            <a:r>
              <a:rPr lang="en-US" sz="2400" dirty="0"/>
              <a:t> </a:t>
            </a:r>
            <a:r>
              <a:rPr lang="en-US" sz="2400" dirty="0" err="1"/>
              <a:t>Boleslav</a:t>
            </a:r>
            <a:r>
              <a:rPr lang="en-US" sz="2400" dirty="0"/>
              <a:t>)</a:t>
            </a:r>
            <a:r>
              <a:rPr lang="cs-CZ" sz="2400" dirty="0"/>
              <a:t> – výroba jízdních kol, motocyklů a automobilů</a:t>
            </a: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dirty="0"/>
              <a:t>budování husté železniční sítě – rozvoj dopravy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4EDE891-6922-4C98-A549-285FCD4D30BE}"/>
              </a:ext>
            </a:extLst>
          </p:cNvPr>
          <p:cNvSpPr txBox="1"/>
          <p:nvPr/>
        </p:nvSpPr>
        <p:spPr>
          <a:xfrm>
            <a:off x="6516216" y="5733256"/>
            <a:ext cx="149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zápisky</a:t>
            </a:r>
          </a:p>
        </p:txBody>
      </p:sp>
    </p:spTree>
    <p:extLst>
      <p:ext uri="{BB962C8B-B14F-4D97-AF65-F5344CB8AC3E}">
        <p14:creationId xmlns:p14="http://schemas.microsoft.com/office/powerpoint/2010/main" val="415237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70EAB-8371-4B37-8719-A359B04D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Rozvoj průmyslu ve 2. polovině 19. století – české země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487E50-1CFD-4C47-89A4-44A548B79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413" y="2015733"/>
            <a:ext cx="6479421" cy="3717523"/>
          </a:xfrm>
        </p:spPr>
        <p:txBody>
          <a:bodyPr>
            <a:normAutofit/>
          </a:bodyPr>
          <a:lstStyle/>
          <a:p>
            <a:r>
              <a:rPr lang="cs-CZ" sz="2400" dirty="0"/>
              <a:t>rozvoj hutního, textilního a potravinářského průmyslu</a:t>
            </a:r>
          </a:p>
          <a:p>
            <a:r>
              <a:rPr lang="cs-CZ" sz="2400" dirty="0"/>
              <a:t>vývoz cukru a piva</a:t>
            </a:r>
          </a:p>
          <a:p>
            <a:r>
              <a:rPr lang="cs-CZ" sz="2400" dirty="0"/>
              <a:t>elektřina</a:t>
            </a:r>
          </a:p>
          <a:p>
            <a:pPr lvl="1"/>
            <a:r>
              <a:rPr lang="cs-CZ" sz="2400" dirty="0"/>
              <a:t>František Křižík – vynálezce obloukové lampy (předchůdce žárovky)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4EDE891-6922-4C98-A549-285FCD4D30BE}"/>
              </a:ext>
            </a:extLst>
          </p:cNvPr>
          <p:cNvSpPr txBox="1"/>
          <p:nvPr/>
        </p:nvSpPr>
        <p:spPr>
          <a:xfrm>
            <a:off x="6516216" y="5733256"/>
            <a:ext cx="149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zápisky</a:t>
            </a:r>
          </a:p>
        </p:txBody>
      </p:sp>
    </p:spTree>
    <p:extLst>
      <p:ext uri="{BB962C8B-B14F-4D97-AF65-F5344CB8AC3E}">
        <p14:creationId xmlns:p14="http://schemas.microsoft.com/office/powerpoint/2010/main" val="216565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B6011-0979-4ABD-A126-EEB1679F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On-line zdroje - 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6FC1E1-3D1E-420F-B2AB-CCECB49AA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https://www.youtube.com/watch?v=f3eCoHZ1e7I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14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ABA0A-661C-46BD-9FDA-C87BE2AD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on-line učebnice + pracovní sešit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26BF2-0770-4EF1-9FBC-DDA8B7D03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https://www.mediacreator.cz/mc/index.php?opentitle=Vlastiveda5DEJ/Vlastiveda5DEJ.mc&amp;pageord=15</a:t>
            </a:r>
            <a:endParaRPr lang="cs-CZ" dirty="0"/>
          </a:p>
          <a:p>
            <a:r>
              <a:rPr lang="cs-CZ" dirty="0">
                <a:hlinkClick r:id="rId3"/>
              </a:rPr>
              <a:t>https://www.mediacreator.cz/mc/index.php?opentitle=Vlastiveda5DEJ_PS/Vlastiveda5DEJ_PS.mc&amp;maintitle=Vlastiveda5DEJ/Vlastiveda5DEJ.mc&amp;pageord=6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48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D593B-377A-4D43-9AEC-79D731B3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 na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ED7118-DA4C-41FB-BD5F-DB44A18AC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hlinkClick r:id="rId2"/>
              </a:rPr>
              <a:t>https://forms.office.com/Pages/ResponsePage.aspx?id=lVDiSmIRyUmImL9hL0qFaoFo0QUw2rdHi_tvQR5xV19UOVpROVBBUjVKUkRRQ1FUSjVGSjhOREdaRC4u</a:t>
            </a:r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02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76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097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32" name="Rectangle 78">
            <a:extLst>
              <a:ext uri="{FF2B5EF4-FFF2-40B4-BE49-F238E27FC236}">
                <a16:creationId xmlns:a16="http://schemas.microsoft.com/office/drawing/2014/main" id="{58A4B56A-28BF-494A-B9A0-7212483E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80">
            <a:extLst>
              <a:ext uri="{FF2B5EF4-FFF2-40B4-BE49-F238E27FC236}">
                <a16:creationId xmlns:a16="http://schemas.microsoft.com/office/drawing/2014/main" id="{6A5EE248-87D5-4C83-A97D-C1754B546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1154448" y="727236"/>
            <a:ext cx="3573983" cy="5232986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Po </a:t>
            </a:r>
            <a:r>
              <a:rPr lang="en-US" sz="3200" dirty="0" err="1">
                <a:latin typeface="+mj-lt"/>
                <a:ea typeface="+mj-ea"/>
                <a:cs typeface="+mj-cs"/>
              </a:rPr>
              <a:t>zrušení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roboty</a:t>
            </a:r>
            <a:r>
              <a:rPr lang="en-US" sz="3200" dirty="0">
                <a:latin typeface="+mj-lt"/>
                <a:ea typeface="+mj-ea"/>
                <a:cs typeface="+mj-cs"/>
              </a:rPr>
              <a:t> a </a:t>
            </a:r>
            <a:r>
              <a:rPr lang="en-US" sz="3200" dirty="0" err="1">
                <a:latin typeface="+mj-lt"/>
                <a:ea typeface="+mj-ea"/>
                <a:cs typeface="+mj-cs"/>
              </a:rPr>
              <a:t>poddanství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mohli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lidé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svobodně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podnikat</a:t>
            </a:r>
            <a:r>
              <a:rPr lang="en-US" sz="3200" dirty="0">
                <a:latin typeface="+mj-lt"/>
                <a:ea typeface="+mj-ea"/>
                <a:cs typeface="+mj-cs"/>
              </a:rPr>
              <a:t> → </a:t>
            </a:r>
            <a:r>
              <a:rPr lang="cs-CZ" sz="3200" dirty="0">
                <a:latin typeface="+mj-lt"/>
                <a:ea typeface="+mj-ea"/>
                <a:cs typeface="+mj-cs"/>
              </a:rPr>
              <a:t>rozvíjel se průmysl</a:t>
            </a:r>
            <a:r>
              <a:rPr lang="en-US" sz="3200" dirty="0">
                <a:latin typeface="+mj-lt"/>
                <a:ea typeface="+mj-ea"/>
                <a:cs typeface="+mj-cs"/>
              </a:rPr>
              <a:t>, </a:t>
            </a:r>
            <a:r>
              <a:rPr lang="en-US" sz="3200" dirty="0" err="1">
                <a:latin typeface="+mj-lt"/>
                <a:ea typeface="+mj-ea"/>
                <a:cs typeface="+mj-cs"/>
              </a:rPr>
              <a:t>strojová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velkovýroba</a:t>
            </a:r>
            <a:r>
              <a:rPr lang="en-US" sz="3200" dirty="0">
                <a:latin typeface="+mj-lt"/>
                <a:ea typeface="+mj-ea"/>
                <a:cs typeface="+mj-cs"/>
              </a:rPr>
              <a:t> v </a:t>
            </a:r>
            <a:r>
              <a:rPr lang="en-US" sz="3200" dirty="0" err="1">
                <a:latin typeface="+mj-lt"/>
                <a:ea typeface="+mj-ea"/>
                <a:cs typeface="+mj-cs"/>
              </a:rPr>
              <a:t>továrnách</a:t>
            </a:r>
            <a:r>
              <a:rPr lang="en-US" sz="3200" dirty="0">
                <a:latin typeface="+mj-lt"/>
                <a:ea typeface="+mj-ea"/>
                <a:cs typeface="+mj-cs"/>
              </a:rPr>
              <a:t>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34" name="Straight Connector 82">
            <a:extLst>
              <a:ext uri="{FF2B5EF4-FFF2-40B4-BE49-F238E27FC236}">
                <a16:creationId xmlns:a16="http://schemas.microsoft.com/office/drawing/2014/main" id="{5D73BF24-D1F3-4181-8C60-4EA9D4CED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1871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28663" y="781388"/>
            <a:ext cx="3720331" cy="2092686"/>
          </a:xfrm>
          <a:prstGeom prst="rect">
            <a:avLst/>
          </a:prstGeom>
          <a:noFill/>
        </p:spPr>
      </p:pic>
      <p:pic>
        <p:nvPicPr>
          <p:cNvPr id="1035" name="Picture 84">
            <a:extLst>
              <a:ext uri="{FF2B5EF4-FFF2-40B4-BE49-F238E27FC236}">
                <a16:creationId xmlns:a16="http://schemas.microsoft.com/office/drawing/2014/main" id="{1A52E10F-3348-4997-8FD3-E6389D562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D381074-0101-41BB-98A9-EE3DC457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1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76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097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32" name="Rectangle 78">
            <a:extLst>
              <a:ext uri="{FF2B5EF4-FFF2-40B4-BE49-F238E27FC236}">
                <a16:creationId xmlns:a16="http://schemas.microsoft.com/office/drawing/2014/main" id="{58A4B56A-28BF-494A-B9A0-7212483E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80">
            <a:extLst>
              <a:ext uri="{FF2B5EF4-FFF2-40B4-BE49-F238E27FC236}">
                <a16:creationId xmlns:a16="http://schemas.microsoft.com/office/drawing/2014/main" id="{6A5EE248-87D5-4C83-A97D-C1754B546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1156366" y="980728"/>
            <a:ext cx="3258971" cy="2952328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České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země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se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staly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střediskem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průmyslové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výroby</a:t>
            </a:r>
            <a:r>
              <a:rPr lang="cs-CZ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800" dirty="0">
                <a:latin typeface="+mj-lt"/>
                <a:ea typeface="+mj-ea"/>
                <a:cs typeface="+mj-cs"/>
              </a:rPr>
              <a:t>v celém Rakousku. 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34" name="Straight Connector 82">
            <a:extLst>
              <a:ext uri="{FF2B5EF4-FFF2-40B4-BE49-F238E27FC236}">
                <a16:creationId xmlns:a16="http://schemas.microsoft.com/office/drawing/2014/main" id="{5D73BF24-D1F3-4181-8C60-4EA9D4CED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1871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28663" y="781388"/>
            <a:ext cx="3720331" cy="2092686"/>
          </a:xfrm>
          <a:prstGeom prst="rect">
            <a:avLst/>
          </a:prstGeom>
          <a:noFill/>
        </p:spPr>
      </p:pic>
      <p:pic>
        <p:nvPicPr>
          <p:cNvPr id="1035" name="Picture 84">
            <a:extLst>
              <a:ext uri="{FF2B5EF4-FFF2-40B4-BE49-F238E27FC236}">
                <a16:creationId xmlns:a16="http://schemas.microsoft.com/office/drawing/2014/main" id="{1A52E10F-3348-4997-8FD3-E6389D562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D381074-0101-41BB-98A9-EE3DC457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Významná odvětví průmyslu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textilní</a:t>
            </a:r>
          </a:p>
          <a:p>
            <a:r>
              <a:rPr lang="cs-CZ" sz="2800" dirty="0"/>
              <a:t>strojírenský</a:t>
            </a:r>
          </a:p>
          <a:p>
            <a:r>
              <a:rPr lang="cs-CZ" sz="2800" dirty="0"/>
              <a:t>hutní </a:t>
            </a:r>
          </a:p>
          <a:p>
            <a:r>
              <a:rPr lang="cs-CZ" sz="2800" dirty="0"/>
              <a:t>chemický</a:t>
            </a:r>
          </a:p>
          <a:p>
            <a:r>
              <a:rPr lang="cs-CZ" sz="2800" dirty="0"/>
              <a:t>potravinářský</a:t>
            </a:r>
          </a:p>
        </p:txBody>
      </p:sp>
      <p:pic>
        <p:nvPicPr>
          <p:cNvPr id="26626" name="Picture 2" descr="https://upload.wikimedia.org/wikipedia/commons/8/83/COLLECTIE_TROPENMUSEUM_Bontweverij_weefzaal_Garoet_Preanger_TMnr_10014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28200"/>
            <a:ext cx="4159146" cy="319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4997218-B8DE-468A-8BBD-5F03F73B4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3BFD388-F2CD-432C-8D7D-936F661CE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FAF575C-D676-470A-A35E-874E96C07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662206-9637-4409-BB69-ACACA607D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51022" y="734326"/>
            <a:ext cx="4100429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dirty="0" err="1"/>
              <a:t>Škodovy</a:t>
            </a:r>
            <a:r>
              <a:rPr lang="en-US" dirty="0"/>
              <a:t> </a:t>
            </a:r>
            <a:r>
              <a:rPr lang="en-US" dirty="0" err="1"/>
              <a:t>závody</a:t>
            </a:r>
            <a:r>
              <a:rPr lang="en-US" dirty="0"/>
              <a:t> v </a:t>
            </a:r>
            <a:r>
              <a:rPr lang="en-US" dirty="0" err="1"/>
              <a:t>Plzni</a:t>
            </a:r>
            <a:endParaRPr lang="en-US" dirty="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1151022" y="2015732"/>
            <a:ext cx="445394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sz="2400" dirty="0" err="1"/>
              <a:t>zakladatel</a:t>
            </a:r>
            <a:r>
              <a:rPr lang="en-US" sz="2400" dirty="0"/>
              <a:t>: </a:t>
            </a:r>
            <a:r>
              <a:rPr lang="en-US" sz="2400" b="1" dirty="0"/>
              <a:t>Emil </a:t>
            </a:r>
            <a:r>
              <a:rPr lang="en-US" sz="2400" b="1" dirty="0" err="1"/>
              <a:t>Škoda</a:t>
            </a:r>
            <a:endParaRPr lang="en-US" sz="2400" b="1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výroba</a:t>
            </a:r>
            <a:r>
              <a:rPr lang="en-US" sz="2400" dirty="0"/>
              <a:t> </a:t>
            </a:r>
            <a:r>
              <a:rPr lang="en-US" sz="2400" dirty="0" err="1"/>
              <a:t>strojů</a:t>
            </a:r>
            <a:r>
              <a:rPr lang="en-US" sz="2400" dirty="0"/>
              <a:t>, </a:t>
            </a:r>
            <a:r>
              <a:rPr lang="en-US" sz="2400" dirty="0" err="1"/>
              <a:t>motorů</a:t>
            </a:r>
            <a:r>
              <a:rPr lang="en-US" sz="2400" dirty="0"/>
              <a:t>, </a:t>
            </a:r>
            <a:r>
              <a:rPr lang="en-US" sz="2400" dirty="0" err="1"/>
              <a:t>mostů</a:t>
            </a:r>
            <a:r>
              <a:rPr lang="en-US" sz="2400" dirty="0"/>
              <a:t>, </a:t>
            </a:r>
            <a:r>
              <a:rPr lang="en-US" sz="2400" dirty="0" err="1"/>
              <a:t>turbín</a:t>
            </a:r>
            <a:r>
              <a:rPr lang="en-US" sz="2400" dirty="0"/>
              <a:t>, </a:t>
            </a:r>
            <a:r>
              <a:rPr lang="en-US" sz="2400" dirty="0" err="1"/>
              <a:t>lokomotiv</a:t>
            </a:r>
            <a:endParaRPr lang="en-US" sz="24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největší</a:t>
            </a:r>
            <a:r>
              <a:rPr lang="en-US" sz="2400" dirty="0"/>
              <a:t> </a:t>
            </a:r>
            <a:r>
              <a:rPr lang="en-US" sz="2400" dirty="0" err="1"/>
              <a:t>zbrojovka</a:t>
            </a:r>
            <a:r>
              <a:rPr lang="en-US" sz="2400" dirty="0"/>
              <a:t> v </a:t>
            </a:r>
            <a:r>
              <a:rPr lang="en-US" sz="2400" dirty="0" err="1"/>
              <a:t>celé</a:t>
            </a:r>
            <a:r>
              <a:rPr lang="en-US" sz="2400" dirty="0"/>
              <a:t> </a:t>
            </a:r>
            <a:r>
              <a:rPr lang="en-US" sz="2400" dirty="0" err="1"/>
              <a:t>monarchii</a:t>
            </a:r>
            <a:endParaRPr lang="en-US" sz="24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 logo: </a:t>
            </a:r>
            <a:r>
              <a:rPr lang="en-US" sz="2400" dirty="0" err="1"/>
              <a:t>okřídlený</a:t>
            </a:r>
            <a:r>
              <a:rPr lang="en-US" sz="2400" dirty="0"/>
              <a:t> </a:t>
            </a:r>
            <a:r>
              <a:rPr lang="en-US" sz="2400" dirty="0" err="1"/>
              <a:t>šíp</a:t>
            </a:r>
            <a:endParaRPr lang="en-US" sz="2400" dirty="0"/>
          </a:p>
        </p:txBody>
      </p:sp>
      <p:pic>
        <p:nvPicPr>
          <p:cNvPr id="27652" name="Picture 4" descr="https://upload.wikimedia.org/wikipedia/commons/thumb/f/f6/141_012_Vrsovice_07.JPG/220px-141_012_Vrsovice_0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05195" y="581014"/>
            <a:ext cx="3056127" cy="2292095"/>
          </a:xfrm>
          <a:prstGeom prst="rect">
            <a:avLst/>
          </a:prstGeom>
          <a:noFill/>
        </p:spPr>
      </p:pic>
      <p:pic>
        <p:nvPicPr>
          <p:cNvPr id="27650" name="Picture 2" descr="Výsledek obrázku pro škodovy závody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05195" y="3582206"/>
            <a:ext cx="3056127" cy="1604466"/>
          </a:xfrm>
          <a:prstGeom prst="rect">
            <a:avLst/>
          </a:prstGeom>
          <a:noFill/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E5A6235A-2550-420D-B3ED-1FE825378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F5AB2177-9C71-428F-A999-69AFFF9DB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71A0FE3-5275-4031-B79E-1C19EF09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72E5C12-1DDB-4EDA-92F4-CBE993143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20A8A831-FC2D-451A-9D8D-643883E45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1022" y="482171"/>
            <a:ext cx="2585217" cy="11466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400" dirty="0"/>
              <a:t>Laurin &amp; </a:t>
            </a:r>
            <a:r>
              <a:rPr lang="en-US" sz="2400" dirty="0" err="1"/>
              <a:t>Klement</a:t>
            </a:r>
            <a:r>
              <a:rPr lang="en-US" sz="2400" dirty="0"/>
              <a:t> (</a:t>
            </a:r>
            <a:r>
              <a:rPr lang="en-US" sz="2400" dirty="0" err="1"/>
              <a:t>Mladá</a:t>
            </a:r>
            <a:r>
              <a:rPr lang="en-US" sz="2400" dirty="0"/>
              <a:t> </a:t>
            </a:r>
            <a:r>
              <a:rPr lang="en-US" sz="2400" dirty="0" err="1"/>
              <a:t>Boleslav</a:t>
            </a:r>
            <a:r>
              <a:rPr lang="en-US" sz="2400" dirty="0"/>
              <a:t>)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C397890-33FC-4E0C-ABF1-4DE3123CB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4A00A1BD-BA65-45A3-A593-5AF49D47E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1151022" y="1866141"/>
            <a:ext cx="2582556" cy="427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dirty="0" err="1"/>
              <a:t>zakladatelé</a:t>
            </a:r>
            <a:r>
              <a:rPr lang="en-US" sz="2400" dirty="0"/>
              <a:t>: </a:t>
            </a:r>
            <a:r>
              <a:rPr lang="en-US" sz="2400" b="1" dirty="0"/>
              <a:t>Václav Laurin a Václav </a:t>
            </a:r>
            <a:r>
              <a:rPr lang="en-US" sz="2400" b="1" dirty="0" err="1"/>
              <a:t>Klement</a:t>
            </a:r>
            <a:endParaRPr lang="en-US" sz="2400" b="1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výroba</a:t>
            </a:r>
            <a:r>
              <a:rPr lang="en-US" sz="2400" dirty="0"/>
              <a:t> </a:t>
            </a:r>
            <a:r>
              <a:rPr lang="en-US" sz="2400" dirty="0" err="1"/>
              <a:t>jízdních</a:t>
            </a:r>
            <a:r>
              <a:rPr lang="en-US" sz="2400" dirty="0"/>
              <a:t> </a:t>
            </a:r>
            <a:r>
              <a:rPr lang="en-US" sz="2400" dirty="0" err="1"/>
              <a:t>kol</a:t>
            </a:r>
            <a:r>
              <a:rPr lang="en-US" sz="2400" dirty="0"/>
              <a:t>, </a:t>
            </a:r>
            <a:r>
              <a:rPr lang="en-US" sz="2400" dirty="0" err="1"/>
              <a:t>motocyklů</a:t>
            </a:r>
            <a:r>
              <a:rPr lang="en-US" sz="2400" dirty="0"/>
              <a:t>, </a:t>
            </a:r>
            <a:r>
              <a:rPr lang="en-US" sz="2400" dirty="0" err="1"/>
              <a:t>automobilů</a:t>
            </a:r>
            <a:endParaRPr lang="en-US" sz="24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 v r. 1925 </a:t>
            </a:r>
            <a:r>
              <a:rPr lang="en-US" sz="2400" dirty="0" err="1"/>
              <a:t>byl</a:t>
            </a:r>
            <a:r>
              <a:rPr lang="en-US" sz="2400" dirty="0"/>
              <a:t> </a:t>
            </a:r>
            <a:r>
              <a:rPr lang="en-US" sz="2400" dirty="0" err="1"/>
              <a:t>tento</a:t>
            </a:r>
            <a:r>
              <a:rPr lang="en-US" sz="2400" dirty="0"/>
              <a:t> </a:t>
            </a:r>
            <a:r>
              <a:rPr lang="en-US" sz="2400" dirty="0" err="1"/>
              <a:t>podnik</a:t>
            </a:r>
            <a:r>
              <a:rPr lang="en-US" sz="2400" dirty="0"/>
              <a:t> </a:t>
            </a:r>
            <a:r>
              <a:rPr lang="en-US" sz="2400" dirty="0" err="1"/>
              <a:t>prodán</a:t>
            </a:r>
            <a:r>
              <a:rPr lang="en-US" sz="2400" dirty="0"/>
              <a:t> </a:t>
            </a:r>
            <a:r>
              <a:rPr lang="en-US" sz="2400" dirty="0" err="1"/>
              <a:t>podniku</a:t>
            </a:r>
            <a:r>
              <a:rPr lang="en-US" sz="2400" dirty="0"/>
              <a:t> </a:t>
            </a:r>
            <a:r>
              <a:rPr lang="en-US" sz="2400" dirty="0" err="1"/>
              <a:t>Škoda</a:t>
            </a:r>
            <a:endParaRPr lang="en-US" sz="24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FC56392-A54C-4DED-90C0-80CFB04FF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098" y="482171"/>
            <a:ext cx="4568843" cy="5149101"/>
            <a:chOff x="5460131" y="482171"/>
            <a:chExt cx="6091791" cy="514910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6D1BF19-2BA7-44B8-B8A9-C2BBE399A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D88BB55-C390-4DDD-8F9F-3C7305675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14E53649-14A5-4FE1-965B-1020C97A0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6784" y="977099"/>
            <a:ext cx="3845607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Logo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0808" y="1168224"/>
            <a:ext cx="1746502" cy="1746502"/>
          </a:xfrm>
          <a:prstGeom prst="rect">
            <a:avLst/>
          </a:prstGeom>
          <a:noFill/>
        </p:spPr>
      </p:pic>
      <p:pic>
        <p:nvPicPr>
          <p:cNvPr id="28678" name="Picture 6" descr="https://upload.wikimedia.org/wikipedia/commons/thumb/c/ce/13-04-05-Skoda_Museum_Mlad%C3%A1_Boleslav_by_RalfR-096.jpg/220px-13-04-05-Skoda_Museum_Mlad%C3%A1_Boleslav_by_RalfR-09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40104" y="1466066"/>
            <a:ext cx="1746503" cy="1159042"/>
          </a:xfrm>
          <a:prstGeom prst="rect">
            <a:avLst/>
          </a:prstGeom>
          <a:noFill/>
        </p:spPr>
      </p:pic>
      <p:pic>
        <p:nvPicPr>
          <p:cNvPr id="28676" name="Picture 4" descr="https://upload.wikimedia.org/wikipedia/commons/thumb/2/2f/12-01-11-autostadt-wolfsburg-by-RalfR-301.jpg/220px-12-01-11-autostadt-wolfsburg-by-RalfR-301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68082" y="3182241"/>
            <a:ext cx="1749228" cy="1749228"/>
          </a:xfrm>
          <a:prstGeom prst="rect">
            <a:avLst/>
          </a:prstGeom>
          <a:noFill/>
        </p:spPr>
      </p:pic>
      <p:pic>
        <p:nvPicPr>
          <p:cNvPr id="28680" name="Picture 8" descr="Výsledek obrázku pro laurin a klement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37380" y="3470865"/>
            <a:ext cx="1749227" cy="1171982"/>
          </a:xfrm>
          <a:prstGeom prst="rect">
            <a:avLst/>
          </a:prstGeom>
          <a:noFill/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0C85F5A-E5C0-4E94-B3AC-1046640C4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1F813FE-57E6-4F64-80A7-272A9B1B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F3F744-D4E5-4CF1-9095-C1819DEE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dirty="0"/>
              <a:t>doprava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1F7B0F-EB7E-4413-A53A-1DE53CB61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3450613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/>
              <a:t>budování husté železniční sítě</a:t>
            </a:r>
          </a:p>
          <a:p>
            <a:r>
              <a:rPr lang="cs-CZ" sz="2400" dirty="0"/>
              <a:t>urychlení cestování</a:t>
            </a:r>
          </a:p>
          <a:p>
            <a:r>
              <a:rPr lang="cs-CZ" sz="2400" dirty="0"/>
              <a:t>rychlejší přeprava zboží</a:t>
            </a:r>
          </a:p>
          <a:p>
            <a:r>
              <a:rPr lang="cs-CZ" sz="2400" dirty="0"/>
              <a:t>první tramvaje – tažené koňmi – později poháněné elektřinou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46308C-9D60-47E1-A531-458E49A6E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08" y="1908255"/>
            <a:ext cx="3720331" cy="24554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62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4997218-B8DE-468A-8BBD-5F03F73B4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3BFD388-F2CD-432C-8D7D-936F661CE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FAF575C-D676-470A-A35E-874E96C07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662206-9637-4409-BB69-ACACA607D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1022" y="804520"/>
            <a:ext cx="4100429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/>
              <a:t>Hutní průmysl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1151022" y="2015732"/>
            <a:ext cx="410042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b="1" dirty="0"/>
              <a:t>nutný při strojírenské výrobě</a:t>
            </a:r>
            <a:r>
              <a:rPr lang="en-US" b="1" dirty="0"/>
              <a:t> </a:t>
            </a:r>
            <a:endParaRPr lang="cs-CZ" b="1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/>
              <a:t>stavba</a:t>
            </a:r>
            <a:r>
              <a:rPr lang="en-US" sz="2400" dirty="0"/>
              <a:t> </a:t>
            </a:r>
            <a:r>
              <a:rPr lang="en-US" sz="2400" dirty="0" err="1"/>
              <a:t>poblíž</a:t>
            </a:r>
            <a:r>
              <a:rPr lang="en-US" sz="2400" dirty="0"/>
              <a:t> </a:t>
            </a:r>
            <a:r>
              <a:rPr lang="en-US" sz="2400" dirty="0" err="1"/>
              <a:t>dolů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černé</a:t>
            </a:r>
            <a:r>
              <a:rPr lang="en-US" sz="2400" dirty="0"/>
              <a:t> </a:t>
            </a:r>
            <a:r>
              <a:rPr lang="en-US" sz="2400" dirty="0" err="1"/>
              <a:t>uhlí</a:t>
            </a:r>
            <a:endParaRPr lang="en-US" sz="24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Vítkovické</a:t>
            </a:r>
            <a:r>
              <a:rPr lang="en-US" sz="2400" dirty="0"/>
              <a:t> </a:t>
            </a:r>
            <a:r>
              <a:rPr lang="en-US" sz="2400" dirty="0" err="1"/>
              <a:t>železárny</a:t>
            </a:r>
            <a:r>
              <a:rPr lang="en-US" sz="2400" dirty="0"/>
              <a:t>, Poldi Kladno</a:t>
            </a:r>
          </a:p>
        </p:txBody>
      </p:sp>
      <p:pic>
        <p:nvPicPr>
          <p:cNvPr id="29700" name="Picture 4" descr="Související obrázek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05195" y="680339"/>
            <a:ext cx="3056127" cy="2093446"/>
          </a:xfrm>
          <a:prstGeom prst="rect">
            <a:avLst/>
          </a:prstGeom>
          <a:noFill/>
        </p:spPr>
      </p:pic>
      <p:pic>
        <p:nvPicPr>
          <p:cNvPr id="29698" name="Picture 2" descr="Výsledek obrázku pro poldi kladno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05195" y="3421759"/>
            <a:ext cx="3056127" cy="1925360"/>
          </a:xfrm>
          <a:prstGeom prst="rect">
            <a:avLst/>
          </a:prstGeom>
          <a:noFill/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0515AF-32CA-4F5B-9061-C44872EA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dirty="0"/>
              <a:t>potravinářský průmysl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0FBF39-8E52-4CBE-8065-6459321F3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3450613"/>
          </a:xfrm>
        </p:spPr>
        <p:txBody>
          <a:bodyPr>
            <a:normAutofit/>
          </a:bodyPr>
          <a:lstStyle/>
          <a:p>
            <a:r>
              <a:rPr lang="cs-CZ" dirty="0"/>
              <a:t>zvýšená spotřeba potravin (vyšší počet obyvatel)</a:t>
            </a:r>
          </a:p>
          <a:p>
            <a:r>
              <a:rPr lang="cs-CZ" dirty="0"/>
              <a:t>výstavba cukrovarů, pivovarů, lihovarů</a:t>
            </a:r>
          </a:p>
          <a:p>
            <a:r>
              <a:rPr lang="cs-CZ" dirty="0"/>
              <a:t>vývoz piva a cukru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EDB3C3-8C75-44A1-A2EF-745B2186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92" y="805583"/>
            <a:ext cx="3448963" cy="4660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12147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e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1165</TotalTime>
  <Words>418</Words>
  <Application>Microsoft Office PowerPoint</Application>
  <PresentationFormat>Předvádění na obrazovce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Palatino Linotype</vt:lpstr>
      <vt:lpstr>Galerie</vt:lpstr>
      <vt:lpstr>Rozvoj průmyslu v 2. pol. 19. st.</vt:lpstr>
      <vt:lpstr>Prezentace aplikace PowerPoint</vt:lpstr>
      <vt:lpstr>Prezentace aplikace PowerPoint</vt:lpstr>
      <vt:lpstr>Významná odvětví průmyslu</vt:lpstr>
      <vt:lpstr>Škodovy závody v Plzni</vt:lpstr>
      <vt:lpstr>Laurin &amp; Klement (Mladá Boleslav)</vt:lpstr>
      <vt:lpstr>doprava</vt:lpstr>
      <vt:lpstr>Hutní průmysl</vt:lpstr>
      <vt:lpstr>potravinářský průmysl</vt:lpstr>
      <vt:lpstr>Elektřina</vt:lpstr>
      <vt:lpstr>František Křižík</vt:lpstr>
      <vt:lpstr>Rozvoj průmyslu ve 2. polovině 19. století – české země</vt:lpstr>
      <vt:lpstr>Rozvoj průmyslu ve 2. polovině 19. století – české země</vt:lpstr>
      <vt:lpstr>On-line zdroje - videa</vt:lpstr>
      <vt:lpstr>on-line učebnice + pracovní sešit</vt:lpstr>
      <vt:lpstr>Odkaz na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Stěhování národů a příchod Slovanů</dc:title>
  <dc:creator>Milan</dc:creator>
  <cp:lastModifiedBy>Kšandová Jitka</cp:lastModifiedBy>
  <cp:revision>153</cp:revision>
  <dcterms:created xsi:type="dcterms:W3CDTF">2011-05-08T17:28:12Z</dcterms:created>
  <dcterms:modified xsi:type="dcterms:W3CDTF">2020-04-15T08:54:42Z</dcterms:modified>
</cp:coreProperties>
</file>