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9"/>
  </p:notesMasterIdLst>
  <p:sldIdLst>
    <p:sldId id="256" r:id="rId2"/>
    <p:sldId id="258" r:id="rId3"/>
    <p:sldId id="269" r:id="rId4"/>
    <p:sldId id="259" r:id="rId5"/>
    <p:sldId id="270" r:id="rId6"/>
    <p:sldId id="271" r:id="rId7"/>
    <p:sldId id="261" r:id="rId8"/>
    <p:sldId id="260" r:id="rId9"/>
    <p:sldId id="262" r:id="rId10"/>
    <p:sldId id="263" r:id="rId11"/>
    <p:sldId id="266" r:id="rId12"/>
    <p:sldId id="265" r:id="rId13"/>
    <p:sldId id="264" r:id="rId14"/>
    <p:sldId id="272" r:id="rId15"/>
    <p:sldId id="275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9E551-C2AF-4ED3-AABF-394C7F7D9DA7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9AE20-1FF7-4DF0-A8CC-C33FD99522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95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9AE20-1FF7-4DF0-A8CC-C33FD99522B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56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8182" y="802299"/>
            <a:ext cx="5536652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8182" y="3531205"/>
            <a:ext cx="553665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8181" y="329308"/>
            <a:ext cx="3004429" cy="309201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55F0FDB7-D509-4D8C-BCA5-AAC4DEFAC9E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2316514" y="798973"/>
            <a:ext cx="0" cy="254475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64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E1B56-E07B-448B-B211-DEC2D0DDF4D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64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881269"/>
            <a:ext cx="1103027" cy="457759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5413" y="881269"/>
            <a:ext cx="5209173" cy="457759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14B8C-FF20-49D6-8DEF-1950E20D1FB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918028" y="719273"/>
            <a:ext cx="1096806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29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14FBA-8959-48EA-B0A6-A455F3BEE06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42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1" y="1756130"/>
            <a:ext cx="5525081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2" y="3806196"/>
            <a:ext cx="5525081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14FBA-8959-48EA-B0A6-A455F3BEE06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88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890"/>
            <a:ext cx="6479421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5412" y="2013936"/>
            <a:ext cx="3079690" cy="34375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143" y="2013936"/>
            <a:ext cx="3079690" cy="34375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9C8D7-27D3-4CA8-8D09-390A284F574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43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164"/>
            <a:ext cx="6479422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9550"/>
            <a:ext cx="3079690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5413" y="2824270"/>
            <a:ext cx="3079690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5142" y="2023004"/>
            <a:ext cx="3079691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5142" y="2821491"/>
            <a:ext cx="3079691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105B1-9A05-4C49-87FB-35DDD92AAC2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23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14FBA-8959-48EA-B0A6-A455F3BEE06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79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8F81F-3EAF-409B-992A-C554485B61D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25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356" y="798973"/>
            <a:ext cx="2329635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3" y="3205492"/>
            <a:ext cx="2330998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CA2AF-9E8B-49D6-8E09-5F899435706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04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201" y="1129513"/>
            <a:ext cx="3152882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2" y="3145992"/>
            <a:ext cx="3148365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5412" y="5469857"/>
            <a:ext cx="3153672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6252" y="318641"/>
            <a:ext cx="3152831" cy="320931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2608C-4F9C-43FC-8E48-1FCB7F6A9A1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2" name="Straight Connector 11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39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14732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873" b="-2873"/>
          <a:stretch/>
        </p:blipFill>
        <p:spPr>
          <a:xfrm>
            <a:off x="0" y="6163056"/>
            <a:ext cx="9144000" cy="7155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5413" y="804520"/>
            <a:ext cx="647942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5733"/>
            <a:ext cx="6479421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5413" y="329308"/>
            <a:ext cx="394208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4A14FBA-8959-48EA-B0A6-A455F3BEE06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7127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27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M7zroMLJBQ" TargetMode="External"/><Relationship Id="rId2" Type="http://schemas.openxmlformats.org/officeDocument/2006/relationships/hyperlink" Target="https://www.youtube.com/watch?v=ty7z4mEKAYI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iacreator.cz/mc/index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cs-CZ" sz="4700"/>
              <a:t>Nespokojenost s Habsburky</a:t>
            </a:r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FA0A43F1-5C57-459F-BCFB-2DC190D11D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rok 1848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034510A-DB30-456D-9F45-F70101243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D9E3E4AB-D495-4E09-86D0-3C3F1CD3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9D48945-BEE9-473E-9443-A1CE317E2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E8FB920-D5E3-4F09-967F-5DB75441A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40914BD6-D576-4B27-A961-F58D083B8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1024" y="723439"/>
            <a:ext cx="4278722" cy="7402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cs-CZ" dirty="0"/>
              <a:t>c</a:t>
            </a:r>
            <a:r>
              <a:rPr lang="en-US" dirty="0" err="1"/>
              <a:t>ísař</a:t>
            </a:r>
            <a:r>
              <a:rPr lang="en-US" dirty="0"/>
              <a:t> </a:t>
            </a:r>
            <a:r>
              <a:rPr lang="en-US" dirty="0" err="1"/>
              <a:t>František</a:t>
            </a:r>
            <a:r>
              <a:rPr lang="en-US" dirty="0"/>
              <a:t> Josef I.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588D8C7-75CD-4140-BA5A-DF0EA5715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B4E1CA81-E878-4A91-BF30-823AD5BA0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CBA84E8D-C2F5-481D-A2FD-F8000E4E1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3560" y="1703693"/>
            <a:ext cx="4100429" cy="345061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nový císař Habsburské říše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nejdéle vládnoucí Habsburk, vládl 1848-1916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zpočátku se snažil vládnout absolutisticky (sám)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později došlo k většímu podílu lidí správě obcí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B3ECA81-4891-4DFE-AE06-30D5541C7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8041" y="482171"/>
            <a:ext cx="3055899" cy="5149101"/>
            <a:chOff x="7477388" y="482171"/>
            <a:chExt cx="4074533" cy="5149101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0346818-3837-4FCD-8757-E7126B680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5525097-32E2-4474-B41F-8CCBF88B3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6" name="Picture 2" descr="František Josef I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r="2561" b="-4"/>
          <a:stretch/>
        </p:blipFill>
        <p:spPr bwMode="auto">
          <a:xfrm>
            <a:off x="6087279" y="1116345"/>
            <a:ext cx="2099328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85FBBCCA-7B19-4400-A846-38886F0E5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AE310B7-A32E-4E21-9CF1-EBF3F8AC7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10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manželka Františka Josefa I. </a:t>
            </a:r>
            <a:br>
              <a:rPr lang="cs-CZ" dirty="0"/>
            </a:br>
            <a:r>
              <a:rPr lang="cs-CZ" dirty="0"/>
              <a:t>Alžběta Bavorská (</a:t>
            </a:r>
            <a:r>
              <a:rPr lang="cs-CZ" dirty="0" err="1"/>
              <a:t>Sissi</a:t>
            </a:r>
            <a:r>
              <a:rPr lang="cs-CZ" dirty="0"/>
              <a:t>)</a:t>
            </a:r>
          </a:p>
        </p:txBody>
      </p:sp>
      <p:pic>
        <p:nvPicPr>
          <p:cNvPr id="22530" name="Picture 2" descr="Související obrá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1882671"/>
            <a:ext cx="2664296" cy="3700411"/>
          </a:xfrm>
          <a:prstGeom prst="rect">
            <a:avLst/>
          </a:prstGeom>
          <a:noFill/>
        </p:spPr>
      </p:pic>
      <p:pic>
        <p:nvPicPr>
          <p:cNvPr id="22532" name="Picture 4" descr="https://upload.wikimedia.org/wikipedia/commons/thumb/3/36/Empress_Elisabeth_of_Austria%2C_1864.jpg/220px-Empress_Elisabeth_of_Austria%2C_18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2217181"/>
            <a:ext cx="2571768" cy="3378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a/aa/Coat_of_Arms_of_Emperor_Franz_Joseph_I.svg/1024px-Coat_of_Arms_of_Emperor_Franz_Joseph_I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753336" cy="4800405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547664" y="236625"/>
            <a:ext cx="6479421" cy="1049235"/>
          </a:xfrm>
        </p:spPr>
        <p:txBody>
          <a:bodyPr/>
          <a:lstStyle/>
          <a:p>
            <a:r>
              <a:rPr lang="cs-CZ" dirty="0"/>
              <a:t>Znak císaře Františka Josefa I.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187E280-42CA-468F-B99D-39F20137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73368F2-4313-4207-8428-7D43FC6C4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3992288-8A47-4BDE-A51E-47BF6AE7D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77DBBB2-9334-430C-A39B-D52FDB85A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DB22F9A-E67D-43BE-B674-BC8AB2AF9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1022" y="804520"/>
            <a:ext cx="4100429" cy="10492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/>
              <a:t>Karel Havlíček Borovský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41030F-A41B-4011-B7B9-7B7E7BACB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D1EC5C9-8D8F-46B9-AA82-E3A4C6668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B5FEC6C-1F9F-4B25-A543-EA9DAB1B9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1022" y="2015732"/>
            <a:ext cx="4100429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cs-CZ" sz="2400" dirty="0"/>
              <a:t>jeden z nepronásledovanějších vlastenců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cs-CZ" sz="2400" dirty="0"/>
              <a:t>zakladatel české novinařiny</a:t>
            </a:r>
            <a:endParaRPr lang="en-US" sz="24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7D538C5-357F-4CC3-873D-0982F5C92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8041" y="482171"/>
            <a:ext cx="3055899" cy="5149101"/>
            <a:chOff x="7477388" y="482171"/>
            <a:chExt cx="4074533" cy="514910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D3582BB-0267-4C22-B9E8-54A81B63C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AFCCBEB-3001-4277-B0DE-C02EF6563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4" descr="Související obrázek">
            <a:extLst>
              <a:ext uri="{FF2B5EF4-FFF2-40B4-BE49-F238E27FC236}">
                <a16:creationId xmlns:a16="http://schemas.microsoft.com/office/drawing/2014/main" id="{2A8DB788-986E-4975-A9BE-38B5C40BD58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" r="-6" b="3458"/>
          <a:stretch/>
        </p:blipFill>
        <p:spPr bwMode="auto">
          <a:xfrm>
            <a:off x="6087279" y="1116345"/>
            <a:ext cx="2099328" cy="14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ýsledek obrázku pro karel havlíček borovský">
            <a:extLst>
              <a:ext uri="{FF2B5EF4-FFF2-40B4-BE49-F238E27FC236}">
                <a16:creationId xmlns:a16="http://schemas.microsoft.com/office/drawing/2014/main" id="{9BDD5A4B-5781-4894-8B5F-1569848E7A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5872"/>
          <a:stretch/>
        </p:blipFill>
        <p:spPr bwMode="auto">
          <a:xfrm>
            <a:off x="6087279" y="2759269"/>
            <a:ext cx="2099328" cy="222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B6D6F95-2E5F-4C68-B6AA-CB9CB2800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B3E7186-F4AF-4B5F-9A57-2FE397D30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48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E9C659-B721-4871-BA38-15D81D701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Nespokojenost s Habsburky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47F3D1-EE91-4BAC-B87E-B103264A4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9" y="2015733"/>
            <a:ext cx="7200800" cy="4221579"/>
          </a:xfrm>
        </p:spPr>
        <p:txBody>
          <a:bodyPr>
            <a:normAutofit fontScale="85000" lnSpcReduction="10000"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lidé neměli stejná práva jako šlechta nebo církev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lidé nespokojení se způsobem vlády Habsburků, chtěli národní svobodu, volby, stejná práva pro všechny</a:t>
            </a:r>
          </a:p>
          <a:p>
            <a:pPr lvl="1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požadovali vznik ÚSTAVY (konstituce) – základního zákona pro celou zemi, který by platil pro všechny stejně</a:t>
            </a:r>
          </a:p>
          <a:p>
            <a:pPr>
              <a:buFontTx/>
              <a:buChar char="-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Habsburkové pronásledovali nespokojené mezi nimi byli i čeští vlastenci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438A984-8A7F-462A-B233-B1BC3A99EE21}"/>
              </a:ext>
            </a:extLst>
          </p:cNvPr>
          <p:cNvSpPr txBox="1"/>
          <p:nvPr/>
        </p:nvSpPr>
        <p:spPr>
          <a:xfrm>
            <a:off x="6588224" y="33265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zápis do sešitu</a:t>
            </a:r>
          </a:p>
          <a:p>
            <a:r>
              <a:rPr lang="cs-CZ" dirty="0"/>
              <a:t>uč. s. 28-29</a:t>
            </a:r>
          </a:p>
        </p:txBody>
      </p:sp>
    </p:spTree>
    <p:extLst>
      <p:ext uri="{BB962C8B-B14F-4D97-AF65-F5344CB8AC3E}">
        <p14:creationId xmlns:p14="http://schemas.microsoft.com/office/powerpoint/2010/main" val="393389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E9C659-B721-4871-BA38-15D81D701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Nespokojenost s Habsburky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47F3D1-EE91-4BAC-B87E-B103264A4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413" y="2015733"/>
            <a:ext cx="7069035" cy="422157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roce 1848 v Čechách i jinde v Evropě propukaly nepokoje a povstání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Habsburkové proti lidem postavili vojsko X lidé se bránili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vzbouřenci nakonec poraženi, ale byla zrušena robota a poddanství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 trůn - nový císař František Josef I. </a:t>
            </a:r>
          </a:p>
          <a:p>
            <a:pPr>
              <a:lnSpc>
                <a:spcPct val="110000"/>
              </a:lnSpc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438A984-8A7F-462A-B233-B1BC3A99EE21}"/>
              </a:ext>
            </a:extLst>
          </p:cNvPr>
          <p:cNvSpPr txBox="1"/>
          <p:nvPr/>
        </p:nvSpPr>
        <p:spPr>
          <a:xfrm>
            <a:off x="6588224" y="3326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zápis do sešitu</a:t>
            </a:r>
          </a:p>
        </p:txBody>
      </p:sp>
    </p:spTree>
    <p:extLst>
      <p:ext uri="{BB962C8B-B14F-4D97-AF65-F5344CB8AC3E}">
        <p14:creationId xmlns:p14="http://schemas.microsoft.com/office/powerpoint/2010/main" val="2463019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649EDC-7716-4924-9DA8-6A1F7A4EE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On-line zdroje - videa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C1301A-9ECE-4DC9-810C-B3D901270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https://www.youtube.com/watch?v=ty7z4mEKAYI</a:t>
            </a:r>
            <a:r>
              <a:rPr lang="cs-CZ" dirty="0"/>
              <a:t> (Dějiny udatného českého národa, rok 1848)</a:t>
            </a:r>
          </a:p>
          <a:p>
            <a:r>
              <a:rPr lang="cs-CZ" dirty="0">
                <a:hlinkClick r:id="rId3"/>
              </a:rPr>
              <a:t>https://www.youtube.com/watch?v=hM7zroMLJBQ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(Dějiny udatného českého národa, rok 1848)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8856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195EBA-C382-462F-A8D7-0CB649B81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on-line učebnice + pracovní sešit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17E924-EA66-47FE-9E00-B9D49FF72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https://www.mediacreator.cz/mc/index.php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1514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C400CC0D-3395-4E2B-9649-92140FB83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1022" y="804520"/>
            <a:ext cx="4100429" cy="1049235"/>
          </a:xfrm>
        </p:spPr>
        <p:txBody>
          <a:bodyPr>
            <a:normAutofit/>
          </a:bodyPr>
          <a:lstStyle/>
          <a:p>
            <a:r>
              <a:rPr lang="cs-CZ" b="1" dirty="0"/>
              <a:t>Nespokojenost s Habsburky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0EC9792-75FF-49F4-B838-F5BBF9613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8300004-AAB8-4B70-8134-F64A5D1F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1022" y="2015732"/>
            <a:ext cx="4100429" cy="4125973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většina lidí neměla stejná práva jako šlechta nebo církev</a:t>
            </a:r>
          </a:p>
          <a:p>
            <a:pPr>
              <a:buFontTx/>
              <a:buChar char="-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lidé byli nespokojeni se způsobem vlády Habsburků (a to jak v Čechách, tak i v jiných částech monarchie)</a:t>
            </a:r>
          </a:p>
          <a:p>
            <a:pPr>
              <a:buFontTx/>
              <a:buChar char="-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lidé chtěli národní svobodu, volby, stejná práva pro všechny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5186FBE5-23BD-4359-BDDB-0EC46B6F3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8041" y="482171"/>
            <a:ext cx="3055899" cy="5149101"/>
            <a:chOff x="7477388" y="482171"/>
            <a:chExt cx="4074533" cy="5149101"/>
          </a:xfrm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A7300FEC-EDBC-468E-9573-D969FC8DD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B64268E3-93EB-4849-B0A5-D25042837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ABD02AB8-0204-4DCE-A162-793DC346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5401" y="976036"/>
            <a:ext cx="2342128" cy="4138331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Výsledek obrázku pro svobo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5" b="17083"/>
          <a:stretch/>
        </p:blipFill>
        <p:spPr bwMode="auto">
          <a:xfrm>
            <a:off x="6087279" y="1537034"/>
            <a:ext cx="2099328" cy="100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práv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7279" y="3524417"/>
            <a:ext cx="2099328" cy="106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57DFEEE9-8E38-41F9-8C68-288BBF3B0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E3ED21DD-8DDD-46BE-98BB-00BA7A841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Výsledek obrázku pro n&amp;ecaron;m&amp;ccaron;ina"/>
          <p:cNvSpPr>
            <a:spLocks noChangeAspect="1" noChangeArrowheads="1"/>
          </p:cNvSpPr>
          <p:nvPr/>
        </p:nvSpPr>
        <p:spPr bwMode="auto">
          <a:xfrm>
            <a:off x="155575" y="-1165225"/>
            <a:ext cx="34956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n&amp;ecaron;m&amp;ccaron;ina"/>
          <p:cNvSpPr>
            <a:spLocks noChangeAspect="1" noChangeArrowheads="1"/>
          </p:cNvSpPr>
          <p:nvPr/>
        </p:nvSpPr>
        <p:spPr bwMode="auto">
          <a:xfrm>
            <a:off x="307975" y="-747464"/>
            <a:ext cx="34956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34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C400CC0D-3395-4E2B-9649-92140FB83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1022" y="804520"/>
            <a:ext cx="4100429" cy="1049235"/>
          </a:xfrm>
        </p:spPr>
        <p:txBody>
          <a:bodyPr>
            <a:normAutofit/>
          </a:bodyPr>
          <a:lstStyle/>
          <a:p>
            <a:r>
              <a:rPr lang="cs-CZ" b="1" dirty="0"/>
              <a:t>Nespokojenost s Habsburky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0EC9792-75FF-49F4-B838-F5BBF9613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8300004-AAB8-4B70-8134-F64A5D1F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7393" y="2015732"/>
            <a:ext cx="4762420" cy="422158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Habsburkové pronásledovali nespokojené</a:t>
            </a:r>
          </a:p>
          <a:p>
            <a:pPr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mezi pronásledovanými byli i čeští vlastenci</a:t>
            </a:r>
          </a:p>
          <a:p>
            <a:pPr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lidé přesto trvali na tom, aby všichni, tedy i panovníci (šlechta, církev) žili podle stejných zákonů </a:t>
            </a:r>
          </a:p>
          <a:p>
            <a:pPr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lidé požadovali vznik ÚSTAVY (konstituce) – základního zákona pro celou zemi, který by platil pro všechny stejně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5186FBE5-23BD-4359-BDDB-0EC46B6F3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8041" y="482171"/>
            <a:ext cx="3055899" cy="5149101"/>
            <a:chOff x="7477388" y="482171"/>
            <a:chExt cx="4074533" cy="5149101"/>
          </a:xfrm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A7300FEC-EDBC-468E-9573-D969FC8DD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B64268E3-93EB-4849-B0A5-D25042837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ABD02AB8-0204-4DCE-A162-793DC346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5401" y="976036"/>
            <a:ext cx="2342128" cy="4138331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Výsledek obrázku pro svobo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5" b="17083"/>
          <a:stretch/>
        </p:blipFill>
        <p:spPr bwMode="auto">
          <a:xfrm>
            <a:off x="6087279" y="1537034"/>
            <a:ext cx="2099328" cy="100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práv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7279" y="3524417"/>
            <a:ext cx="2099328" cy="106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57DFEEE9-8E38-41F9-8C68-288BBF3B0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E3ED21DD-8DDD-46BE-98BB-00BA7A841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Výsledek obrázku pro n&amp;ecaron;m&amp;ccaron;ina"/>
          <p:cNvSpPr>
            <a:spLocks noChangeAspect="1" noChangeArrowheads="1"/>
          </p:cNvSpPr>
          <p:nvPr/>
        </p:nvSpPr>
        <p:spPr bwMode="auto">
          <a:xfrm>
            <a:off x="155575" y="-1165225"/>
            <a:ext cx="34956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n&amp;ecaron;m&amp;ccaron;ina"/>
          <p:cNvSpPr>
            <a:spLocks noChangeAspect="1" noChangeArrowheads="1"/>
          </p:cNvSpPr>
          <p:nvPr/>
        </p:nvSpPr>
        <p:spPr bwMode="auto">
          <a:xfrm>
            <a:off x="307975" y="-747464"/>
            <a:ext cx="34956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89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4568A54B-9065-40B2-8753-8E0288E82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23AA34-50D0-4AAE-BA89-66CAE3EB1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085" y="804520"/>
            <a:ext cx="3069983" cy="1049235"/>
          </a:xfrm>
        </p:spPr>
        <p:txBody>
          <a:bodyPr>
            <a:normAutofit/>
          </a:bodyPr>
          <a:lstStyle/>
          <a:p>
            <a:r>
              <a:rPr lang="cs-CZ" dirty="0"/>
              <a:t>Rok 1848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515F3B72-790F-4B1A-90DE-5EC31C82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2BED43D-FF5E-4233-9D4F-A509B5603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1021" y="2015732"/>
            <a:ext cx="3066823" cy="4125973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 mnoha místech Evropy propukaly  nepokoje, boje a povstání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také v Čechách žádali občané stejná práva, zrušení cenzury a roboty, zrovnoprávnění češtiny s němčinou</a:t>
            </a:r>
          </a:p>
        </p:txBody>
      </p:sp>
      <p:pic>
        <p:nvPicPr>
          <p:cNvPr id="4098" name="Picture 2" descr="Výsledek obrázku pro barikády v praze 18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808" y="1726889"/>
            <a:ext cx="3720331" cy="281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051D0F8B-A6FE-4009-88A1-49ABE7CEF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4C5057B3-E936-43A2-9EEE-514EF0434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42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4568A54B-9065-40B2-8753-8E0288E82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23AA34-50D0-4AAE-BA89-66CAE3EB1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085" y="804520"/>
            <a:ext cx="3069983" cy="1049235"/>
          </a:xfrm>
        </p:spPr>
        <p:txBody>
          <a:bodyPr>
            <a:normAutofit/>
          </a:bodyPr>
          <a:lstStyle/>
          <a:p>
            <a:r>
              <a:rPr lang="cs-CZ" dirty="0"/>
              <a:t>Rok 1848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515F3B72-790F-4B1A-90DE-5EC31C82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2BED43D-FF5E-4233-9D4F-A509B5603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1021" y="2015732"/>
            <a:ext cx="3066823" cy="412597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Habsburkové proti lidem postavili vojsko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lidé se ozbrojovali – vznikaly národní gardy a ve městech lidé stavěli barikády</a:t>
            </a:r>
          </a:p>
          <a:p>
            <a:pPr>
              <a:lnSpc>
                <a:spcPct val="110000"/>
              </a:lnSpc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Výsledek obrázku pro barikády v praze 18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808" y="1726889"/>
            <a:ext cx="3720331" cy="281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051D0F8B-A6FE-4009-88A1-49ABE7CEF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4C5057B3-E936-43A2-9EEE-514EF0434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97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4568A54B-9065-40B2-8753-8E0288E82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23AA34-50D0-4AAE-BA89-66CAE3EB1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085" y="804520"/>
            <a:ext cx="3069983" cy="1049235"/>
          </a:xfrm>
        </p:spPr>
        <p:txBody>
          <a:bodyPr>
            <a:normAutofit/>
          </a:bodyPr>
          <a:lstStyle/>
          <a:p>
            <a:r>
              <a:rPr lang="cs-CZ" dirty="0"/>
              <a:t>Rok 1848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515F3B72-790F-4B1A-90DE-5EC31C82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2BED43D-FF5E-4233-9D4F-A509B5603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1021" y="2015732"/>
            <a:ext cx="3066823" cy="412597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téměř ve všech evropských zemích propukaly revoluce</a:t>
            </a:r>
          </a:p>
          <a:p>
            <a:pPr>
              <a:lnSpc>
                <a:spcPct val="110000"/>
              </a:lnSpc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Výsledek obrázku pro barikády v praze 18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808" y="1726889"/>
            <a:ext cx="3720331" cy="281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051D0F8B-A6FE-4009-88A1-49ABE7CEF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4C5057B3-E936-43A2-9EEE-514EF0434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51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187E280-42CA-468F-B99D-39F20137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873368F2-4313-4207-8428-7D43FC6C4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3992288-8A47-4BDE-A51E-47BF6AE7D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699E40A-AFF1-4788-B857-F9C4CA280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097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540D1A54-DD0C-4487-A773-14274570C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5FAD100-9733-4AC4-B317-D92B63F68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extovéPole 3"/>
          <p:cNvSpPr txBox="1"/>
          <p:nvPr/>
        </p:nvSpPr>
        <p:spPr>
          <a:xfrm>
            <a:off x="552108" y="-569322"/>
            <a:ext cx="2117940" cy="1868760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dirty="0">
                <a:latin typeface="+mj-lt"/>
                <a:ea typeface="+mj-ea"/>
                <a:cs typeface="+mj-cs"/>
              </a:rPr>
              <a:t>r. 1848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A51C9CB-0E08-436A-884C-0DE7074BD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8241" y="807259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C8A1933-BAFC-469D-B44D-C441E63E5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84541" y="482171"/>
            <a:ext cx="5670087" cy="5149101"/>
            <a:chOff x="3979389" y="482171"/>
            <a:chExt cx="7560115" cy="5149101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C0CBE92-12AC-47CC-9E98-08F6C8A17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12A081B-D6D6-45D8-BA03-7C3D36EBA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 descr="https://upload.wikimedia.org/wikipedia/commons/2/28/La_oleada_revolucionaria_de_184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5" r="32988" b="-1"/>
          <a:stretch/>
        </p:blipFill>
        <p:spPr bwMode="auto">
          <a:xfrm>
            <a:off x="3473336" y="1116345"/>
            <a:ext cx="2294697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a/a3/Rivolta_di_Palermo_184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1" r="40142" b="-2"/>
          <a:stretch/>
        </p:blipFill>
        <p:spPr bwMode="auto">
          <a:xfrm>
            <a:off x="5887357" y="1116345"/>
            <a:ext cx="2294697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0D077680-CF3D-437D-B20D-143D2DAC5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6E49E8E-D7E6-419B-98C0-D8E550782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ástupný text 4">
            <a:extLst>
              <a:ext uri="{FF2B5EF4-FFF2-40B4-BE49-F238E27FC236}">
                <a16:creationId xmlns:a16="http://schemas.microsoft.com/office/drawing/2014/main" id="{4886F608-A58C-47A5-B3BD-7C6B581CC1FF}"/>
              </a:ext>
            </a:extLst>
          </p:cNvPr>
          <p:cNvSpPr txBox="1">
            <a:spLocks/>
          </p:cNvSpPr>
          <p:nvPr/>
        </p:nvSpPr>
        <p:spPr>
          <a:xfrm>
            <a:off x="401985" y="1872072"/>
            <a:ext cx="2582556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rakouský císař slíbil svolání shromáždění občanů a vydání ústavy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279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B56CED6-ACD4-43B1-BE53-1B579E8C6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5B451061-F85B-40DB-92DA-1FD61C70C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1F836F1-51D4-4090-8E0D-97877F036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A01027E-B10F-4212-8A7C-18D371461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20641ECA-8117-495E-ABCF-645843D1F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2BCD3C1-5BD5-424F-A157-D155A056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085" y="804520"/>
            <a:ext cx="2585217" cy="10492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dirty="0"/>
              <a:t>r. 1848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C09478D-860E-478F-AA3E-4BA6F95D9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592B8757-4D54-42A8-A0C8-A8C721DB5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6609484-6438-407E-BC08-1B562888E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1022" y="2015732"/>
            <a:ext cx="2582556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Čechách propukly pouliční bouře v Praze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nakonec byli vzbouřenci poraženi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BD6F713-98E3-4226-80ED-0EFA2911E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098" y="482171"/>
            <a:ext cx="4568843" cy="5149101"/>
            <a:chOff x="5460131" y="482171"/>
            <a:chExt cx="6091791" cy="5149101"/>
          </a:xfrm>
        </p:grpSpPr>
        <p:sp>
          <p:nvSpPr>
            <p:cNvPr id="1028" name="Rectangle 85">
              <a:extLst>
                <a:ext uri="{FF2B5EF4-FFF2-40B4-BE49-F238E27FC236}">
                  <a16:creationId xmlns:a16="http://schemas.microsoft.com/office/drawing/2014/main" id="{39A95DFE-9F58-4541-9A62-63B63D8202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Rectangle 86">
              <a:extLst>
                <a:ext uri="{FF2B5EF4-FFF2-40B4-BE49-F238E27FC236}">
                  <a16:creationId xmlns:a16="http://schemas.microsoft.com/office/drawing/2014/main" id="{A98844A4-7308-4102-8232-9A5405BA7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00CB8AAC-6375-473B-BBB2-B928B95B6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6784" y="976036"/>
            <a:ext cx="3850373" cy="4138331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upload.wikimedia.org/wikipedia/commons/thumb/3/31/RS%281872%29_p2.0833_Angriff_auf_den_Altst%C3%A4dter_Br%C3%BCckenthurm_zu_Prag.jpg/800px-RS%281872%29_p2.0833_Angriff_auf_den_Altst%C3%A4dter_Br%C3%BCckenthurm_zu_Pra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8"/>
          <a:stretch/>
        </p:blipFill>
        <p:spPr bwMode="auto">
          <a:xfrm>
            <a:off x="4570444" y="1174337"/>
            <a:ext cx="3616163" cy="375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664991B-CFDF-48B3-86CE-4AEBBF0EF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AEA7E20-E946-4DF8-9C61-A299D927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80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6DCC07D-0682-43DD-8E1D-A7E1A200A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1085" y="804520"/>
            <a:ext cx="2585217" cy="1049235"/>
          </a:xfrm>
        </p:spPr>
        <p:txBody>
          <a:bodyPr>
            <a:normAutofit/>
          </a:bodyPr>
          <a:lstStyle/>
          <a:p>
            <a:r>
              <a:rPr lang="cs-CZ" dirty="0"/>
              <a:t>Výsledky povstání</a:t>
            </a:r>
            <a:endParaRPr lang="cs-CZ" b="1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FD2F77C-875F-41A0-8EBC-28434D7AB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B31F733E-72CB-4790-8DDB-2B75BF2F0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1022" y="2015732"/>
            <a:ext cx="2582556" cy="3450613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porážka vzbouřenců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úspěchem: zrušení roboty a poddanství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BEA8F1B-01B9-48AC-B40A-3EB0C31BB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098" y="482171"/>
            <a:ext cx="4568843" cy="5149101"/>
            <a:chOff x="5460131" y="482171"/>
            <a:chExt cx="6091791" cy="5149101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7B42F96-B6DB-425D-B8A3-FC1A4ACC2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42320A8-F822-4BA4-801E-51C625DF1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 descr="Výsledek obrázku pro barikády v praze 184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2" r="14526" b="1"/>
          <a:stretch/>
        </p:blipFill>
        <p:spPr bwMode="auto">
          <a:xfrm>
            <a:off x="4570444" y="1116345"/>
            <a:ext cx="3616163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42410908-06D9-49D7-AEF3-2C2522D6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0EA4A9A-79FB-44BC-ABFC-59448E367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03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erie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429</Words>
  <Application>Microsoft Office PowerPoint</Application>
  <PresentationFormat>Předvádění na obrazovce (4:3)</PresentationFormat>
  <Paragraphs>58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Palatino Linotype</vt:lpstr>
      <vt:lpstr>Galerie</vt:lpstr>
      <vt:lpstr>Nespokojenost s Habsburky</vt:lpstr>
      <vt:lpstr>Nespokojenost s Habsburky</vt:lpstr>
      <vt:lpstr>Nespokojenost s Habsburky</vt:lpstr>
      <vt:lpstr>Rok 1848</vt:lpstr>
      <vt:lpstr>Rok 1848</vt:lpstr>
      <vt:lpstr>Rok 1848</vt:lpstr>
      <vt:lpstr>Prezentace aplikace PowerPoint</vt:lpstr>
      <vt:lpstr>r. 1848</vt:lpstr>
      <vt:lpstr>Výsledky povstání</vt:lpstr>
      <vt:lpstr>císař František Josef I.</vt:lpstr>
      <vt:lpstr>manželka Františka Josefa I.  Alžběta Bavorská (Sissi)</vt:lpstr>
      <vt:lpstr>Znak císaře Františka Josefa I.</vt:lpstr>
      <vt:lpstr>Karel Havlíček Borovský</vt:lpstr>
      <vt:lpstr>Nespokojenost s Habsburky</vt:lpstr>
      <vt:lpstr>Nespokojenost s Habsburky</vt:lpstr>
      <vt:lpstr>On-line zdroje - videa</vt:lpstr>
      <vt:lpstr>on-line učebnice + pracovní sešit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Nespokojenost s Habsburky</dc:title>
  <dc:creator>Kšandová Jitka</dc:creator>
  <cp:lastModifiedBy>Kšandová Jitka</cp:lastModifiedBy>
  <cp:revision>6</cp:revision>
  <dcterms:created xsi:type="dcterms:W3CDTF">2020-04-08T08:11:27Z</dcterms:created>
  <dcterms:modified xsi:type="dcterms:W3CDTF">2020-04-08T08:31:01Z</dcterms:modified>
</cp:coreProperties>
</file>