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4" r:id="rId18"/>
    <p:sldId id="277" r:id="rId19"/>
    <p:sldId id="278" r:id="rId20"/>
    <p:sldId id="279" r:id="rId21"/>
    <p:sldId id="280" r:id="rId22"/>
    <p:sldId id="275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21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6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93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29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44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005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6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210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82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2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8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25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0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08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83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68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03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2C981BA-0CEE-4C89-ABF6-AC80E5653356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3C77B58-D032-4B74-846B-43DCD4A1C7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9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s-cz.cz/index.php/informace-pro-verejnost/otravy-houbam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NÁKAZY Z POTRAVY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LISTERIÓZA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bakterie</a:t>
            </a:r>
            <a:r>
              <a:rPr lang="cs-CZ" dirty="0"/>
              <a:t> </a:t>
            </a:r>
            <a:r>
              <a:rPr lang="cs-CZ" i="1" dirty="0" err="1"/>
              <a:t>Listeria</a:t>
            </a:r>
            <a:r>
              <a:rPr lang="cs-CZ" i="1" dirty="0"/>
              <a:t> </a:t>
            </a:r>
            <a:r>
              <a:rPr lang="cs-CZ" i="1" dirty="0" err="1" smtClean="0"/>
              <a:t>monocytogenes</a:t>
            </a:r>
            <a:endParaRPr lang="cs-CZ" i="1" dirty="0"/>
          </a:p>
          <a:p>
            <a:r>
              <a:rPr lang="cs-CZ" dirty="0" smtClean="0"/>
              <a:t>vyskytuje se všude </a:t>
            </a:r>
            <a:r>
              <a:rPr lang="cs-CZ" dirty="0"/>
              <a:t>v zevním prostředí, půdě, odpadních </a:t>
            </a:r>
            <a:r>
              <a:rPr lang="cs-CZ" dirty="0" smtClean="0"/>
              <a:t>vodách i </a:t>
            </a:r>
            <a:r>
              <a:rPr lang="cs-CZ" dirty="0"/>
              <a:t>na </a:t>
            </a:r>
            <a:r>
              <a:rPr lang="cs-CZ" dirty="0" smtClean="0"/>
              <a:t>rostlinách</a:t>
            </a:r>
            <a:endParaRPr lang="cs-CZ" dirty="0"/>
          </a:p>
          <a:p>
            <a:r>
              <a:rPr lang="cs-CZ" dirty="0" smtClean="0"/>
              <a:t>Bakterie roste v potravinách i při nízkých teplotách např. v ledničce</a:t>
            </a:r>
          </a:p>
          <a:p>
            <a:r>
              <a:rPr lang="cs-CZ" dirty="0" smtClean="0"/>
              <a:t>Rizikové jsou hlavně skupiny starších osob, těhotných, kde může dojít k potratu a novorozenců</a:t>
            </a:r>
          </a:p>
        </p:txBody>
      </p:sp>
    </p:spTree>
    <p:extLst>
      <p:ext uri="{BB962C8B-B14F-4D97-AF65-F5344CB8AC3E}">
        <p14:creationId xmlns:p14="http://schemas.microsoft.com/office/powerpoint/2010/main" val="238815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 nákaze dochází požitím infikované potraviny nebo pokrmu</a:t>
            </a:r>
          </a:p>
          <a:p>
            <a:r>
              <a:rPr lang="cs-CZ" dirty="0" smtClean="0"/>
              <a:t>Do těla se ale může dostat i porušenou kůží a dýchacími cestami</a:t>
            </a:r>
          </a:p>
          <a:p>
            <a:endParaRPr lang="cs-CZ" dirty="0" smtClean="0"/>
          </a:p>
          <a:p>
            <a:r>
              <a:rPr lang="cs-CZ" dirty="0" smtClean="0"/>
              <a:t>!!! Tepelně neopracované masné výrobky, nepasterované mléko, zrající sýry, syrová a mražená zelenina!!!</a:t>
            </a:r>
          </a:p>
          <a:p>
            <a:r>
              <a:rPr lang="cs-CZ" dirty="0" smtClean="0"/>
              <a:t>Ke kontaminace může dojít i při přípravě jídla</a:t>
            </a:r>
          </a:p>
          <a:p>
            <a:r>
              <a:rPr lang="cs-CZ" dirty="0" smtClean="0"/>
              <a:t>Důležití je hygiena, důkladné tepelné opracování masa</a:t>
            </a:r>
          </a:p>
          <a:p>
            <a:r>
              <a:rPr lang="cs-CZ" dirty="0" smtClean="0"/>
              <a:t>Projevuje se jako zánět mozku nebo otrava krve</a:t>
            </a:r>
          </a:p>
          <a:p>
            <a:r>
              <a:rPr lang="cs-CZ" dirty="0" smtClean="0"/>
              <a:t>U zdravých jedinců může probíhat jako chřipka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92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2" y="263434"/>
            <a:ext cx="11510752" cy="65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4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048" y="1078171"/>
            <a:ext cx="10322943" cy="706964"/>
          </a:xfrm>
        </p:spPr>
        <p:txBody>
          <a:bodyPr/>
          <a:lstStyle/>
          <a:p>
            <a:r>
              <a:rPr lang="cs-CZ" sz="2400" dirty="0" smtClean="0"/>
              <a:t>Zápis: </a:t>
            </a:r>
            <a:r>
              <a:rPr lang="cs-CZ" dirty="0" smtClean="0"/>
              <a:t>BAKTERIÁLNÍ ONEMOCNĚNÍ Z POTRAVY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526407"/>
              </p:ext>
            </p:extLst>
          </p:nvPr>
        </p:nvGraphicFramePr>
        <p:xfrm>
          <a:off x="1408249" y="2521731"/>
          <a:ext cx="8824482" cy="319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3804">
                  <a:extLst>
                    <a:ext uri="{9D8B030D-6E8A-4147-A177-3AD203B41FA5}">
                      <a16:colId xmlns:a16="http://schemas.microsoft.com/office/drawing/2014/main" val="1423670981"/>
                    </a:ext>
                  </a:extLst>
                </a:gridCol>
                <a:gridCol w="2151510">
                  <a:extLst>
                    <a:ext uri="{9D8B030D-6E8A-4147-A177-3AD203B41FA5}">
                      <a16:colId xmlns:a16="http://schemas.microsoft.com/office/drawing/2014/main" val="2529057369"/>
                    </a:ext>
                  </a:extLst>
                </a:gridCol>
                <a:gridCol w="2151510">
                  <a:extLst>
                    <a:ext uri="{9D8B030D-6E8A-4147-A177-3AD203B41FA5}">
                      <a16:colId xmlns:a16="http://schemas.microsoft.com/office/drawing/2014/main" val="2202473516"/>
                    </a:ext>
                  </a:extLst>
                </a:gridCol>
                <a:gridCol w="2247658">
                  <a:extLst>
                    <a:ext uri="{9D8B030D-6E8A-4147-A177-3AD203B41FA5}">
                      <a16:colId xmlns:a16="http://schemas.microsoft.com/office/drawing/2014/main" val="1556859961"/>
                    </a:ext>
                  </a:extLst>
                </a:gridCol>
              </a:tblGrid>
              <a:tr h="716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Bakteriální onemocnění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Hlavní zdroje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Jak se přenáší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Typické příznaky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 anchor="ctr"/>
                </a:tc>
                <a:extLst>
                  <a:ext uri="{0D108BD9-81ED-4DB2-BD59-A6C34878D82A}">
                    <a16:rowId xmlns:a16="http://schemas.microsoft.com/office/drawing/2014/main" val="1714214272"/>
                  </a:ext>
                </a:extLst>
              </a:tr>
              <a:tr h="90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</a:rPr>
                        <a:t>SALMONELOZA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Drobná zvířata, ptáci, vejce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Syrová a nedovařená vejce, drůbež a výrobky z nich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Příznaky po 7-12 hodinách, zvracení, bolest břicha, teplota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extLst>
                  <a:ext uri="{0D108BD9-81ED-4DB2-BD59-A6C34878D82A}">
                    <a16:rowId xmlns:a16="http://schemas.microsoft.com/office/drawing/2014/main" val="3300769795"/>
                  </a:ext>
                </a:extLst>
              </a:tr>
              <a:tr h="675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sng">
                          <a:effectLst/>
                        </a:rPr>
                        <a:t>KAMPYLOBAKTERIOZA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Drůbež a volně žijící ptactvo, hovězí dobytek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Drůbeží maso, játra, syrové mléko, hovězí maso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Bolesti břicha, zvracení, průjem s příměsí krve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extLst>
                  <a:ext uri="{0D108BD9-81ED-4DB2-BD59-A6C34878D82A}">
                    <a16:rowId xmlns:a16="http://schemas.microsoft.com/office/drawing/2014/main" val="616848984"/>
                  </a:ext>
                </a:extLst>
              </a:tr>
              <a:tr h="90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</a:rPr>
                        <a:t>LISTERIÓZA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Střevní trakt zvířat a lidí, půda, syrové mléko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Listová a mražená zelenina, zrající sýry, syrové mléko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Příznaky podobné chřipce, může nastat otrava krve nebo zánět mozku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47" marR="64947" marT="0" marB="0"/>
                </a:tc>
                <a:extLst>
                  <a:ext uri="{0D108BD9-81ED-4DB2-BD59-A6C34878D82A}">
                    <a16:rowId xmlns:a16="http://schemas.microsoft.com/office/drawing/2014/main" val="1677987138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66058" y="6024758"/>
            <a:ext cx="1099892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PREVENCE: Dostatečná tepelná úprava nad 75°C, dodržování hygienických pravidel (vyčleněné prkénko na syrové maso, důkladné mytí)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Onemocnění vyvolaná parazity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72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PARAZIT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Parazit = cizopasník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05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TASEMNICE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Zdrojem nákazy je nemocný člověk nebo hovězí dobytek</a:t>
            </a:r>
          </a:p>
          <a:p>
            <a:r>
              <a:rPr lang="cs-CZ" dirty="0" smtClean="0"/>
              <a:t>Případně zelenina hnojená nakaženou vodou</a:t>
            </a:r>
          </a:p>
          <a:p>
            <a:r>
              <a:rPr lang="cs-CZ" dirty="0" smtClean="0"/>
              <a:t>Žije v lidském střevě</a:t>
            </a:r>
          </a:p>
          <a:p>
            <a:r>
              <a:rPr lang="cs-CZ" dirty="0" smtClean="0"/>
              <a:t>Dlouhý článkovitý červ, uvolňuje do stolice články svého těla společně s vajíčky</a:t>
            </a:r>
          </a:p>
        </p:txBody>
      </p:sp>
      <p:pic>
        <p:nvPicPr>
          <p:cNvPr id="2050" name="Picture 2" descr="VÃ½sledek obrÃ¡zku pro tasemn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56" y="4311650"/>
            <a:ext cx="2638586" cy="21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tasem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57" y="973668"/>
            <a:ext cx="2369911" cy="26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5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Obvykle nemá žádné charakteristické příznaky </a:t>
            </a:r>
          </a:p>
          <a:p>
            <a:r>
              <a:rPr lang="cs-CZ" dirty="0" smtClean="0"/>
              <a:t>Někdy bolesti v </a:t>
            </a:r>
            <a:r>
              <a:rPr lang="cs-CZ" dirty="0" err="1" smtClean="0"/>
              <a:t>nadbříšku</a:t>
            </a:r>
            <a:r>
              <a:rPr lang="cs-CZ" dirty="0" smtClean="0"/>
              <a:t>, průjem, nápadné hubnutí</a:t>
            </a:r>
          </a:p>
          <a:p>
            <a:r>
              <a:rPr lang="cs-CZ" dirty="0" smtClean="0"/>
              <a:t>Jediným zjevným příznakem je přítomnost odloučených článků tasemnice ve stolici</a:t>
            </a:r>
          </a:p>
          <a:p>
            <a:r>
              <a:rPr lang="cs-CZ" dirty="0" smtClean="0"/>
              <a:t>Léčba pomocí </a:t>
            </a:r>
            <a:r>
              <a:rPr lang="cs-CZ" dirty="0" err="1" smtClean="0"/>
              <a:t>antiparazitik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! Dodržování hygienických pravidel, nakládání se syrovým masem a dostatečná tepelná úprava!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7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SVALOVEC STOČENÝ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Snědení masa, ve kterém jsou larvy červa</a:t>
            </a:r>
          </a:p>
          <a:p>
            <a:r>
              <a:rPr lang="cs-CZ" dirty="0" smtClean="0"/>
              <a:t>Larvy se v tenkém střevě zavrtají do sliznice</a:t>
            </a:r>
          </a:p>
          <a:p>
            <a:r>
              <a:rPr lang="cs-CZ" dirty="0"/>
              <a:t>V průběhu 30 hodin projdou čtyřmi vývojovými formami a dospívají. </a:t>
            </a:r>
            <a:endParaRPr lang="cs-CZ" dirty="0" smtClean="0"/>
          </a:p>
          <a:p>
            <a:r>
              <a:rPr lang="cs-CZ" dirty="0" smtClean="0"/>
              <a:t>Mladé </a:t>
            </a:r>
            <a:r>
              <a:rPr lang="cs-CZ" dirty="0"/>
              <a:t>samičky se po oplodnění zachytávají ve střevní sliznici a po čtyřech dnech vznikají první larvy další generace. </a:t>
            </a:r>
            <a:endParaRPr lang="cs-CZ" dirty="0" smtClean="0"/>
          </a:p>
          <a:p>
            <a:r>
              <a:rPr lang="cs-CZ" dirty="0" smtClean="0"/>
              <a:t>Larvy se dostávají do krevního oběhu a dále pak do příčně pruhovaného svalstva, kde se zapouzdří</a:t>
            </a:r>
          </a:p>
          <a:p>
            <a:r>
              <a:rPr lang="cs-CZ" dirty="0" smtClean="0"/>
              <a:t>Asi půl milimetru dlouhé larvy jsou vysoce infekční asi půl roku</a:t>
            </a:r>
            <a:endParaRPr lang="cs-CZ" dirty="0"/>
          </a:p>
        </p:txBody>
      </p:sp>
      <p:pic>
        <p:nvPicPr>
          <p:cNvPr id="3074" name="Picture 2" descr="VÃ½sledek obrÃ¡zku pro svalovec stoÄenÃ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237" y="2518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0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Svalovce ničí dostatečné vaření, pečení i dušení</a:t>
            </a:r>
          </a:p>
          <a:p>
            <a:r>
              <a:rPr lang="cs-CZ" dirty="0" smtClean="0"/>
              <a:t>Při teplotě nad 100 °C hyne již za několik vteřin</a:t>
            </a:r>
          </a:p>
          <a:p>
            <a:r>
              <a:rPr lang="cs-CZ" dirty="0"/>
              <a:t>Nakazit je možné se po snědení salámu, klobás, šunky, paštik nebo </a:t>
            </a:r>
            <a:r>
              <a:rPr lang="cs-CZ" dirty="0" smtClean="0"/>
              <a:t>jaternic</a:t>
            </a:r>
            <a:r>
              <a:rPr lang="cs-CZ" dirty="0"/>
              <a:t> </a:t>
            </a:r>
            <a:r>
              <a:rPr lang="cs-CZ" dirty="0" smtClean="0"/>
              <a:t>– hlavně vepřové maso</a:t>
            </a:r>
          </a:p>
          <a:p>
            <a:r>
              <a:rPr lang="cs-CZ" dirty="0" smtClean="0"/>
              <a:t>Ve </a:t>
            </a:r>
            <a:r>
              <a:rPr lang="cs-CZ" dirty="0"/>
              <a:t>zmrazených výrobcích svalovec přežije přibližně 1 až 2 týdny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Aktivní infekce se projevuje horečnatým stavem, únavou, otoky, vyrážkou, bolestmi v postižených příčně pruhovaných svalech i poruchami jejich funkce, pálením nebo bolestí očí, sníženou tolerancí ke stresu atp.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masivní infekci a vysoké toxémii </a:t>
            </a:r>
            <a:r>
              <a:rPr lang="cs-CZ" dirty="0" smtClean="0"/>
              <a:t>může dnes </a:t>
            </a:r>
            <a:r>
              <a:rPr lang="cs-CZ" dirty="0"/>
              <a:t>končit </a:t>
            </a:r>
            <a:r>
              <a:rPr lang="cs-CZ" dirty="0" smtClean="0"/>
              <a:t>i smrtí</a:t>
            </a:r>
            <a:r>
              <a:rPr lang="cs-CZ" dirty="0"/>
              <a:t>. 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26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BAKTERIÁLNÍ NÁKAZY Z POTRAVY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63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ŠKRKAVKA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Červ, dorůstá zhruba velikosti žížaly</a:t>
            </a:r>
          </a:p>
          <a:p>
            <a:r>
              <a:rPr lang="cs-CZ" dirty="0" smtClean="0"/>
              <a:t>Přes krevní oběh se dostává do plic, průdušnicí do hltanu, po polknutí se opět dostává do žaludku a dále pak do tenkého střeva, které je cílem její cesty</a:t>
            </a:r>
          </a:p>
          <a:p>
            <a:r>
              <a:rPr lang="cs-CZ" dirty="0" smtClean="0"/>
              <a:t>Šíří se vajíčky, které produkují samičky v tenkém střevě</a:t>
            </a:r>
            <a:endParaRPr lang="cs-CZ" dirty="0"/>
          </a:p>
        </p:txBody>
      </p:sp>
      <p:pic>
        <p:nvPicPr>
          <p:cNvPr id="4098" name="Picture 2" descr="VÃ½sledek obrÃ¡zku pro Å¡krkav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95" y="3903300"/>
            <a:ext cx="3859076" cy="25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6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Horečka, kašel</a:t>
            </a:r>
          </a:p>
          <a:p>
            <a:r>
              <a:rPr lang="cs-CZ" dirty="0" smtClean="0"/>
              <a:t>Bolest za hrudní kostí</a:t>
            </a:r>
          </a:p>
          <a:p>
            <a:r>
              <a:rPr lang="cs-CZ" dirty="0" smtClean="0"/>
              <a:t>Prvními příznaky může být nalezení červů ve stolici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Larvy se mohou dostat i do dalších částí těla – ledviny, mozek, mícha, oko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30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AMEBÓZA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Především tropické a subtropické oblasti</a:t>
            </a:r>
          </a:p>
          <a:p>
            <a:r>
              <a:rPr lang="cs-CZ" dirty="0" smtClean="0"/>
              <a:t>Na šíření má vliv úroveň hygieny</a:t>
            </a:r>
          </a:p>
          <a:p>
            <a:r>
              <a:rPr lang="cs-CZ" dirty="0" smtClean="0"/>
              <a:t>Parazit se vyloučí ve stolici, která se následně přenáší rukama, vodou, potravou, mouchami a pohlavním stykem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028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2-4 týdnech se objevují průjmy s příměsí krve, hlenu a hnisu</a:t>
            </a:r>
          </a:p>
          <a:p>
            <a:r>
              <a:rPr lang="cs-CZ" dirty="0" smtClean="0"/>
              <a:t>Horečka, zimnice, třesavka, bolesti břicha,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06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Zápis: </a:t>
            </a:r>
            <a:r>
              <a:rPr lang="cs-CZ" dirty="0" smtClean="0"/>
              <a:t>PARAZITÁLNÍ ONEMOCNĚNÍ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95676"/>
              </p:ext>
            </p:extLst>
          </p:nvPr>
        </p:nvGraphicFramePr>
        <p:xfrm>
          <a:off x="890135" y="2637690"/>
          <a:ext cx="9494632" cy="2814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366">
                  <a:extLst>
                    <a:ext uri="{9D8B030D-6E8A-4147-A177-3AD203B41FA5}">
                      <a16:colId xmlns:a16="http://schemas.microsoft.com/office/drawing/2014/main" val="1363205643"/>
                    </a:ext>
                  </a:extLst>
                </a:gridCol>
                <a:gridCol w="1052180">
                  <a:extLst>
                    <a:ext uri="{9D8B030D-6E8A-4147-A177-3AD203B41FA5}">
                      <a16:colId xmlns:a16="http://schemas.microsoft.com/office/drawing/2014/main" val="454147948"/>
                    </a:ext>
                  </a:extLst>
                </a:gridCol>
                <a:gridCol w="2058367">
                  <a:extLst>
                    <a:ext uri="{9D8B030D-6E8A-4147-A177-3AD203B41FA5}">
                      <a16:colId xmlns:a16="http://schemas.microsoft.com/office/drawing/2014/main" val="4055664492"/>
                    </a:ext>
                  </a:extLst>
                </a:gridCol>
                <a:gridCol w="2058367">
                  <a:extLst>
                    <a:ext uri="{9D8B030D-6E8A-4147-A177-3AD203B41FA5}">
                      <a16:colId xmlns:a16="http://schemas.microsoft.com/office/drawing/2014/main" val="566838912"/>
                    </a:ext>
                  </a:extLst>
                </a:gridCol>
                <a:gridCol w="2150352">
                  <a:extLst>
                    <a:ext uri="{9D8B030D-6E8A-4147-A177-3AD203B41FA5}">
                      <a16:colId xmlns:a16="http://schemas.microsoft.com/office/drawing/2014/main" val="1431666987"/>
                    </a:ext>
                  </a:extLst>
                </a:gridCol>
              </a:tblGrid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Parazitální onemocnění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Hlavní zdroje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Jak se přenáší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Typické příznaky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3670851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TASEMNICE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Dlouhý článkovitý červ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Nemocný člověk, hovězí dobytek, hnojená zelenina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Požití vajíčka tasemnice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Bolesti v nadbříšku, průjem nápadné hubnutí, odloučení článků ve stolici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9051298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SVALOVEC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Asi půl milimetru velký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Vepřové maso, klobásy, salámy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Požití infikované potraviny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Horečka, únava, bolesti svalů a končetin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Přítomnost vajíček ve stolici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7788578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ŠKRKAVKA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Červ velikosti žižaly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Děti, pískoviště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Přenos mezi dětmi, například z pískoviště. Kontakt se stolicí nakaženého nebo nakaženou vodou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Horečka, kašel – dostává se do dýchacích cest, ale i do dalších částí těla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Přítomnost vajíček ve stolici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6087930"/>
                  </a:ext>
                </a:extLst>
              </a:tr>
            </a:tbl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24622" y="6017621"/>
            <a:ext cx="8825659" cy="664029"/>
          </a:xfrm>
        </p:spPr>
        <p:txBody>
          <a:bodyPr/>
          <a:lstStyle/>
          <a:p>
            <a:r>
              <a:rPr lang="cs-CZ" dirty="0" smtClean="0"/>
              <a:t>Prevence: dodržování hygienických pravidel, dostatečná tepelná </a:t>
            </a:r>
            <a:r>
              <a:rPr lang="cs-CZ" dirty="0"/>
              <a:t>ú</a:t>
            </a:r>
            <a:r>
              <a:rPr lang="cs-CZ" dirty="0" smtClean="0"/>
              <a:t>prava masa,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35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VIROVÁ ONEMOCNĚNÍ Z POTRAVY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672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ŽLOUTENKA TYPU 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Virus nezničí mráz, je odolný vůči chlóru ve vodě</a:t>
            </a:r>
            <a:endParaRPr lang="cs-CZ" dirty="0"/>
          </a:p>
          <a:p>
            <a:r>
              <a:rPr lang="cs-CZ" dirty="0" smtClean="0"/>
              <a:t>Zdrojem nákazy je člověk, který infikuje vodu nebo potraviny</a:t>
            </a:r>
          </a:p>
          <a:p>
            <a:r>
              <a:rPr lang="cs-CZ" dirty="0"/>
              <a:t>Rizikové potraviny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Mléko, máslo, sýry</a:t>
            </a:r>
          </a:p>
          <a:p>
            <a:pPr lvl="2"/>
            <a:r>
              <a:rPr lang="cs-CZ" dirty="0" smtClean="0"/>
              <a:t>Zmrzlina</a:t>
            </a:r>
          </a:p>
          <a:p>
            <a:pPr lvl="2"/>
            <a:r>
              <a:rPr lang="cs-CZ" dirty="0" smtClean="0"/>
              <a:t>Maso, klobásy</a:t>
            </a:r>
          </a:p>
          <a:p>
            <a:pPr lvl="2"/>
            <a:r>
              <a:rPr lang="cs-CZ" dirty="0" smtClean="0"/>
              <a:t>Ryby, ústřice</a:t>
            </a:r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5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prvotním stádiu se mohou objevovat teploty, </a:t>
            </a:r>
            <a:r>
              <a:rPr lang="cs-CZ" dirty="0" err="1" smtClean="0"/>
              <a:t>nechutenstí</a:t>
            </a:r>
            <a:r>
              <a:rPr lang="cs-CZ" dirty="0" smtClean="0"/>
              <a:t>, zvracení nebo </a:t>
            </a:r>
            <a:r>
              <a:rPr lang="cs-CZ" dirty="0" err="1" smtClean="0"/>
              <a:t>chřipkovité</a:t>
            </a:r>
            <a:r>
              <a:rPr lang="cs-CZ" dirty="0" smtClean="0"/>
              <a:t> příznaky</a:t>
            </a:r>
          </a:p>
          <a:p>
            <a:r>
              <a:rPr lang="cs-CZ" dirty="0" smtClean="0"/>
              <a:t>Ve druhém stádiu teplota ustupuje, objevuje se žluté zabarvení sliznice, bělma, kůže, tmavé zbarvení moči a světlá stolice</a:t>
            </a:r>
          </a:p>
          <a:p>
            <a:endParaRPr lang="cs-CZ" dirty="0"/>
          </a:p>
          <a:p>
            <a:r>
              <a:rPr lang="cs-CZ" dirty="0" smtClean="0"/>
              <a:t>LÉČBA: kortikoidy na zmírnění příznaků, dietní opatření, správný režim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2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Očkování</a:t>
            </a:r>
          </a:p>
          <a:p>
            <a:r>
              <a:rPr lang="cs-CZ" dirty="0" smtClean="0"/>
              <a:t>Mytí rukou</a:t>
            </a:r>
          </a:p>
          <a:p>
            <a:r>
              <a:rPr lang="cs-CZ" dirty="0" smtClean="0"/>
              <a:t>základní hygienická opatření při přípravě a manipulaci s potravinami a vodou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2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PTAČÍ CHŘIPKA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Způsobuje smrtelnou nákazu u lidí, ptactva a drůbeže</a:t>
            </a:r>
          </a:p>
          <a:p>
            <a:r>
              <a:rPr lang="cs-CZ" dirty="0" smtClean="0"/>
              <a:t>K nákaze dochází při přímém kontaktu s nakaženou drůbeží</a:t>
            </a:r>
          </a:p>
          <a:p>
            <a:r>
              <a:rPr lang="cs-CZ" dirty="0" smtClean="0"/>
              <a:t>Přenos z člověka na člověka zatím nebyl prokázán</a:t>
            </a:r>
          </a:p>
          <a:p>
            <a:endParaRPr lang="cs-CZ" dirty="0"/>
          </a:p>
          <a:p>
            <a:r>
              <a:rPr lang="cs-CZ" dirty="0" smtClean="0"/>
              <a:t>Rizikové potraviny:</a:t>
            </a:r>
          </a:p>
          <a:p>
            <a:pPr lvl="2"/>
            <a:r>
              <a:rPr lang="cs-CZ" dirty="0" smtClean="0"/>
              <a:t>Syrové drůbeží maso, které nebylo vystaveno teplotě vyšší 70 °C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86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ALIMENTÁRNÍ </a:t>
            </a:r>
            <a:r>
              <a:rPr lang="cs-CZ" sz="2800" dirty="0" smtClean="0"/>
              <a:t>NÁKAZY</a:t>
            </a:r>
            <a:r>
              <a:rPr lang="cs-CZ" sz="1400" dirty="0" smtClean="0"/>
              <a:t> = onemocnění trávicího traktu v důsledku konzumace infikované potraviny</a:t>
            </a:r>
            <a:endParaRPr lang="cs-CZ" sz="1400" dirty="0" smtClean="0"/>
          </a:p>
          <a:p>
            <a:pPr lvl="1"/>
            <a:r>
              <a:rPr lang="cs-CZ" sz="2600" dirty="0" smtClean="0"/>
              <a:t>PRIMÁRNÍ </a:t>
            </a:r>
            <a:r>
              <a:rPr lang="cs-CZ" sz="2600" dirty="0" smtClean="0"/>
              <a:t>INFEKCE</a:t>
            </a:r>
            <a:r>
              <a:rPr lang="cs-CZ" sz="1400" dirty="0" smtClean="0"/>
              <a:t> – konzumace nakaženého masa, mléka, vajec, </a:t>
            </a:r>
            <a:r>
              <a:rPr lang="cs-CZ" sz="1400" dirty="0" err="1" smtClean="0"/>
              <a:t>apod</a:t>
            </a:r>
            <a:r>
              <a:rPr lang="cs-CZ" sz="1400" dirty="0" smtClean="0"/>
              <a:t>…</a:t>
            </a:r>
            <a:endParaRPr lang="cs-CZ" sz="1400" dirty="0" smtClean="0"/>
          </a:p>
          <a:p>
            <a:pPr lvl="1"/>
            <a:r>
              <a:rPr lang="cs-CZ" sz="2600" dirty="0" smtClean="0"/>
              <a:t>SEKUNDÁRNÍ </a:t>
            </a:r>
            <a:r>
              <a:rPr lang="cs-CZ" sz="2600" dirty="0" smtClean="0"/>
              <a:t>INFEKCE </a:t>
            </a:r>
            <a:r>
              <a:rPr lang="cs-CZ" sz="1400" dirty="0" smtClean="0"/>
              <a:t>– původce nákazy se dostal do potraviny v průběhu zpracování – např.: špatně omyté, infikované prkénko od syrového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9764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Virus vyvolává těžké onemocnění dýchacích cest</a:t>
            </a:r>
          </a:p>
          <a:p>
            <a:r>
              <a:rPr lang="cs-CZ" dirty="0" smtClean="0"/>
              <a:t>Horečka, třesavka, bolesti svalů, hlavy, bolest v krku, rýma, průjem</a:t>
            </a:r>
          </a:p>
          <a:p>
            <a:r>
              <a:rPr lang="cs-CZ" dirty="0" smtClean="0"/>
              <a:t>Postiženích dolních dýchacích cest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492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Likvidace nakaženého a ohroženého ptactva</a:t>
            </a:r>
          </a:p>
          <a:p>
            <a:r>
              <a:rPr lang="cs-CZ" dirty="0" smtClean="0"/>
              <a:t>Vyvarovat se kontaktu s drůbeží na farmách, zvířaty na trzích</a:t>
            </a:r>
          </a:p>
          <a:p>
            <a:endParaRPr lang="cs-CZ" dirty="0"/>
          </a:p>
          <a:p>
            <a:r>
              <a:rPr lang="cs-CZ" dirty="0" smtClean="0"/>
              <a:t>Dodržování hygienických zásad</a:t>
            </a:r>
          </a:p>
          <a:p>
            <a:r>
              <a:rPr lang="cs-CZ" dirty="0" smtClean="0"/>
              <a:t>Mytí rukou teplou vodou a mýdlem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8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KLÍŠŤOVÁ ENCEFALITIDA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Nepřenosná z člověka na člověka</a:t>
            </a:r>
          </a:p>
          <a:p>
            <a:r>
              <a:rPr lang="cs-CZ" dirty="0" smtClean="0"/>
              <a:t>Přenáší se z infikovaného klíštěte nebo po požití tepelně nezpracovaného mléka infikovaných zvířat (kozy)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Rizikové potraviny:</a:t>
            </a:r>
          </a:p>
          <a:p>
            <a:pPr lvl="2"/>
            <a:r>
              <a:rPr lang="cs-CZ" dirty="0" smtClean="0"/>
              <a:t>Syrové mléko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21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Netypické chřipkové příznaky, po kterých následuje fáze zdánlivého uzdravení</a:t>
            </a:r>
          </a:p>
          <a:p>
            <a:r>
              <a:rPr lang="cs-CZ" dirty="0" smtClean="0"/>
              <a:t>Ve druhé fázi nastupují vysoké horečky, a rozvoj příznaků postižení CNS</a:t>
            </a:r>
          </a:p>
          <a:p>
            <a:r>
              <a:rPr lang="cs-CZ" dirty="0" smtClean="0"/>
              <a:t>Léčba: klid na lůžku, antibiotika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417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Tepelná úprava mléka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817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736" y="1069462"/>
            <a:ext cx="9687217" cy="706964"/>
          </a:xfrm>
        </p:spPr>
        <p:txBody>
          <a:bodyPr/>
          <a:lstStyle/>
          <a:p>
            <a:r>
              <a:rPr lang="cs-CZ" sz="2400" b="1" dirty="0" smtClean="0"/>
              <a:t>ZÁPIS</a:t>
            </a:r>
            <a:r>
              <a:rPr lang="cs-CZ" b="1" dirty="0" smtClean="0"/>
              <a:t> – VIROVÁ ONEMOCNĚNÍ Z POTRAVY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Žloutenka typu A = nemoc špinavých rukou</a:t>
            </a:r>
          </a:p>
          <a:p>
            <a:pPr lvl="2"/>
            <a:r>
              <a:rPr lang="cs-CZ" dirty="0" smtClean="0"/>
              <a:t>Zdrojem nákazy je člověk, který infikuje potraviny nebo vodu</a:t>
            </a:r>
          </a:p>
          <a:p>
            <a:pPr lvl="2"/>
            <a:r>
              <a:rPr lang="cs-CZ" dirty="0"/>
              <a:t>žluté zabarvení sliznice, bělma, kůže, tmavé zbarvení moči a světlá </a:t>
            </a:r>
            <a:r>
              <a:rPr lang="cs-CZ" dirty="0" smtClean="0"/>
              <a:t>stolice</a:t>
            </a:r>
          </a:p>
          <a:p>
            <a:pPr lvl="2"/>
            <a:r>
              <a:rPr lang="cs-CZ" dirty="0" smtClean="0"/>
              <a:t>Prevence: dodržování hygienických pravidel, očkování</a:t>
            </a:r>
            <a:endParaRPr lang="cs-CZ" dirty="0"/>
          </a:p>
          <a:p>
            <a:r>
              <a:rPr lang="cs-CZ" dirty="0" smtClean="0"/>
              <a:t>Ptačí chřipka</a:t>
            </a:r>
          </a:p>
          <a:p>
            <a:pPr lvl="2"/>
            <a:r>
              <a:rPr lang="cs-CZ" dirty="0" smtClean="0"/>
              <a:t>K nákaze dochází při přímém kontaktu s nakaženou drůbeží</a:t>
            </a:r>
          </a:p>
          <a:p>
            <a:pPr lvl="2"/>
            <a:r>
              <a:rPr lang="cs-CZ" dirty="0" smtClean="0"/>
              <a:t>Rizikové je i syrové drůbeží maso, které nebylo dobře tepelně upraveno</a:t>
            </a:r>
          </a:p>
          <a:p>
            <a:pPr lvl="2"/>
            <a:r>
              <a:rPr lang="cs-CZ" dirty="0" smtClean="0"/>
              <a:t>Virus vyvolává těžké onemocnění dýchacích cest</a:t>
            </a:r>
          </a:p>
          <a:p>
            <a:pPr lvl="2"/>
            <a:r>
              <a:rPr lang="cs-CZ" dirty="0" smtClean="0"/>
              <a:t>Prevence: mytí rukou, likvidace ohroženého a nakaženého ptactva a drůbeže</a:t>
            </a:r>
          </a:p>
          <a:p>
            <a:pPr lvl="2"/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9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154955" y="1110029"/>
            <a:ext cx="8825658" cy="2677648"/>
          </a:xfrm>
        </p:spPr>
        <p:txBody>
          <a:bodyPr/>
          <a:lstStyle/>
          <a:p>
            <a:r>
              <a:rPr lang="cs-CZ" dirty="0" smtClean="0"/>
              <a:t>OTRAVY Z POTRAVY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Ã½sledek obrÃ¡zku pro jedovatÃ© hou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42" y="3863055"/>
            <a:ext cx="5025501" cy="23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28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11355"/>
            <a:ext cx="8825659" cy="3808445"/>
          </a:xfrm>
        </p:spPr>
        <p:txBody>
          <a:bodyPr/>
          <a:lstStyle/>
          <a:p>
            <a:r>
              <a:rPr lang="cs-CZ" sz="2000" b="1" dirty="0" smtClean="0"/>
              <a:t>Mochomůrka zelená</a:t>
            </a:r>
          </a:p>
          <a:p>
            <a:pPr lvl="1"/>
            <a:r>
              <a:rPr lang="cs-CZ" dirty="0" smtClean="0"/>
              <a:t>K těžkému stupni otravy postačí snědení i ¼ houby, smrtelné jsou 1-2</a:t>
            </a:r>
          </a:p>
          <a:p>
            <a:pPr lvl="1"/>
            <a:r>
              <a:rPr lang="cs-CZ" dirty="0" smtClean="0"/>
              <a:t>Příznaky se dostavují teprve po 8-12 hodinách</a:t>
            </a:r>
          </a:p>
          <a:p>
            <a:pPr lvl="1"/>
            <a:r>
              <a:rPr lang="cs-CZ" dirty="0" smtClean="0"/>
              <a:t>PRVNÍ OBDOBÍ OTRAVY: </a:t>
            </a:r>
          </a:p>
          <a:p>
            <a:pPr lvl="2"/>
            <a:r>
              <a:rPr lang="cs-CZ" dirty="0" smtClean="0"/>
              <a:t>Příznaky</a:t>
            </a:r>
            <a:r>
              <a:rPr lang="cs-CZ" dirty="0"/>
              <a:t>: prudká bolest v celém břiše, úporné zvracení a průjmy. Celková slabost a schvácenost. Následně  se dostavuje žízeň, selhání ledvin, kolaps. </a:t>
            </a:r>
            <a:br>
              <a:rPr lang="cs-CZ" dirty="0"/>
            </a:br>
            <a:r>
              <a:rPr lang="cs-CZ" dirty="0"/>
              <a:t>Přežije-li nemocný první období,  nastupuje druhé období otravy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DRUHÉ OBDOBÍ OTRAVY:</a:t>
            </a:r>
          </a:p>
          <a:p>
            <a:pPr lvl="2"/>
            <a:r>
              <a:rPr lang="cs-CZ" u="sng" dirty="0"/>
              <a:t>Příznaky: </a:t>
            </a:r>
            <a:r>
              <a:rPr lang="cs-CZ" dirty="0"/>
              <a:t>Těžké známky selhání jater a ledvin ,může končit kómatem, a to 10.-12. den po požití jedovaté houby.</a:t>
            </a:r>
            <a:br>
              <a:rPr lang="cs-CZ" dirty="0"/>
            </a:br>
            <a:r>
              <a:rPr lang="cs-CZ" dirty="0"/>
              <a:t>Přežije-li nemocný i druhé období, zůstávají trvalé známky postižení jater a </a:t>
            </a:r>
            <a:r>
              <a:rPr lang="cs-CZ" dirty="0" smtClean="0"/>
              <a:t>ledvin</a:t>
            </a:r>
          </a:p>
          <a:p>
            <a:pPr lvl="1"/>
            <a:r>
              <a:rPr lang="cs-CZ" dirty="0" smtClean="0"/>
              <a:t>Úmrtnost je 50 – 80%</a:t>
            </a:r>
          </a:p>
          <a:p>
            <a:endParaRPr lang="cs-CZ" dirty="0"/>
          </a:p>
        </p:txBody>
      </p:sp>
      <p:pic>
        <p:nvPicPr>
          <p:cNvPr id="1026" name="Picture 2" descr="VÃ½sledek obrÃ¡zku pro muchomÅ¯rka zelen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824" y="1327150"/>
            <a:ext cx="24574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Â¨muchomÅ¯rka tygrovan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694" y="4374891"/>
            <a:ext cx="1851580" cy="20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7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155371"/>
            <a:ext cx="8825659" cy="3864429"/>
          </a:xfrm>
        </p:spPr>
        <p:txBody>
          <a:bodyPr/>
          <a:lstStyle/>
          <a:p>
            <a:r>
              <a:rPr lang="cs-CZ" b="1" dirty="0" smtClean="0"/>
              <a:t>LEHČÍ OTRAVY</a:t>
            </a:r>
          </a:p>
          <a:p>
            <a:pPr lvl="1"/>
            <a:r>
              <a:rPr lang="cs-CZ" dirty="0" smtClean="0"/>
              <a:t>Holubinka vrhavka</a:t>
            </a:r>
          </a:p>
          <a:p>
            <a:pPr lvl="1"/>
            <a:r>
              <a:rPr lang="cs-CZ" dirty="0" smtClean="0"/>
              <a:t>Ryzec kravský</a:t>
            </a:r>
          </a:p>
          <a:p>
            <a:pPr lvl="1"/>
            <a:r>
              <a:rPr lang="cs-CZ" dirty="0" smtClean="0"/>
              <a:t>Hřib satan</a:t>
            </a:r>
          </a:p>
          <a:p>
            <a:pPr lvl="1"/>
            <a:r>
              <a:rPr lang="cs-CZ" dirty="0" smtClean="0"/>
              <a:t>Závojnatka olovnatá</a:t>
            </a:r>
          </a:p>
          <a:p>
            <a:r>
              <a:rPr lang="cs-CZ" dirty="0" smtClean="0"/>
              <a:t>Příznaky: žaludeční střevní obtíže, potíže přicházejí cca po 2 hodinách a trvají asi 2 -3dny</a:t>
            </a:r>
            <a:endParaRPr lang="cs-CZ" dirty="0"/>
          </a:p>
        </p:txBody>
      </p:sp>
      <p:pic>
        <p:nvPicPr>
          <p:cNvPr id="2050" name="Picture 2" descr="VÃ½sledek obrÃ¡zku pro holubinka vrhav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66" y="1051664"/>
            <a:ext cx="2310234" cy="17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ryzec kravskÃ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92" y="1918002"/>
            <a:ext cx="2546609" cy="19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hÅib sat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43" y="4739049"/>
            <a:ext cx="2681502" cy="17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ek obrÃ¡zku pro zÃ¡vojnatka olovnatÃ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93" y="3588668"/>
            <a:ext cx="2179402" cy="29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5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pomoc při otravě: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194560"/>
            <a:ext cx="8825659" cy="42600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</a:t>
            </a:r>
            <a:r>
              <a:rPr lang="cs-CZ" b="1" dirty="0"/>
              <a:t> vypít vlažnou slanou vodu a vyvolat zvracení</a:t>
            </a:r>
            <a:r>
              <a:rPr lang="cs-CZ" dirty="0"/>
              <a:t> (nepít mléko!!! )</a:t>
            </a:r>
          </a:p>
          <a:p>
            <a:r>
              <a:rPr lang="cs-CZ" dirty="0"/>
              <a:t> - při lehčí otravě (projeví se za 1–4 hodiny po jídle), polkneme větší množství živočišného uhlí (</a:t>
            </a:r>
            <a:r>
              <a:rPr lang="cs-CZ" dirty="0" err="1"/>
              <a:t>Carbosorb</a:t>
            </a:r>
            <a:r>
              <a:rPr lang="cs-CZ" dirty="0"/>
              <a:t>) a zapijeme minimálně půllitrem černého čaje.</a:t>
            </a:r>
          </a:p>
          <a:p>
            <a:r>
              <a:rPr lang="cs-CZ" dirty="0"/>
              <a:t>- při vážnější otravě (projeví se za 6 až 10 hodin) ,  i v tomto případě polkneme velké množství živočišného uhlí (minimálně 10 tablet) a zapijeme litrem černého čaje.</a:t>
            </a:r>
          </a:p>
          <a:p>
            <a:r>
              <a:rPr lang="cs-CZ" dirty="0"/>
              <a:t> - </a:t>
            </a:r>
            <a:r>
              <a:rPr lang="cs-CZ" b="1" dirty="0"/>
              <a:t>zajistit zbytky hub pro laboratorní určení</a:t>
            </a:r>
            <a:r>
              <a:rPr lang="cs-CZ" dirty="0"/>
              <a:t> ( zvratky, zbytky jídla, odřezky hub ). Toto je důležité pro stanovení vhodné léčby.</a:t>
            </a:r>
          </a:p>
          <a:p>
            <a:r>
              <a:rPr lang="cs-CZ" dirty="0"/>
              <a:t>- </a:t>
            </a:r>
            <a:r>
              <a:rPr lang="cs-CZ" b="1" dirty="0"/>
              <a:t>nechat se dopravit k lékaři</a:t>
            </a:r>
            <a:r>
              <a:rPr lang="cs-CZ" dirty="0"/>
              <a:t>. </a:t>
            </a:r>
            <a:r>
              <a:rPr lang="cs-CZ" b="1" dirty="0"/>
              <a:t>Nechat se dopravit </a:t>
            </a:r>
            <a:r>
              <a:rPr lang="cs-CZ" dirty="0"/>
              <a:t>- je opravdu důležité</a:t>
            </a:r>
            <a:r>
              <a:rPr lang="cs-CZ" dirty="0" smtClean="0"/>
              <a:t>, rozhodně </a:t>
            </a:r>
            <a:r>
              <a:rPr lang="cs-CZ" dirty="0"/>
              <a:t>sami neřídit, při některých otravách dochází i ke ztrátě vědomí a to se s řízením auta poněkud </a:t>
            </a:r>
            <a:r>
              <a:rPr lang="cs-CZ" dirty="0" smtClean="0"/>
              <a:t>vylučuje</a:t>
            </a:r>
          </a:p>
          <a:p>
            <a:r>
              <a:rPr lang="sv-SE" b="1" dirty="0"/>
              <a:t>Non-stop linka </a:t>
            </a:r>
            <a:r>
              <a:rPr lang="sv-SE" b="1" dirty="0">
                <a:hlinkClick r:id="rId2"/>
              </a:rPr>
              <a:t>Toxikologického informačního střediska</a:t>
            </a:r>
            <a:r>
              <a:rPr lang="sv-SE" b="1" dirty="0"/>
              <a:t> :   224 915 402 nebo 224 919 293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77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Ojedinělý</a:t>
            </a:r>
          </a:p>
          <a:p>
            <a:r>
              <a:rPr lang="cs-CZ" dirty="0" smtClean="0"/>
              <a:t>Epidemie – v daném čase postihne většinu populace</a:t>
            </a:r>
          </a:p>
        </p:txBody>
      </p:sp>
    </p:spTree>
    <p:extLst>
      <p:ext uri="{BB962C8B-B14F-4D97-AF65-F5344CB8AC3E}">
        <p14:creationId xmlns:p14="http://schemas.microsoft.com/office/powerpoint/2010/main" val="635903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VRANÍ OKO ČTYŘLISTÉ</a:t>
            </a:r>
          </a:p>
          <a:p>
            <a:pPr lvl="1"/>
            <a:r>
              <a:rPr lang="cs-CZ" dirty="0"/>
              <a:t>Jde o prudké jedy, ale v trávicím traktu se špatně vstřebávají. </a:t>
            </a:r>
            <a:endParaRPr lang="cs-CZ" dirty="0" smtClean="0"/>
          </a:p>
          <a:p>
            <a:pPr lvl="1"/>
            <a:r>
              <a:rPr lang="cs-CZ" dirty="0" smtClean="0"/>
              <a:t>Chuť </a:t>
            </a:r>
            <a:r>
              <a:rPr lang="cs-CZ" dirty="0"/>
              <a:t>bobulí je víceméně odporná a rostlina nepříjemně zapáchá, takže otravy jsou vzácné i u dětí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nevolnost, zvracení, průjem, bolesti hlavy, poruchy vidění</a:t>
            </a:r>
          </a:p>
          <a:p>
            <a:pPr lvl="1"/>
            <a:r>
              <a:rPr lang="cs-CZ" dirty="0" smtClean="0"/>
              <a:t>K úmrtí prakticky nedochází vzhledem ke špatnému vstřebávání jedu</a:t>
            </a:r>
            <a:endParaRPr lang="cs-CZ" dirty="0"/>
          </a:p>
        </p:txBody>
      </p:sp>
      <p:pic>
        <p:nvPicPr>
          <p:cNvPr id="4098" name="Picture 2" descr="VÃ½sledek obrÃ¡zku pro vranÃ­ o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30" y="664034"/>
            <a:ext cx="3812240" cy="20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2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REBARBORA</a:t>
            </a:r>
          </a:p>
          <a:p>
            <a:pPr lvl="1"/>
            <a:r>
              <a:rPr lang="cs-CZ" dirty="0"/>
              <a:t>Kyselou chuť rostlině dává kyselina </a:t>
            </a:r>
            <a:r>
              <a:rPr lang="cs-CZ" dirty="0" smtClean="0"/>
              <a:t>šťavelová</a:t>
            </a:r>
          </a:p>
          <a:p>
            <a:pPr lvl="1"/>
            <a:r>
              <a:rPr lang="cs-CZ" dirty="0" smtClean="0"/>
              <a:t>Velké množství může stát za náhlou slabostí , ztíženým dýcháním, žaludečními problémy a může končit i kómatem a smrtí</a:t>
            </a:r>
          </a:p>
          <a:p>
            <a:pPr lvl="1"/>
            <a:endParaRPr lang="cs-CZ" dirty="0"/>
          </a:p>
          <a:p>
            <a:r>
              <a:rPr lang="cs-CZ" b="1" dirty="0" smtClean="0"/>
              <a:t>NARCIS NEBO TULIPÁN</a:t>
            </a:r>
          </a:p>
          <a:p>
            <a:pPr lvl="1"/>
            <a:r>
              <a:rPr lang="cs-CZ" dirty="0" smtClean="0"/>
              <a:t>Jedovatá je cibulka této rostliny</a:t>
            </a:r>
          </a:p>
          <a:p>
            <a:pPr lvl="1"/>
            <a:r>
              <a:rPr lang="cs-CZ" dirty="0" smtClean="0"/>
              <a:t>Někdy se stane že si ji lidé spletou s cibulí</a:t>
            </a:r>
          </a:p>
          <a:p>
            <a:pPr lvl="1"/>
            <a:r>
              <a:rPr lang="cs-CZ" dirty="0" smtClean="0"/>
              <a:t>Smrt se dostav do několika hodin</a:t>
            </a:r>
          </a:p>
        </p:txBody>
      </p:sp>
      <p:pic>
        <p:nvPicPr>
          <p:cNvPr id="6146" name="Picture 2" descr="VÃ½sledek obrÃ¡zku pro rebarb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71" y="761868"/>
            <a:ext cx="4136412" cy="24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cibulka narc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r="14725"/>
          <a:stretch/>
        </p:blipFill>
        <p:spPr bwMode="auto">
          <a:xfrm>
            <a:off x="6570438" y="4009621"/>
            <a:ext cx="2261591" cy="24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48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5669" y="2182347"/>
            <a:ext cx="8825659" cy="4260028"/>
          </a:xfrm>
        </p:spPr>
        <p:txBody>
          <a:bodyPr>
            <a:normAutofit/>
          </a:bodyPr>
          <a:lstStyle/>
          <a:p>
            <a:r>
              <a:rPr lang="cs-CZ" b="1" dirty="0" smtClean="0"/>
              <a:t>MANDLE</a:t>
            </a:r>
          </a:p>
          <a:p>
            <a:pPr lvl="1"/>
            <a:r>
              <a:rPr lang="cs-CZ" dirty="0" smtClean="0"/>
              <a:t>Obecně se považují za sušené ovoce</a:t>
            </a:r>
          </a:p>
          <a:p>
            <a:pPr lvl="1"/>
            <a:r>
              <a:rPr lang="cs-CZ" dirty="0" smtClean="0"/>
              <a:t>Slupka z mandlí obsahuje jedovatý kyanid, proto se madle často nejprve spaří a oloupou</a:t>
            </a:r>
          </a:p>
          <a:p>
            <a:pPr lvl="1"/>
            <a:r>
              <a:rPr lang="cs-CZ" dirty="0" smtClean="0"/>
              <a:t>Na Novém Zélandu je dokonce prodej mandlí zakázán</a:t>
            </a:r>
          </a:p>
          <a:p>
            <a:pPr lvl="1"/>
            <a:r>
              <a:rPr lang="cs-CZ" dirty="0" smtClean="0"/>
              <a:t>Pro dospělého člověka může být nebezpečných i 10 mandlí</a:t>
            </a:r>
          </a:p>
          <a:p>
            <a:r>
              <a:rPr lang="cs-CZ" b="1" dirty="0" smtClean="0"/>
              <a:t>RAJČATA</a:t>
            </a:r>
          </a:p>
          <a:p>
            <a:pPr lvl="1"/>
            <a:r>
              <a:rPr lang="cs-CZ" dirty="0" smtClean="0"/>
              <a:t>Listy a stonky rajčat obsahují jedovaté látky -</a:t>
            </a:r>
            <a:r>
              <a:rPr lang="cs-CZ" dirty="0"/>
              <a:t> </a:t>
            </a:r>
            <a:r>
              <a:rPr lang="cs-CZ" dirty="0" err="1" smtClean="0"/>
              <a:t>glykoalkaloidy</a:t>
            </a:r>
            <a:endParaRPr lang="cs-CZ" dirty="0" smtClean="0"/>
          </a:p>
          <a:p>
            <a:pPr lvl="1"/>
            <a:r>
              <a:rPr lang="cs-CZ" dirty="0" smtClean="0"/>
              <a:t>Tutéž látku obsahují i nezralé plody – trhat zralá rajčata</a:t>
            </a:r>
          </a:p>
          <a:p>
            <a:pPr lvl="1"/>
            <a:r>
              <a:rPr lang="cs-CZ" dirty="0" smtClean="0"/>
              <a:t>Bolesti hlavy a žaludeční nevolnost</a:t>
            </a:r>
          </a:p>
          <a:p>
            <a:pPr lvl="1"/>
            <a:r>
              <a:rPr lang="cs-CZ" dirty="0" smtClean="0"/>
              <a:t>Tuto látku obsahují i zelené části brambor</a:t>
            </a:r>
            <a:endParaRPr lang="cs-CZ" dirty="0"/>
          </a:p>
        </p:txBody>
      </p:sp>
      <p:pic>
        <p:nvPicPr>
          <p:cNvPr id="5122" name="Picture 2" descr="mandle Foto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626" y="710060"/>
            <a:ext cx="3259482" cy="21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mato Tumbling Tom Red Foto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626" y="4464368"/>
            <a:ext cx="2969404" cy="19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32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80621"/>
            <a:ext cx="8825659" cy="3739179"/>
          </a:xfrm>
        </p:spPr>
        <p:txBody>
          <a:bodyPr/>
          <a:lstStyle/>
          <a:p>
            <a:r>
              <a:rPr lang="cs-CZ" b="1" dirty="0" smtClean="0"/>
              <a:t>JADÉRKA JABLEK</a:t>
            </a:r>
          </a:p>
          <a:p>
            <a:pPr lvl="1"/>
            <a:r>
              <a:rPr lang="cs-CZ" dirty="0" smtClean="0"/>
              <a:t>Obsahují kyanid</a:t>
            </a:r>
          </a:p>
          <a:p>
            <a:pPr lvl="1"/>
            <a:r>
              <a:rPr lang="cs-CZ" dirty="0" smtClean="0"/>
              <a:t>Je třeba sníst obrovské množství, aby došlo k otravě</a:t>
            </a:r>
          </a:p>
          <a:p>
            <a:pPr lvl="1"/>
            <a:r>
              <a:rPr lang="cs-CZ" dirty="0" smtClean="0"/>
              <a:t>Malé množství nijak neublíží</a:t>
            </a:r>
            <a:endParaRPr lang="cs-CZ" dirty="0"/>
          </a:p>
        </p:txBody>
      </p:sp>
      <p:pic>
        <p:nvPicPr>
          <p:cNvPr id="7170" name="Picture 2" descr="VÃ½sledek obrÃ¡zku pro jadÃ©rka jabl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3622189"/>
            <a:ext cx="4262420" cy="23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92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Zápis: OTRAVY Z POTRAVY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830" y="2629989"/>
            <a:ext cx="8825659" cy="3764280"/>
          </a:xfrm>
        </p:spPr>
        <p:txBody>
          <a:bodyPr>
            <a:normAutofit/>
          </a:bodyPr>
          <a:lstStyle/>
          <a:p>
            <a:r>
              <a:rPr lang="cs-CZ" dirty="0" smtClean="0"/>
              <a:t>HOUBY – např. Mochomůrka zelená, Ryzec kravský, Hřib satan</a:t>
            </a:r>
          </a:p>
          <a:p>
            <a:pPr lvl="1"/>
            <a:r>
              <a:rPr lang="cs-CZ" dirty="0" smtClean="0"/>
              <a:t>Průběh těžké otravy -  příznaky po 8-12 hodinách</a:t>
            </a:r>
          </a:p>
          <a:p>
            <a:pPr lvl="3"/>
            <a:r>
              <a:rPr lang="cs-CZ" dirty="0" smtClean="0"/>
              <a:t>První období: prudké bolesti břicha, zvracení, průjmy, selhání ledvin</a:t>
            </a:r>
          </a:p>
          <a:p>
            <a:pPr lvl="3"/>
            <a:r>
              <a:rPr lang="cs-CZ" dirty="0" smtClean="0"/>
              <a:t>Druhé období: těžké selhání ledvin, jater, kóma, pokud přežije zůstávají trvalé postižení orgánů</a:t>
            </a:r>
          </a:p>
          <a:p>
            <a:pPr lvl="1"/>
            <a:r>
              <a:rPr lang="cs-CZ" dirty="0" smtClean="0"/>
              <a:t>První pomoc – vypít vlažnou slanou vodu a vyvolat zvracení, podat živočišné uhlí a hodně pít černý čaj</a:t>
            </a:r>
          </a:p>
          <a:p>
            <a:pPr lvl="3"/>
            <a:r>
              <a:rPr lang="cs-CZ" dirty="0" smtClean="0"/>
              <a:t>Zajistit zbytku hub a nechat se dopravit k lékaři</a:t>
            </a:r>
          </a:p>
          <a:p>
            <a:r>
              <a:rPr lang="cs-CZ" dirty="0" smtClean="0"/>
              <a:t>ROSTLINY – např. Vraní oko čtyřlisté, rebarbora, slupky mandlí a jadérka jablek (obsahují kyanid), cibulka tulipánu nebo narcisu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marL="1371600" lvl="3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42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SALMONELÓZA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Původcem je skupina </a:t>
            </a:r>
            <a:r>
              <a:rPr lang="cs-CZ" b="1" dirty="0"/>
              <a:t>bakterií </a:t>
            </a:r>
            <a:r>
              <a:rPr lang="cs-CZ" dirty="0"/>
              <a:t>– salmonel, jejichž hostiteli (organismy, které mikroorganismy využívají ke svému životu) jsou zvířata, především myši, potkani, rackové, hrdličky, holubi, ryby a </a:t>
            </a:r>
            <a:r>
              <a:rPr lang="cs-CZ" dirty="0" smtClean="0"/>
              <a:t>hmyz</a:t>
            </a:r>
            <a:endParaRPr lang="cs-CZ" dirty="0"/>
          </a:p>
          <a:p>
            <a:r>
              <a:rPr lang="cs-CZ" dirty="0" smtClean="0"/>
              <a:t>Nejčastějším zdrojem je drůbež – kuřaty, slepice, krůty, kachny</a:t>
            </a:r>
          </a:p>
          <a:p>
            <a:r>
              <a:rPr lang="cs-CZ" dirty="0" smtClean="0"/>
              <a:t>A výrobky z vajec – majonézy, saláty, krémy apod.</a:t>
            </a:r>
          </a:p>
          <a:p>
            <a:r>
              <a:rPr lang="cs-CZ" dirty="0" smtClean="0"/>
              <a:t>Přenos z člověka na člověka se vyskytuje pouze výjimečně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12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Příznaky se objevují zhruba po 7 – 12 hodinách od nákazy</a:t>
            </a:r>
          </a:p>
          <a:p>
            <a:r>
              <a:rPr lang="cs-CZ" dirty="0" smtClean="0"/>
              <a:t>Akutní zánět žaludku a střev</a:t>
            </a:r>
          </a:p>
          <a:p>
            <a:r>
              <a:rPr lang="cs-CZ" dirty="0" smtClean="0"/>
              <a:t>Nevolnost, zvracení, bolest břicha, teplota nad 39 °C, průjem</a:t>
            </a:r>
          </a:p>
          <a:p>
            <a:r>
              <a:rPr lang="cs-CZ" dirty="0" smtClean="0"/>
              <a:t>Velké ohrožení dehydratací</a:t>
            </a:r>
          </a:p>
          <a:p>
            <a:r>
              <a:rPr lang="cs-CZ" dirty="0" smtClean="0"/>
              <a:t>U osob trpících jiným onemocněním (cukrovka, rakovina, apod.) může salmonela probíhat v těžké formě</a:t>
            </a:r>
          </a:p>
          <a:p>
            <a:r>
              <a:rPr lang="cs-CZ" dirty="0" smtClean="0"/>
              <a:t>Ročně zemře v ČR asi 20 – 25 lidí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92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KAMPYLOBAKTERIÓZA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Nejrozšířenější bakteriální infekcí</a:t>
            </a:r>
          </a:p>
          <a:p>
            <a:r>
              <a:rPr lang="cs-CZ" dirty="0" smtClean="0"/>
              <a:t>Původcem je bakterie </a:t>
            </a:r>
            <a:r>
              <a:rPr lang="cs-CZ" dirty="0" err="1" smtClean="0"/>
              <a:t>Kampylobakter</a:t>
            </a:r>
            <a:endParaRPr lang="cs-CZ" dirty="0" smtClean="0"/>
          </a:p>
          <a:p>
            <a:r>
              <a:rPr lang="cs-CZ" dirty="0" smtClean="0"/>
              <a:t>Tato bakterie je běžně přítomná v zažívacím traktu drůbeže i volně žijících ptáků</a:t>
            </a:r>
          </a:p>
          <a:p>
            <a:r>
              <a:rPr lang="cs-CZ" dirty="0" smtClean="0"/>
              <a:t>Nejčastěji se vykytuje v syrovém drůbežím mase a játrech, méně pak i v hovězím mase</a:t>
            </a:r>
          </a:p>
        </p:txBody>
      </p:sp>
    </p:spTree>
    <p:extLst>
      <p:ext uri="{BB962C8B-B14F-4D97-AF65-F5344CB8AC3E}">
        <p14:creationId xmlns:p14="http://schemas.microsoft.com/office/powerpoint/2010/main" val="223434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Riziko infekce při nízké hygienické úrovni manipulace s masem</a:t>
            </a:r>
          </a:p>
          <a:p>
            <a:r>
              <a:rPr lang="cs-CZ" dirty="0"/>
              <a:t>např. </a:t>
            </a:r>
            <a:r>
              <a:rPr lang="cs-CZ" dirty="0" smtClean="0"/>
              <a:t>skladování </a:t>
            </a:r>
            <a:r>
              <a:rPr lang="cs-CZ" dirty="0"/>
              <a:t>chlazené drůbeže v chladničce společně s ostatními potravinami určenými k přímé spotřebě a dále při křížové kontaminaci pracovních ploch a kuchyňského </a:t>
            </a:r>
            <a:r>
              <a:rPr lang="cs-CZ" dirty="0" smtClean="0"/>
              <a:t>náčiní</a:t>
            </a:r>
          </a:p>
          <a:p>
            <a:r>
              <a:rPr lang="cs-CZ" dirty="0" smtClean="0"/>
              <a:t>Důležité je důkladné zahřátí a provaření masa a to i na grilu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85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akutní bakteriální střevní </a:t>
            </a:r>
            <a:r>
              <a:rPr lang="cs-CZ" dirty="0" smtClean="0"/>
              <a:t>onemocnění</a:t>
            </a:r>
          </a:p>
          <a:p>
            <a:r>
              <a:rPr lang="cs-CZ" dirty="0" smtClean="0"/>
              <a:t>průjem</a:t>
            </a:r>
          </a:p>
          <a:p>
            <a:r>
              <a:rPr lang="cs-CZ" dirty="0" smtClean="0"/>
              <a:t>bolesti břicha </a:t>
            </a:r>
          </a:p>
          <a:p>
            <a:r>
              <a:rPr lang="cs-CZ" dirty="0" smtClean="0"/>
              <a:t>horečka</a:t>
            </a:r>
          </a:p>
          <a:p>
            <a:r>
              <a:rPr lang="cs-CZ" dirty="0" smtClean="0"/>
              <a:t>nevolnost </a:t>
            </a:r>
            <a:r>
              <a:rPr lang="cs-CZ" dirty="0"/>
              <a:t>a </a:t>
            </a:r>
            <a:r>
              <a:rPr lang="cs-CZ" dirty="0" smtClean="0"/>
              <a:t>zvracení </a:t>
            </a:r>
          </a:p>
          <a:p>
            <a:r>
              <a:rPr lang="cs-CZ" dirty="0" smtClean="0"/>
              <a:t>bolesti </a:t>
            </a:r>
            <a:r>
              <a:rPr lang="cs-CZ" dirty="0"/>
              <a:t>v břiše jsou doprovázeny kolikami a intenzivními průjmy, které mohou být i s příměsí </a:t>
            </a:r>
            <a:r>
              <a:rPr lang="cs-CZ" dirty="0" smtClean="0"/>
              <a:t>krve</a:t>
            </a:r>
          </a:p>
          <a:p>
            <a:r>
              <a:rPr lang="cs-CZ" dirty="0"/>
              <a:t>o</a:t>
            </a:r>
            <a:r>
              <a:rPr lang="cs-CZ" dirty="0" smtClean="0"/>
              <a:t>nemocnění </a:t>
            </a:r>
            <a:r>
              <a:rPr lang="cs-CZ" dirty="0"/>
              <a:t>trvá obvykle 4 – 7 dnů, někdy však až 10 </a:t>
            </a:r>
            <a:r>
              <a:rPr lang="cs-CZ" dirty="0" smtClean="0"/>
              <a:t>dnů</a:t>
            </a:r>
          </a:p>
          <a:p>
            <a:r>
              <a:rPr lang="cs-CZ" dirty="0" smtClean="0"/>
              <a:t>Těžší průběh u dospělých než u dětí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7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Zasedací místnost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Zasedací místnost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54419</TotalTime>
  <Words>1658</Words>
  <Application>Microsoft Office PowerPoint</Application>
  <PresentationFormat>Širokoúhlá obrazovka</PresentationFormat>
  <Paragraphs>258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</vt:lpstr>
      <vt:lpstr>Century Gothic</vt:lpstr>
      <vt:lpstr>Times New Roman</vt:lpstr>
      <vt:lpstr>Wingdings 3</vt:lpstr>
      <vt:lpstr>Zasedací místnost Ion</vt:lpstr>
      <vt:lpstr>NÁKAZY Z POTRAVY</vt:lpstr>
      <vt:lpstr>BAKTERIÁLNÍ NÁKAZY Z POTRAVY</vt:lpstr>
      <vt:lpstr>Prezentace aplikace PowerPoint</vt:lpstr>
      <vt:lpstr>VÝSKYT</vt:lpstr>
      <vt:lpstr>SALMONELÓZA</vt:lpstr>
      <vt:lpstr>Průběh:</vt:lpstr>
      <vt:lpstr>KAMPYLOBAKTERIÓZA</vt:lpstr>
      <vt:lpstr>Prezentace aplikace PowerPoint</vt:lpstr>
      <vt:lpstr>Průběh:</vt:lpstr>
      <vt:lpstr>LISTERIÓZA</vt:lpstr>
      <vt:lpstr>Průběh:</vt:lpstr>
      <vt:lpstr>Prezentace aplikace PowerPoint</vt:lpstr>
      <vt:lpstr>Zápis: BAKTERIÁLNÍ ONEMOCNĚNÍ Z POTRAVY</vt:lpstr>
      <vt:lpstr>Onemocnění vyvolaná parazity</vt:lpstr>
      <vt:lpstr>PARAZIT</vt:lpstr>
      <vt:lpstr>TASEMNICE</vt:lpstr>
      <vt:lpstr>Příznaky:</vt:lpstr>
      <vt:lpstr>SVALOVEC STOČENÝ</vt:lpstr>
      <vt:lpstr>Příznaky:</vt:lpstr>
      <vt:lpstr>ŠKRKAVKA</vt:lpstr>
      <vt:lpstr>Příznaky:</vt:lpstr>
      <vt:lpstr>AMEBÓZA</vt:lpstr>
      <vt:lpstr>Příznaky:</vt:lpstr>
      <vt:lpstr>Zápis: PARAZITÁLNÍ ONEMOCNĚNÍ</vt:lpstr>
      <vt:lpstr>VIROVÁ ONEMOCNĚNÍ Z POTRAVY</vt:lpstr>
      <vt:lpstr>ŽLOUTENKA TYPU A</vt:lpstr>
      <vt:lpstr>Příznaky:</vt:lpstr>
      <vt:lpstr>Prevence:</vt:lpstr>
      <vt:lpstr>PTAČÍ CHŘIPKA</vt:lpstr>
      <vt:lpstr>Příznaky:</vt:lpstr>
      <vt:lpstr>Prevence:</vt:lpstr>
      <vt:lpstr>KLÍŠŤOVÁ ENCEFALITIDA</vt:lpstr>
      <vt:lpstr>Příznaky:</vt:lpstr>
      <vt:lpstr>Prevence:</vt:lpstr>
      <vt:lpstr>ZÁPIS – VIROVÁ ONEMOCNĚNÍ Z POTRAVY</vt:lpstr>
      <vt:lpstr>OTRAVY Z POTRAVY</vt:lpstr>
      <vt:lpstr>HOUBY</vt:lpstr>
      <vt:lpstr>Prezentace aplikace PowerPoint</vt:lpstr>
      <vt:lpstr>První pomoc při otravě:</vt:lpstr>
      <vt:lpstr>ROSTLINY</vt:lpstr>
      <vt:lpstr>Prezentace aplikace PowerPoint</vt:lpstr>
      <vt:lpstr>Prezentace aplikace PowerPoint</vt:lpstr>
      <vt:lpstr>Prezentace aplikace PowerPoint</vt:lpstr>
      <vt:lpstr>Zápis: OTRAVY Z POTRAVY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NÁKAZY Z POTRAVY</dc:title>
  <dc:creator>Markéta Skalická</dc:creator>
  <cp:lastModifiedBy>Markéta Skalická</cp:lastModifiedBy>
  <cp:revision>30</cp:revision>
  <dcterms:created xsi:type="dcterms:W3CDTF">2019-03-04T18:47:53Z</dcterms:created>
  <dcterms:modified xsi:type="dcterms:W3CDTF">2020-03-25T14:10:53Z</dcterms:modified>
</cp:coreProperties>
</file>