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76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76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6440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117320" y="260352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7079760" y="260352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7079760" y="438804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117320" y="438804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1154880" y="438804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76096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7609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1154880" y="973800"/>
            <a:ext cx="8760960" cy="327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76096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6440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76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76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76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6440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117320" y="260352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7079760" y="260352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7079760" y="438804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4117320" y="438804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1154880" y="4388040"/>
            <a:ext cx="282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7609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1154880" y="973800"/>
            <a:ext cx="8760960" cy="327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644080" y="438804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50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7609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3240" y="2666880"/>
            <a:ext cx="4190760" cy="41907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800" y="2895480"/>
            <a:ext cx="2361960" cy="23619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7999560" y="-2520"/>
            <a:ext cx="1599840" cy="159984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8609040" y="5874120"/>
            <a:ext cx="990360" cy="9903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3240" y="2666880"/>
            <a:ext cx="4190760" cy="41907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800" y="2895480"/>
            <a:ext cx="2361960" cy="23619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7999560" y="-2520"/>
            <a:ext cx="1599840" cy="159984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8609040" y="5874120"/>
            <a:ext cx="990360" cy="9903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PlaceHolder 18"/>
          <p:cNvSpPr>
            <a:spLocks noGrp="1"/>
          </p:cNvSpPr>
          <p:nvPr>
            <p:ph type="title"/>
          </p:nvPr>
        </p:nvSpPr>
        <p:spPr>
          <a:xfrm>
            <a:off x="1154880" y="2099880"/>
            <a:ext cx="8825400" cy="26773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ebebeb"/>
                </a:solidFill>
                <a:latin typeface="Century Gothic"/>
              </a:rPr>
              <a:t>Kliknutím lze upravit styl.</a:t>
            </a:r>
            <a:endParaRPr b="0" lang="cs-CZ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dt"/>
          </p:nvPr>
        </p:nvSpPr>
        <p:spPr>
          <a:xfrm rot="5400000">
            <a:off x="10089360" y="1792080"/>
            <a:ext cx="990360" cy="304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F0AF4E4F-BC3D-4A20-9FED-EE5EBDCA8136}" type="datetime">
              <a:rPr b="0" lang="cs-CZ" sz="1000" spc="-1" strike="noStrike">
                <a:solidFill>
                  <a:srgbClr val="ffffff"/>
                </a:solidFill>
                <a:latin typeface="Century Gothic"/>
              </a:rPr>
              <a:t>26. 3. 2020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19" name="PlaceHolder 20"/>
          <p:cNvSpPr>
            <a:spLocks noGrp="1"/>
          </p:cNvSpPr>
          <p:nvPr>
            <p:ph type="ftr"/>
          </p:nvPr>
        </p:nvSpPr>
        <p:spPr>
          <a:xfrm rot="5400000">
            <a:off x="8959680" y="3226680"/>
            <a:ext cx="3859560" cy="304560"/>
          </a:xfrm>
          <a:prstGeom prst="rect">
            <a:avLst/>
          </a:prstGeom>
        </p:spPr>
        <p:txBody>
          <a:bodyPr anchor="b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0" name="CustomShape 2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" name="PlaceHolder 22"/>
          <p:cNvSpPr>
            <a:spLocks noGrp="1"/>
          </p:cNvSpPr>
          <p:nvPr>
            <p:ph type="sldNum"/>
          </p:nvPr>
        </p:nvSpPr>
        <p:spPr>
          <a:xfrm>
            <a:off x="10351080" y="29268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102A1A29-0D0D-41AE-8748-1BEC948CAB8F}" type="slidenum">
              <a:rPr b="0" lang="cs-CZ" sz="2800" spc="-1" strike="noStrike">
                <a:solidFill>
                  <a:srgbClr val="ffffff"/>
                </a:solidFill>
                <a:latin typeface="Century Gothic"/>
              </a:rPr>
              <a:t>&lt;číslo&gt;</a:t>
            </a:fld>
            <a:endParaRPr b="0" lang="cs-CZ" sz="2800" spc="-1" strike="noStrike"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Klikněte pro úpravu formátu textu osnovy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404040"/>
                </a:solidFill>
                <a:latin typeface="Century Gothic"/>
              </a:rPr>
              <a:t>Druhá úroveň</a:t>
            </a:r>
            <a:endParaRPr b="0" lang="cs-CZ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404040"/>
                </a:solidFill>
                <a:latin typeface="Century Gothic"/>
              </a:rPr>
              <a:t>Třetí úroveň</a:t>
            </a:r>
            <a:endParaRPr b="0" lang="cs-CZ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404040"/>
                </a:solidFill>
                <a:latin typeface="Century Gothic"/>
              </a:rPr>
              <a:t>Čtvrtá úroveň osnovy</a:t>
            </a:r>
            <a:endParaRPr b="0" lang="cs-CZ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404040"/>
                </a:solidFill>
                <a:latin typeface="Century Gothic"/>
              </a:rPr>
              <a:t>Pátá úroveň osnovy</a:t>
            </a:r>
            <a:endParaRPr b="0" lang="cs-CZ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404040"/>
                </a:solidFill>
                <a:latin typeface="Century Gothic"/>
              </a:rPr>
              <a:t>Šestá úroveň</a:t>
            </a:r>
            <a:endParaRPr b="0" lang="cs-CZ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404040"/>
                </a:solidFill>
                <a:latin typeface="Century Gothic"/>
              </a:rPr>
              <a:t>Sedmá úroveň</a:t>
            </a:r>
            <a:endParaRPr b="0" lang="cs-CZ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2"/>
          <p:cNvSpPr/>
          <p:nvPr/>
        </p:nvSpPr>
        <p:spPr>
          <a:xfrm>
            <a:off x="3240" y="2666880"/>
            <a:ext cx="4190760" cy="41907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1800" y="2895480"/>
            <a:ext cx="2361960" cy="23619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7999560" y="-2520"/>
            <a:ext cx="1599840" cy="159984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8609040" y="5874120"/>
            <a:ext cx="990360" cy="990360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10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Kliknutím lze upravit styl.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760960" cy="34160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Upravte styly předlohy textu.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Druhá úroveň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400" spc="-1" strike="noStrike">
                <a:solidFill>
                  <a:srgbClr val="404040"/>
                </a:solidFill>
                <a:latin typeface="Century Gothic"/>
              </a:rPr>
              <a:t>Třetí úroveň</a:t>
            </a:r>
            <a:endParaRPr b="0" lang="cs-CZ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200" spc="-1" strike="noStrike">
                <a:solidFill>
                  <a:srgbClr val="404040"/>
                </a:solidFill>
                <a:latin typeface="Century Gothic"/>
              </a:rPr>
              <a:t>Čtvrtá úroveň</a:t>
            </a:r>
            <a:endParaRPr b="0" lang="cs-CZ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200" spc="-1" strike="noStrike">
                <a:solidFill>
                  <a:srgbClr val="404040"/>
                </a:solidFill>
                <a:latin typeface="Century Gothic"/>
              </a:rPr>
              <a:t>Pátá úroveň</a:t>
            </a:r>
            <a:endParaRPr b="0" lang="cs-CZ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10650960" y="6393960"/>
            <a:ext cx="990360" cy="30456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43D47D06-754A-4180-8648-B4A29A3452D1}" type="datetime">
              <a:rPr b="1" lang="cs-CZ" sz="1000" spc="-1" strike="noStrike">
                <a:solidFill>
                  <a:srgbClr val="acd433"/>
                </a:solidFill>
                <a:latin typeface="Century Gothic"/>
              </a:rPr>
              <a:t>26. 3. 2020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528480" y="6391800"/>
            <a:ext cx="3859560" cy="304560"/>
          </a:xfrm>
          <a:prstGeom prst="rect">
            <a:avLst/>
          </a:prstGeom>
        </p:spPr>
        <p:txBody>
          <a:bodyPr anchor="b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869A28BC-0195-4424-BA82-6C61A7D9EE54}" type="slidenum">
              <a:rPr b="0" lang="cs-CZ" sz="2800" spc="-1" strike="noStrike">
                <a:solidFill>
                  <a:srgbClr val="ffffff"/>
                </a:solidFill>
                <a:latin typeface="Century Gothic"/>
              </a:rPr>
              <a:t>&lt;číslo&gt;</a:t>
            </a:fld>
            <a:endParaRPr b="0" lang="cs-CZ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154880" y="2099880"/>
            <a:ext cx="8825400" cy="2677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ebebeb"/>
                </a:solidFill>
                <a:latin typeface="Century Gothic"/>
              </a:rPr>
              <a:t>FANATISMUS</a:t>
            </a:r>
            <a:endParaRPr b="0" lang="cs-CZ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154880" y="4777560"/>
            <a:ext cx="8825400" cy="86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Angličtí fotbaloví chuligáni byli často posilněni alkoholem, hlásali a vyvěšovali transparenty s projevem rasismu, xenofobie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Tento styl se dostal do Evropy skrze výjezdy fotbalových fanoušků na pohárové a reprezentační zápasy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Byl to obvykle velký důvod k obavám a velkým bezpečnostním opatřením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Aby se vyhnuli policejnímu dozoru, často vyměňovali klubové oblečení za běžné, aby splynuli s davem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Vyvolání střetů se přesunulo mimo stadion bez přítomnosti policie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Po tragédii v Bruselu roku 1985 se projevy fotbalového chuligánství zmírnily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Angličtí chuligáni napadli prostor italských příznivců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Zděšením začali utíkat, ale v cestě stála betonová zeď, která pod velkým náporem povolila a fanoušky zavalila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30 mrtvých a více než 600 zraněných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Chuligáni si zabrali jasně vyčleněný prostor za brankami, který dostal později název ,,Kotel“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 Anglii byla zavedena jasná opatření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Soud může zakázat vstup na návštěvu stadionu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Pokud tento zákaz poruší, jsou automaticky nastupují do vězení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HOOLIGANS V ČR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Ve větší míře se začala společnost zajímat o hooligans v 90. letech 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Skupiny začaly být víc postihovány za svojí činnost a začala být přijímána opatření k úspěšné ochraně normálních fanoušků.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Nejznámější tábory: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Baník Ostrava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Sparta Praha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Slavia Praha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Zbrojovka Brno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Sigma Olomouc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Film Proč?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Non plus Ultras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ZÁPIS: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FANATISMUS = Slepá vášnivá zaujatost, nekompromisní a jednostranný postoj nebo jednání člověka, který nějaké téma nebo danou věc pokládá za cennou tak, že námitky či odpor proti ní vyvolávají zuřivost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HOOLIGANS = radikální skupina fanoušků (fotbalových)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Vznik v Anglii v  60. letech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600" spc="-1" strike="noStrike">
                <a:solidFill>
                  <a:srgbClr val="404040"/>
                </a:solidFill>
                <a:latin typeface="Century Gothic"/>
              </a:rPr>
              <a:t>V ČR větší zájem až v 90. letech</a:t>
            </a:r>
            <a:endParaRPr b="0" lang="cs-CZ" sz="16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DEFINICE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2000" spc="-1" strike="noStrike">
                <a:solidFill>
                  <a:srgbClr val="404040"/>
                </a:solidFill>
                <a:latin typeface="Century Gothic"/>
              </a:rPr>
              <a:t>Slepá vášnivá zaujatost, nekompromisní a jednostranný postoj nebo jednání člověka, který nějaké téma nebo danou věc pokládá za cennou tak, že námitky či odpor proti ní vyvolávají zuřivost</a:t>
            </a:r>
            <a:endParaRPr b="0" lang="cs-CZ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PROJEVY: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Neschopnost kritického odstupu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Nepoučitelnost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Někdy agresivita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DRUHY: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Náboženský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Politický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Rasový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Umělecký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Sportovní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Hrozby fanatismu: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Davové chování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Extrémismus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Sekty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terorismus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ebebeb"/>
                </a:solidFill>
                <a:latin typeface="Century Gothic"/>
              </a:rPr>
              <a:t>REFERÁT</a:t>
            </a:r>
            <a:endParaRPr b="0" lang="cs-CZ" sz="4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154880" y="2351160"/>
            <a:ext cx="8760960" cy="3668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2000" spc="-1" strike="noStrike">
                <a:solidFill>
                  <a:srgbClr val="404040"/>
                </a:solidFill>
                <a:latin typeface="Century Gothic"/>
              </a:rPr>
              <a:t>Téma: </a:t>
            </a:r>
            <a:r>
              <a:rPr b="1" lang="cs-CZ" sz="2000" spc="-1" strike="noStrike">
                <a:solidFill>
                  <a:srgbClr val="404040"/>
                </a:solidFill>
                <a:latin typeface="Century Gothic"/>
              </a:rPr>
              <a:t>SEKTY, HNUTÍ A JINÉ SKUPINY</a:t>
            </a:r>
            <a:endParaRPr b="0" lang="cs-CZ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2000" spc="-1" strike="noStrike">
                <a:solidFill>
                  <a:srgbClr val="404040"/>
                </a:solidFill>
                <a:latin typeface="Century Gothic"/>
              </a:rPr>
              <a:t>Termín: do 30. 4. 2020</a:t>
            </a:r>
            <a:endParaRPr b="0" lang="cs-CZ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2000" spc="-1" strike="noStrike">
                <a:solidFill>
                  <a:srgbClr val="404040"/>
                </a:solidFill>
                <a:latin typeface="Century Gothic"/>
              </a:rPr>
              <a:t>Rozsah: minimálně ½ strany A4 textu, buď forma prezentace nebo referátu v psané podobě, uvést zdroje informací!</a:t>
            </a:r>
            <a:endParaRPr b="0" lang="cs-CZ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154880" y="2099880"/>
            <a:ext cx="8825400" cy="2677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ebebeb"/>
                </a:solidFill>
                <a:latin typeface="Century Gothic"/>
              </a:rPr>
              <a:t>HOOLIGANS</a:t>
            </a:r>
            <a:endParaRPr b="0" lang="cs-CZ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154880" y="4777560"/>
            <a:ext cx="8825400" cy="86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cs-CZ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Dnešní označení pro radikální, především fotbalové, fanoušky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Skupiny se organizují za účelem střetu s fanoušky ostatních klubů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Smyslem nebývá fandění, ale spíše bitka mezi gangy soupeřících týmů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Skupiny mají jasně určené vedení 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ebebeb"/>
                </a:solidFill>
                <a:latin typeface="Century Gothic"/>
              </a:rPr>
              <a:t>VZNIK</a:t>
            </a:r>
            <a:endParaRPr b="0" lang="cs-CZ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Původ V 60. letech v Anglii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Začalo se objevovat násilí namířené proti imigrantů, a byli to právě fotbaloví chuligáni, kteří si na nich vybíjeli svou násilnou touhu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Výrazná změna v povzbuzování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Fanoušci se více organizovali, během utkání předváděli na tribunách pečlivě synchronizované zpěvy, vlny apod.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Zároveň začali svůj tým podporovat na výjezdech na soupeřovo hřiště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Během 70. let se rozšířilo fotbalové násilí do Evropy</a:t>
            </a:r>
            <a:endParaRPr b="0" lang="cs-CZ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1213</TotalTime>
  <Application>LibreOffice/5.4.4.2$Windows_X86_64 LibreOffice_project/2524958677847fb3bb44820e40380acbe820f960</Application>
  <Words>466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2019-04-09T11:48:11Z</dcterms:created>
  <dc:creator>Markéta Skalická</dc:creator>
  <dc:description/>
  <dc:language>cs-CZ</dc:language>
  <cp:lastModifiedBy>Markéta Skalická</cp:lastModifiedBy>
  <dcterms:modified xsi:type="dcterms:W3CDTF">2020-03-25T15:30:13Z</dcterms:modified>
  <cp:revision>8</cp:revision>
  <dc:subject/>
  <dc:title>FANATISMUS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