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64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0F6AC2-246C-487B-AAF7-CCD6ACCE17CD}" type="datetimeFigureOut">
              <a:rPr lang="cs-CZ" smtClean="0"/>
              <a:t>02.04.2020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6E99CD-1702-4225-8D56-BE487B96DB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3555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6C5E0-9262-49F9-80C6-136ACC1F8E45}" type="datetimeFigureOut">
              <a:rPr lang="cs-CZ" smtClean="0"/>
              <a:t>02.04.2020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B58CD-94FF-4802-B2F5-500811E58C66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6C5E0-9262-49F9-80C6-136ACC1F8E45}" type="datetimeFigureOut">
              <a:rPr lang="cs-CZ" smtClean="0"/>
              <a:t>02.04.2020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B58CD-94FF-4802-B2F5-500811E58C66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6C5E0-9262-49F9-80C6-136ACC1F8E45}" type="datetimeFigureOut">
              <a:rPr lang="cs-CZ" smtClean="0"/>
              <a:t>02.04.2020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B58CD-94FF-4802-B2F5-500811E58C66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6C5E0-9262-49F9-80C6-136ACC1F8E45}" type="datetimeFigureOut">
              <a:rPr lang="cs-CZ" smtClean="0"/>
              <a:t>02.04.2020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B58CD-94FF-4802-B2F5-500811E58C66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6C5E0-9262-49F9-80C6-136ACC1F8E45}" type="datetimeFigureOut">
              <a:rPr lang="cs-CZ" smtClean="0"/>
              <a:t>02.04.2020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B58CD-94FF-4802-B2F5-500811E58C66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6C5E0-9262-49F9-80C6-136ACC1F8E45}" type="datetimeFigureOut">
              <a:rPr lang="cs-CZ" smtClean="0"/>
              <a:t>02.04.2020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B58CD-94FF-4802-B2F5-500811E58C66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6C5E0-9262-49F9-80C6-136ACC1F8E45}" type="datetimeFigureOut">
              <a:rPr lang="cs-CZ" smtClean="0"/>
              <a:t>02.04.2020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B58CD-94FF-4802-B2F5-500811E58C66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6C5E0-9262-49F9-80C6-136ACC1F8E45}" type="datetimeFigureOut">
              <a:rPr lang="cs-CZ" smtClean="0"/>
              <a:t>02.04.2020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B58CD-94FF-4802-B2F5-500811E58C66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6C5E0-9262-49F9-80C6-136ACC1F8E45}" type="datetimeFigureOut">
              <a:rPr lang="cs-CZ" smtClean="0"/>
              <a:t>02.04.2020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B58CD-94FF-4802-B2F5-500811E58C66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6C5E0-9262-49F9-80C6-136ACC1F8E45}" type="datetimeFigureOut">
              <a:rPr lang="cs-CZ" smtClean="0"/>
              <a:t>02.04.2020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B58CD-94FF-4802-B2F5-500811E58C66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6C5E0-9262-49F9-80C6-136ACC1F8E45}" type="datetimeFigureOut">
              <a:rPr lang="cs-CZ" smtClean="0"/>
              <a:t>02.04.2020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B58CD-94FF-4802-B2F5-500811E58C66}" type="slidenum">
              <a:rPr lang="cs-CZ" smtClean="0"/>
              <a:t>‹#›</a:t>
            </a:fld>
            <a:endParaRPr lang="cs-CZ" dirty="0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cs-CZ" dirty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6C5E0-9262-49F9-80C6-136ACC1F8E45}" type="datetimeFigureOut">
              <a:rPr lang="cs-CZ" smtClean="0"/>
              <a:t>02.04.2020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B58CD-94FF-4802-B2F5-500811E58C66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2492896"/>
            <a:ext cx="8496944" cy="1470025"/>
          </a:xfrm>
        </p:spPr>
        <p:txBody>
          <a:bodyPr/>
          <a:lstStyle/>
          <a:p>
            <a:r>
              <a:rPr lang="cs-CZ" sz="4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Globální problémy lidstva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225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7125113" cy="924475"/>
          </a:xfrm>
        </p:spPr>
        <p:txBody>
          <a:bodyPr/>
          <a:lstStyle/>
          <a:p>
            <a:r>
              <a:rPr lang="cs-CZ" dirty="0"/>
              <a:t>SKLENÍKOVÝ EFEKT</a:t>
            </a:r>
          </a:p>
        </p:txBody>
      </p:sp>
      <p:pic>
        <p:nvPicPr>
          <p:cNvPr id="5122" name="Picture 2" descr="http://stary.biom.cz/publikace/sklenik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48015"/>
            <a:ext cx="8496944" cy="5017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323528" y="6381328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http://www.obrazky.cz/</a:t>
            </a:r>
            <a:r>
              <a:rPr lang="cs-CZ" dirty="0" err="1"/>
              <a:t>detail?q</a:t>
            </a:r>
            <a:r>
              <a:rPr lang="cs-CZ" dirty="0"/>
              <a:t>=obrázek skleníkový efekt</a:t>
            </a:r>
          </a:p>
        </p:txBody>
      </p:sp>
    </p:spTree>
    <p:extLst>
      <p:ext uri="{BB962C8B-B14F-4D97-AF65-F5344CB8AC3E}">
        <p14:creationId xmlns:p14="http://schemas.microsoft.com/office/powerpoint/2010/main" val="532743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7125113" cy="924475"/>
          </a:xfrm>
        </p:spPr>
        <p:txBody>
          <a:bodyPr/>
          <a:lstStyle/>
          <a:p>
            <a:r>
              <a:rPr lang="cs-CZ" dirty="0"/>
              <a:t>PŘELIDNĚNÍ ZEMĚ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23528" y="1412776"/>
            <a:ext cx="842493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Dnes žije na planetě Zemi 7 miliard lidí.</a:t>
            </a:r>
          </a:p>
          <a:p>
            <a:endParaRPr lang="cs-CZ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V roce 1950 žilo na planetě 2,5 miliardy lidí.</a:t>
            </a:r>
          </a:p>
          <a:p>
            <a:endParaRPr lang="cs-CZ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cs-CZ" sz="2800" dirty="0"/>
              <a:t>V roce 1750 to bylo 775 milionů.</a:t>
            </a:r>
          </a:p>
          <a:p>
            <a:endParaRPr lang="cs-CZ" sz="2800" dirty="0"/>
          </a:p>
          <a:p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Evropský kontinent zaznamenává neustálý pokles populace. </a:t>
            </a:r>
          </a:p>
          <a:p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Opakem je situace v Asii, Africe a Latinské Americe, zde populace narůstá.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95139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125113" cy="924475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209422" y="1052736"/>
            <a:ext cx="856895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Použitá literatura a odkazy:</a:t>
            </a:r>
          </a:p>
          <a:p>
            <a:endParaRPr lang="cs-CZ" sz="2000" b="1" dirty="0"/>
          </a:p>
          <a:p>
            <a:pPr marL="342900" indent="-342900">
              <a:buFontTx/>
              <a:buChar char="-"/>
            </a:pPr>
            <a:r>
              <a:rPr lang="cs-CZ" sz="2000" dirty="0"/>
              <a:t>Obrázky použity ze sady Office</a:t>
            </a:r>
          </a:p>
          <a:p>
            <a:pPr marL="342900" indent="-342900">
              <a:buFontTx/>
              <a:buChar char="-"/>
            </a:pPr>
            <a:r>
              <a:rPr lang="cs-CZ" sz="2000" dirty="0"/>
              <a:t>Není-li uvedeno jinak je materiál dílem autorky podle učebních osnov odpovídajících ŠVP vyučovaných podle učebnic:</a:t>
            </a:r>
          </a:p>
          <a:p>
            <a:pPr marL="342900" indent="-342900">
              <a:buFontTx/>
              <a:buChar char="-"/>
            </a:pPr>
            <a:endParaRPr lang="cs-CZ" sz="2000" dirty="0"/>
          </a:p>
          <a:p>
            <a:r>
              <a:rPr lang="cs-CZ" sz="2000" dirty="0"/>
              <a:t>- JANOŠKOVÁ, D. a kol. autorů. </a:t>
            </a:r>
            <a:r>
              <a:rPr lang="cs-CZ" sz="2000" i="1" dirty="0"/>
              <a:t>Občanská výchova 9, Rodinná výchova 9, učebnice pro základní školy a víceletá gymnázia. </a:t>
            </a:r>
            <a:r>
              <a:rPr lang="cs-CZ" sz="2000" dirty="0"/>
              <a:t>1st </a:t>
            </a:r>
            <a:r>
              <a:rPr lang="cs-CZ" sz="2000" dirty="0" err="1"/>
              <a:t>ed</a:t>
            </a:r>
            <a:r>
              <a:rPr lang="cs-CZ" sz="2000" dirty="0"/>
              <a:t>. Plzeň: Fraus, 2006. ISBN 80-7238-528-0.</a:t>
            </a:r>
          </a:p>
          <a:p>
            <a:r>
              <a:rPr lang="cs-CZ" sz="2000" dirty="0"/>
              <a:t>- JANOŠKOVÁ, D., ONDRÁČKOVÁ, M.,ČABALOVÁ,D. </a:t>
            </a:r>
            <a:r>
              <a:rPr lang="cs-CZ" sz="2000" i="1" dirty="0"/>
              <a:t>Občanská výchova 9, Rodinná výchova 9, příručka pro učitele. </a:t>
            </a:r>
            <a:r>
              <a:rPr lang="cs-CZ" sz="2000" dirty="0"/>
              <a:t>1st </a:t>
            </a:r>
            <a:r>
              <a:rPr lang="cs-CZ" sz="2000" dirty="0" err="1"/>
              <a:t>ed</a:t>
            </a:r>
            <a:r>
              <a:rPr lang="cs-CZ" sz="2000" dirty="0"/>
              <a:t>. Plzeň: Fraus, 2007. ISBN 978-80-7238-529-4.</a:t>
            </a:r>
          </a:p>
          <a:p>
            <a:pPr marL="342900" indent="-342900">
              <a:buFontTx/>
              <a:buChar char="-"/>
            </a:pPr>
            <a:r>
              <a:rPr lang="cs-CZ" sz="2000" dirty="0"/>
              <a:t>http://www.obrazky.cz/</a:t>
            </a:r>
            <a:r>
              <a:rPr lang="cs-CZ" sz="2000" dirty="0" err="1"/>
              <a:t>detail?q</a:t>
            </a:r>
            <a:r>
              <a:rPr lang="cs-CZ" sz="2000" dirty="0"/>
              <a:t>=obrázek skleníkový efekt</a:t>
            </a:r>
          </a:p>
          <a:p>
            <a:endParaRPr lang="cs-CZ" sz="2000" dirty="0"/>
          </a:p>
          <a:p>
            <a:endParaRPr lang="cs-CZ" sz="2000" dirty="0"/>
          </a:p>
          <a:p>
            <a:r>
              <a:rPr lang="cs-CZ" sz="2000" i="1" dirty="0"/>
              <a:t>Citováno dne: 10.6.</a:t>
            </a:r>
          </a:p>
          <a:p>
            <a:r>
              <a:rPr lang="cs-CZ" sz="2000" i="1" dirty="0"/>
              <a:t>DUM uložen na- http://dumy.cz/materialy/prehled</a:t>
            </a:r>
          </a:p>
        </p:txBody>
      </p:sp>
    </p:spTree>
    <p:extLst>
      <p:ext uri="{BB962C8B-B14F-4D97-AF65-F5344CB8AC3E}">
        <p14:creationId xmlns:p14="http://schemas.microsoft.com/office/powerpoint/2010/main" val="2436844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332656"/>
            <a:ext cx="842493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GLOBALIZACE</a:t>
            </a:r>
          </a:p>
          <a:p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Co myslíš, že znamená tento pojem?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09413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404664"/>
            <a:ext cx="84969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u="sng" dirty="0"/>
              <a:t>GLOBALIZACE</a:t>
            </a:r>
            <a:r>
              <a:rPr lang="cs-CZ" sz="3200" dirty="0"/>
              <a:t> </a:t>
            </a:r>
          </a:p>
          <a:p>
            <a:pPr marL="457200" indent="-457200">
              <a:buFontTx/>
              <a:buChar char="-"/>
            </a:pPr>
            <a:r>
              <a:rPr lang="cs-CZ" sz="3200" u="sng" dirty="0"/>
              <a:t>abstraktní pojem, který naznačuje „srůstání světa“</a:t>
            </a:r>
          </a:p>
          <a:p>
            <a:pPr marL="457200" indent="-457200">
              <a:buFontTx/>
              <a:buChar char="-"/>
            </a:pPr>
            <a:r>
              <a:rPr lang="cs-CZ" sz="3200" dirty="0"/>
              <a:t>jde o nerovný proces, kdy se některé části světa přibližují a jiné relativně oddalují a nezáleží na geografické vzdálenosti</a:t>
            </a:r>
          </a:p>
        </p:txBody>
      </p:sp>
      <p:pic>
        <p:nvPicPr>
          <p:cNvPr id="1026" name="Picture 2" descr="C:\Users\Kabinet\AppData\Local\Temp\MP90044904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77072"/>
            <a:ext cx="4154308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4788024" y="4077072"/>
            <a:ext cx="403244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To vše je způsobeno přenosem informací, globální ekonomikou…</a:t>
            </a:r>
          </a:p>
        </p:txBody>
      </p:sp>
    </p:spTree>
    <p:extLst>
      <p:ext uri="{BB962C8B-B14F-4D97-AF65-F5344CB8AC3E}">
        <p14:creationId xmlns:p14="http://schemas.microsoft.com/office/powerpoint/2010/main" val="111685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476672"/>
            <a:ext cx="84969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- probíhá v obchodu, v ekonomice, v kultuře</a:t>
            </a:r>
          </a:p>
          <a:p>
            <a:r>
              <a:rPr lang="cs-CZ" sz="2800" dirty="0"/>
              <a:t>- projevuje se jak ve velmi vyspělých světech, tak v zemích oproti nim zaostalých</a:t>
            </a:r>
          </a:p>
          <a:p>
            <a:r>
              <a:rPr lang="cs-CZ" sz="2800" dirty="0"/>
              <a:t>- oba tyto světy globalizace mění</a:t>
            </a:r>
          </a:p>
          <a:p>
            <a:endParaRPr lang="cs-CZ" sz="2800" dirty="0"/>
          </a:p>
          <a:p>
            <a:r>
              <a:rPr lang="cs-CZ" sz="2800" dirty="0"/>
              <a:t>- </a:t>
            </a:r>
            <a:r>
              <a:rPr lang="cs-CZ" sz="2800" i="1" dirty="0"/>
              <a:t>Západní svět mění přistěhovalci a jejich kultura.</a:t>
            </a:r>
          </a:p>
          <a:p>
            <a:r>
              <a:rPr lang="cs-CZ" sz="2800" i="1" dirty="0"/>
              <a:t>- Naopak například muslimskou kulturu mění vlivy ze západu.</a:t>
            </a:r>
          </a:p>
        </p:txBody>
      </p:sp>
      <p:pic>
        <p:nvPicPr>
          <p:cNvPr id="2050" name="Picture 2" descr="C:\Users\Kabinet\AppData\Local\Temp\MC90043926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9423" y="4581128"/>
            <a:ext cx="2736304" cy="2189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0081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/>
              <a:t>Klady a zápory globalizace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9552" y="1812927"/>
            <a:ext cx="3941167" cy="576262"/>
          </a:xfrm>
        </p:spPr>
        <p:txBody>
          <a:bodyPr/>
          <a:lstStyle/>
          <a:p>
            <a:pPr algn="ctr"/>
            <a:r>
              <a:rPr lang="cs-CZ" sz="4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83568" y="2389189"/>
            <a:ext cx="3797151" cy="3992139"/>
          </a:xfrm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>
            <a:normAutofit fontScale="92500"/>
          </a:bodyPr>
          <a:lstStyle/>
          <a:p>
            <a:endParaRPr lang="cs-CZ" sz="2800" dirty="0"/>
          </a:p>
          <a:p>
            <a:r>
              <a:rPr lang="cs-CZ" sz="2800" u="sng" dirty="0"/>
              <a:t>zvyšování životní úrovně</a:t>
            </a:r>
          </a:p>
          <a:p>
            <a:r>
              <a:rPr lang="cs-CZ" sz="2800" u="sng" dirty="0"/>
              <a:t>zmírňování chudoby v rozvojových zemích</a:t>
            </a:r>
          </a:p>
          <a:p>
            <a:r>
              <a:rPr lang="cs-CZ" sz="2800" u="sng" dirty="0"/>
              <a:t>stírání kulturních rozdílů </a:t>
            </a:r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cs-CZ" dirty="0"/>
              <a:t> </a:t>
            </a:r>
            <a:r>
              <a:rPr lang="cs-CZ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797152" cy="3992139"/>
          </a:xfrm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endParaRPr lang="cs-CZ" sz="2800" dirty="0"/>
          </a:p>
          <a:p>
            <a:r>
              <a:rPr lang="cs-CZ" sz="2800" u="sng" dirty="0"/>
              <a:t>růst nezaměstnanosti</a:t>
            </a:r>
          </a:p>
          <a:p>
            <a:r>
              <a:rPr lang="cs-CZ" sz="2800" u="sng" dirty="0"/>
              <a:t>velká zadluženost zejména rozvojových států</a:t>
            </a:r>
          </a:p>
          <a:p>
            <a:r>
              <a:rPr lang="cs-CZ" sz="2800" u="sng" dirty="0"/>
              <a:t>ekologické dopady – znečištění životního prostředí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7676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Kabinet\AppData\Local\Temp\MP9004491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08720"/>
            <a:ext cx="9144000" cy="53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9443" y="106722"/>
            <a:ext cx="7125113" cy="924475"/>
          </a:xfrm>
        </p:spPr>
        <p:txBody>
          <a:bodyPr/>
          <a:lstStyle/>
          <a:p>
            <a:r>
              <a:rPr lang="cs-CZ" dirty="0"/>
              <a:t>GLOBÁLNÍ PROBLÉMY SVĚTA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4788024" y="1484784"/>
            <a:ext cx="417646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FFFF00"/>
                </a:solidFill>
              </a:rPr>
              <a:t>Jaký je rozdíl mezi globálním a lokálním?</a:t>
            </a:r>
          </a:p>
          <a:p>
            <a:endParaRPr lang="cs-CZ" sz="2800" b="1" dirty="0">
              <a:solidFill>
                <a:srgbClr val="FFFF00"/>
              </a:solidFill>
            </a:endParaRPr>
          </a:p>
          <a:p>
            <a:endParaRPr lang="cs-CZ" sz="2800" b="1" dirty="0">
              <a:solidFill>
                <a:srgbClr val="FFFF00"/>
              </a:solidFill>
            </a:endParaRPr>
          </a:p>
          <a:p>
            <a:r>
              <a:rPr lang="cs-CZ" sz="2800" b="1" dirty="0">
                <a:solidFill>
                  <a:srgbClr val="FFFF00"/>
                </a:solidFill>
              </a:rPr>
              <a:t>Víš co trápí současný svět?</a:t>
            </a:r>
          </a:p>
        </p:txBody>
      </p:sp>
    </p:spTree>
    <p:extLst>
      <p:ext uri="{BB962C8B-B14F-4D97-AF65-F5344CB8AC3E}">
        <p14:creationId xmlns:p14="http://schemas.microsoft.com/office/powerpoint/2010/main" val="2729316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7125113" cy="924475"/>
          </a:xfrm>
        </p:spPr>
        <p:txBody>
          <a:bodyPr/>
          <a:lstStyle/>
          <a:p>
            <a:r>
              <a:rPr lang="cs-CZ" u="sng" dirty="0"/>
              <a:t>Globální problémy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51520" y="1340768"/>
            <a:ext cx="8568952" cy="5090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u="sng" dirty="0"/>
              <a:t>= problémy týkající se celého světa</a:t>
            </a:r>
          </a:p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cs-CZ" sz="2800" u="sng" dirty="0"/>
              <a:t>- nelze je řešit pouze na národní úrovni</a:t>
            </a:r>
          </a:p>
          <a:p>
            <a:pPr>
              <a:spcBef>
                <a:spcPct val="20000"/>
              </a:spcBef>
              <a:buClr>
                <a:schemeClr val="tx2"/>
              </a:buClr>
            </a:pPr>
            <a:endParaRPr lang="cs-CZ" sz="2800" u="sng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cs-CZ" sz="28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GP: 	společenské problémy</a:t>
            </a:r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(člověk x člověk)</a:t>
            </a:r>
          </a:p>
          <a:p>
            <a:pPr>
              <a:spcBef>
                <a:spcPct val="20000"/>
              </a:spcBef>
              <a:buClr>
                <a:schemeClr val="tx2"/>
              </a:buClr>
            </a:pPr>
            <a:endParaRPr lang="cs-CZ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cs-CZ" sz="28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ekologické problémy</a:t>
            </a:r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(člověk x příroda)</a:t>
            </a:r>
          </a:p>
          <a:p>
            <a:pPr>
              <a:spcBef>
                <a:spcPct val="20000"/>
              </a:spcBef>
              <a:buClr>
                <a:schemeClr val="tx2"/>
              </a:buClr>
            </a:pPr>
            <a:endParaRPr lang="cs-CZ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spcBef>
                <a:spcPct val="20000"/>
              </a:spcBef>
              <a:buClr>
                <a:schemeClr val="tx2"/>
              </a:buClr>
            </a:pPr>
            <a:endParaRPr lang="cs-CZ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cs-CZ" sz="28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V čem se tyto problémy liší, co je způsobuje, které jsou podle tebe nejtíživější?</a:t>
            </a:r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1043608" y="3140968"/>
            <a:ext cx="14401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1043608" y="3140968"/>
            <a:ext cx="216024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0189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4"/>
            <a:ext cx="80648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ym typeface="Wingdings"/>
              </a:rPr>
              <a:t>	</a:t>
            </a:r>
            <a:r>
              <a:rPr lang="cs-CZ" sz="28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/>
              </a:rPr>
              <a:t>SPOLEČENSKÉ PROBLÉMY</a:t>
            </a:r>
          </a:p>
          <a:p>
            <a:endParaRPr lang="cs-CZ" sz="2800" dirty="0">
              <a:sym typeface="Wingdings"/>
            </a:endParaRPr>
          </a:p>
          <a:p>
            <a:endParaRPr lang="cs-CZ" sz="2800" dirty="0">
              <a:sym typeface="Wingdings"/>
            </a:endParaRPr>
          </a:p>
          <a:p>
            <a:pPr marL="457200" indent="-457200">
              <a:buFont typeface="Wingdings" pitchFamily="2" charset="2"/>
              <a:buChar char="M"/>
            </a:pPr>
            <a:r>
              <a:rPr lang="cs-CZ" sz="2800" u="sng" dirty="0">
                <a:sym typeface="Wingdings"/>
              </a:rPr>
              <a:t>hladomor</a:t>
            </a:r>
          </a:p>
          <a:p>
            <a:pPr marL="457200" indent="-457200">
              <a:buFont typeface="Wingdings" pitchFamily="2" charset="2"/>
              <a:buChar char="M"/>
            </a:pPr>
            <a:r>
              <a:rPr lang="cs-CZ" sz="2800" u="sng" dirty="0">
                <a:sym typeface="Wingdings"/>
              </a:rPr>
              <a:t>nebezpečí jaderné katastrofy</a:t>
            </a:r>
          </a:p>
          <a:p>
            <a:pPr marL="457200" indent="-457200">
              <a:buFont typeface="Wingdings" pitchFamily="2" charset="2"/>
              <a:buChar char="M"/>
            </a:pPr>
            <a:r>
              <a:rPr lang="cs-CZ" sz="2800" u="sng" dirty="0">
                <a:sym typeface="Wingdings"/>
              </a:rPr>
              <a:t>civilizační choroby</a:t>
            </a:r>
          </a:p>
          <a:p>
            <a:pPr marL="457200" indent="-457200">
              <a:buFont typeface="Wingdings" pitchFamily="2" charset="2"/>
              <a:buChar char="M"/>
            </a:pPr>
            <a:r>
              <a:rPr lang="cs-CZ" sz="2800" u="sng" dirty="0">
                <a:sym typeface="Wingdings"/>
              </a:rPr>
              <a:t>terorismus</a:t>
            </a:r>
          </a:p>
          <a:p>
            <a:pPr marL="457200" indent="-457200">
              <a:buFont typeface="Wingdings" pitchFamily="2" charset="2"/>
              <a:buChar char="M"/>
            </a:pPr>
            <a:r>
              <a:rPr lang="cs-CZ" sz="2800" u="sng" dirty="0">
                <a:sym typeface="Wingdings"/>
              </a:rPr>
              <a:t>rasismus</a:t>
            </a:r>
          </a:p>
          <a:p>
            <a:pPr marL="457200" indent="-457200">
              <a:buFont typeface="Wingdings" pitchFamily="2" charset="2"/>
              <a:buChar char="M"/>
            </a:pPr>
            <a:r>
              <a:rPr lang="cs-CZ" sz="2800" u="sng" dirty="0">
                <a:sym typeface="Wingdings"/>
              </a:rPr>
              <a:t>přelidnění země</a:t>
            </a:r>
          </a:p>
        </p:txBody>
      </p:sp>
      <p:pic>
        <p:nvPicPr>
          <p:cNvPr id="4098" name="Picture 2" descr="C:\Users\Kabinet\AppData\Local\Temp\MP90043572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2384" y="2870092"/>
            <a:ext cx="2718048" cy="3624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0738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404664"/>
            <a:ext cx="84969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i="1" u="sng" dirty="0"/>
              <a:t>EKOLOGICKÉ PROBLÉMY:</a:t>
            </a:r>
          </a:p>
          <a:p>
            <a:endParaRPr lang="cs-CZ" sz="2800" dirty="0"/>
          </a:p>
          <a:p>
            <a:pPr marL="457200" indent="-457200">
              <a:buFontTx/>
              <a:buChar char="-"/>
            </a:pPr>
            <a:r>
              <a:rPr lang="cs-CZ" sz="2800" u="sng" dirty="0"/>
              <a:t>skleníkový efekt</a:t>
            </a:r>
          </a:p>
          <a:p>
            <a:pPr marL="457200" indent="-457200">
              <a:buFontTx/>
              <a:buChar char="-"/>
            </a:pPr>
            <a:r>
              <a:rPr lang="cs-CZ" sz="2800" u="sng" dirty="0"/>
              <a:t>nedostatek pitné vody</a:t>
            </a:r>
          </a:p>
          <a:p>
            <a:pPr marL="457200" indent="-457200">
              <a:buFontTx/>
              <a:buChar char="-"/>
            </a:pPr>
            <a:r>
              <a:rPr lang="cs-CZ" sz="2800" u="sng" dirty="0"/>
              <a:t>globální oteplování</a:t>
            </a:r>
          </a:p>
          <a:p>
            <a:pPr marL="457200" indent="-457200">
              <a:buFontTx/>
              <a:buChar char="-"/>
            </a:pPr>
            <a:r>
              <a:rPr lang="cs-CZ" sz="2800" u="sng" dirty="0"/>
              <a:t>kácení lesů, pralesů</a:t>
            </a:r>
          </a:p>
          <a:p>
            <a:pPr marL="457200" indent="-457200">
              <a:buFontTx/>
              <a:buChar char="-"/>
            </a:pPr>
            <a:r>
              <a:rPr lang="cs-CZ" sz="2800" u="sng" dirty="0"/>
              <a:t>znečišťování ovzduší</a:t>
            </a:r>
          </a:p>
          <a:p>
            <a:endParaRPr lang="cs-CZ" sz="2800" dirty="0"/>
          </a:p>
          <a:p>
            <a:r>
              <a:rPr lang="cs-CZ" sz="2800" dirty="0"/>
              <a:t>Vyjmenuj ekologické problémy, které napadnou tebe?</a:t>
            </a:r>
          </a:p>
        </p:txBody>
      </p:sp>
    </p:spTree>
    <p:extLst>
      <p:ext uri="{BB962C8B-B14F-4D97-AF65-F5344CB8AC3E}">
        <p14:creationId xmlns:p14="http://schemas.microsoft.com/office/powerpoint/2010/main" val="2277833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Summer">
  <a:themeElements>
    <a:clrScheme name="Tvrdý obal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Léto</Template>
  <TotalTime>541</TotalTime>
  <Words>441</Words>
  <Application>Microsoft Office PowerPoint</Application>
  <PresentationFormat>Předvádění na obrazovce (4:3)</PresentationFormat>
  <Paragraphs>80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Arial</vt:lpstr>
      <vt:lpstr>Calibri</vt:lpstr>
      <vt:lpstr>Courier New</vt:lpstr>
      <vt:lpstr>Verdana</vt:lpstr>
      <vt:lpstr>Wingdings</vt:lpstr>
      <vt:lpstr>Wingdings 2</vt:lpstr>
      <vt:lpstr>Summer</vt:lpstr>
      <vt:lpstr>Globální problémy lidstva</vt:lpstr>
      <vt:lpstr>Prezentace aplikace PowerPoint</vt:lpstr>
      <vt:lpstr>Prezentace aplikace PowerPoint</vt:lpstr>
      <vt:lpstr>Prezentace aplikace PowerPoint</vt:lpstr>
      <vt:lpstr>Klady a zápory globalizace</vt:lpstr>
      <vt:lpstr>GLOBÁLNÍ PROBLÉMY SVĚTA</vt:lpstr>
      <vt:lpstr>Globální problémy</vt:lpstr>
      <vt:lpstr>Prezentace aplikace PowerPoint</vt:lpstr>
      <vt:lpstr>Prezentace aplikace PowerPoint</vt:lpstr>
      <vt:lpstr>SKLENÍKOVÝ EFEKT</vt:lpstr>
      <vt:lpstr>PŘELIDNĚNÍ ZEMĚ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Jsem občanem státu</dc:title>
  <dc:creator>Kabinet</dc:creator>
  <cp:lastModifiedBy>Věrka Věrka</cp:lastModifiedBy>
  <cp:revision>32</cp:revision>
  <dcterms:created xsi:type="dcterms:W3CDTF">2012-01-03T19:34:46Z</dcterms:created>
  <dcterms:modified xsi:type="dcterms:W3CDTF">2020-04-02T07:56:06Z</dcterms:modified>
</cp:coreProperties>
</file>