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66" r:id="rId5"/>
    <p:sldId id="269" r:id="rId6"/>
    <p:sldId id="267" r:id="rId7"/>
    <p:sldId id="258" r:id="rId8"/>
    <p:sldId id="259" r:id="rId9"/>
    <p:sldId id="260" r:id="rId10"/>
    <p:sldId id="261" r:id="rId11"/>
    <p:sldId id="262" r:id="rId12"/>
    <p:sldId id="268" r:id="rId13"/>
    <p:sldId id="263" r:id="rId14"/>
    <p:sldId id="270" r:id="rId15"/>
    <p:sldId id="264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9927D-52E5-414A-A13A-8D0F06022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ČSR, 2. SV., POVÁLEČNÝ VÝVOJ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7F08FC-D3AE-4718-A87D-C9D0C25DDD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56064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871B72-3006-4A4C-AD31-B07440E8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5467239" cy="1049235"/>
          </a:xfrm>
        </p:spPr>
        <p:txBody>
          <a:bodyPr>
            <a:normAutofit/>
          </a:bodyPr>
          <a:lstStyle/>
          <a:p>
            <a:r>
              <a:rPr lang="cs-CZ" dirty="0"/>
              <a:t>Změny za komunismu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0B72AC-B240-4C86-A27B-E5A10C012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936967"/>
            <a:ext cx="5796270" cy="3770150"/>
          </a:xfrm>
        </p:spPr>
        <p:txBody>
          <a:bodyPr>
            <a:normAutofit lnSpcReduction="10000"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/>
              <a:t>znárodnění podniků a továren (vše vlastní stát)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/>
              <a:t>společné zemědělství v JZD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/>
              <a:t>hospodářství řízeno pětiletými plány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/>
              <a:t>věznění (i popravy), pracovní tábory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/>
              <a:t>cenzura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/>
              <a:t>přepracování učebnic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/>
              <a:t>zrušení spolků</a:t>
            </a:r>
          </a:p>
          <a:p>
            <a:endParaRPr lang="cs-CZ" dirty="0"/>
          </a:p>
        </p:txBody>
      </p:sp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04DF73B4-7819-40E3-9481-0C7CCA43E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786510" y="481109"/>
            <a:ext cx="3449004" cy="2491906"/>
          </a:xfrm>
          <a:prstGeom prst="rect">
            <a:avLst/>
          </a:prstGeom>
          <a:noFill/>
        </p:spPr>
      </p:pic>
      <p:pic>
        <p:nvPicPr>
          <p:cNvPr id="5" name="Picture 4" descr="Související obrázek">
            <a:extLst>
              <a:ext uri="{FF2B5EF4-FFF2-40B4-BE49-F238E27FC236}">
                <a16:creationId xmlns:a16="http://schemas.microsoft.com/office/drawing/2014/main" id="{15D8623B-5914-45E7-9172-EEEFC17F8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73594" y="3238392"/>
            <a:ext cx="4074836" cy="2292095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112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81425D-D359-40FA-9BA1-E979D013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1" y="804520"/>
            <a:ext cx="4093310" cy="1049235"/>
          </a:xfrm>
        </p:spPr>
        <p:txBody>
          <a:bodyPr>
            <a:normAutofit/>
          </a:bodyPr>
          <a:lstStyle/>
          <a:p>
            <a:r>
              <a:rPr lang="cs-CZ" dirty="0"/>
              <a:t>Přejmenování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C787F-D34E-4F88-AA2B-2E4A52012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4089097" cy="3450613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3200" kern="0" dirty="0"/>
              <a:t>V r. 1960 došlo ke změně názvu státu: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800" kern="0" dirty="0"/>
              <a:t>Československá socialistická republika (ČSSR)</a:t>
            </a:r>
          </a:p>
          <a:p>
            <a:endParaRPr lang="cs-CZ" dirty="0"/>
          </a:p>
        </p:txBody>
      </p:sp>
      <p:pic>
        <p:nvPicPr>
          <p:cNvPr id="4" name="Picture 4" descr="Výsledek obrázku pro čssr">
            <a:extLst>
              <a:ext uri="{FF2B5EF4-FFF2-40B4-BE49-F238E27FC236}">
                <a16:creationId xmlns:a16="http://schemas.microsoft.com/office/drawing/2014/main" id="{91EC8A63-5413-41A1-932D-6A00F782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49191" y="805583"/>
            <a:ext cx="3250881" cy="4660762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374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A9BF14-811F-4EC4-85AA-91BD3DD6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5467239" cy="1049235"/>
          </a:xfrm>
        </p:spPr>
        <p:txBody>
          <a:bodyPr>
            <a:normAutofit/>
          </a:bodyPr>
          <a:lstStyle/>
          <a:p>
            <a:r>
              <a:rPr lang="cs-CZ" dirty="0"/>
              <a:t>Pražské jaro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D6786-AA74-47A5-8359-8E7537E9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5969690" cy="3450613"/>
          </a:xfrm>
        </p:spPr>
        <p:txBody>
          <a:bodyPr>
            <a:normAutofit fontScale="92500" lnSpcReduction="20000"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800" kern="0" dirty="0"/>
              <a:t>kritika komunismu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800" kern="0" dirty="0"/>
              <a:t>v čele strany umírnění komunisté – vedl je Alexandr Dubček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800" kern="0" dirty="0"/>
              <a:t>leden 1968: uvolnění tuhosti režimu – slíbení vlídnějšího přístupu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600" kern="0" dirty="0"/>
              <a:t>mohla vycházet zakázaná literatura, někteří lidé se mohli vrátit do zaměstnání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kern="0" dirty="0"/>
          </a:p>
          <a:p>
            <a:endParaRPr lang="cs-CZ" dirty="0"/>
          </a:p>
        </p:txBody>
      </p:sp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83065A37-358F-4E67-846C-D204081B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404250" y="1137574"/>
            <a:ext cx="3303613" cy="4261182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179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A9BF14-811F-4EC4-85AA-91BD3DD6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5467239" cy="1049235"/>
          </a:xfrm>
        </p:spPr>
        <p:txBody>
          <a:bodyPr>
            <a:normAutofit/>
          </a:bodyPr>
          <a:lstStyle/>
          <a:p>
            <a:r>
              <a:rPr lang="cs-CZ" dirty="0"/>
              <a:t>Okupace 1968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D6786-AA74-47A5-8359-8E7537E9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5325971" cy="3754447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800" kern="0" dirty="0"/>
              <a:t>21. 7. 1968 vtrhla na naše území vojska pěti států v čele se Sovětským svazem </a:t>
            </a:r>
            <a:r>
              <a:rPr lang="cs-CZ" sz="2800" kern="0" dirty="0">
                <a:cs typeface="Arial"/>
              </a:rPr>
              <a:t>→ obnovení totality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>
                <a:cs typeface="Arial"/>
              </a:rPr>
              <a:t>pronásledování občanů, kteří nesouhlasili s režimem</a:t>
            </a:r>
          </a:p>
          <a:p>
            <a:endParaRPr lang="cs-CZ" dirty="0"/>
          </a:p>
        </p:txBody>
      </p:sp>
      <p:pic>
        <p:nvPicPr>
          <p:cNvPr id="5" name="Picture 4" descr="Výsledek obrázku pro okupace 1968">
            <a:extLst>
              <a:ext uri="{FF2B5EF4-FFF2-40B4-BE49-F238E27FC236}">
                <a16:creationId xmlns:a16="http://schemas.microsoft.com/office/drawing/2014/main" id="{6AD4A597-EFFE-4C2C-A39E-8887D039B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06315" y="2014670"/>
            <a:ext cx="5182867" cy="269509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69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56BAE9-CF95-4A52-84E7-00908D93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5467239" cy="1049235"/>
          </a:xfrm>
        </p:spPr>
        <p:txBody>
          <a:bodyPr>
            <a:normAutofit/>
          </a:bodyPr>
          <a:lstStyle/>
          <a:p>
            <a:r>
              <a:rPr lang="cs-CZ" dirty="0"/>
              <a:t>Normalizace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563206-396C-4C22-98DE-AA65ECD7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5467239" cy="3450613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>
                <a:cs typeface="Arial"/>
              </a:rPr>
              <a:t>prezidentem Gustáv Husák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000" kern="0" dirty="0"/>
              <a:t>podpora zvyšování životní úrovně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000" kern="0" dirty="0"/>
              <a:t>výstavba panelových domů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000" kern="0" dirty="0"/>
              <a:t>velké množství nově narozených dětí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68BDC6-9D9C-45C0-AEFC-4196A21FC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204" y="481109"/>
            <a:ext cx="3775615" cy="24919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D5E4875-D3B1-49BE-BBEA-3D43DE04D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429" y="3138486"/>
            <a:ext cx="3971166" cy="24919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304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4D1656-14A5-40C2-B29D-7B79AD43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20"/>
            <a:ext cx="5467239" cy="1049235"/>
          </a:xfrm>
        </p:spPr>
        <p:txBody>
          <a:bodyPr>
            <a:normAutofit/>
          </a:bodyPr>
          <a:lstStyle/>
          <a:p>
            <a:r>
              <a:rPr lang="cs-CZ" b="1"/>
              <a:t>Sametová revoluce</a:t>
            </a:r>
            <a:endParaRPr lang="cs-CZ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1B65E-BFB9-41DA-95B3-7DC9FC1FA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5467239" cy="3450613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/>
              <a:t>17. 11. 1989 napadla policie průvod studentů </a:t>
            </a:r>
            <a:r>
              <a:rPr lang="cs-CZ" sz="2400" kern="0" dirty="0">
                <a:cs typeface="Arial"/>
              </a:rPr>
              <a:t>→ stávky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cs-CZ" sz="2400" kern="0" dirty="0">
                <a:cs typeface="Arial"/>
              </a:rPr>
              <a:t>odstoupení komunistické strany, obnovení demokracie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cs-CZ" sz="2400" kern="0" dirty="0">
                <a:cs typeface="Arial"/>
              </a:rPr>
              <a:t>prezidentem Václav Havel</a:t>
            </a:r>
            <a:endParaRPr lang="cs-CZ" sz="2400" kern="0" dirty="0"/>
          </a:p>
          <a:p>
            <a:endParaRPr lang="cs-CZ" dirty="0"/>
          </a:p>
        </p:txBody>
      </p:sp>
      <p:pic>
        <p:nvPicPr>
          <p:cNvPr id="4" name="Picture 2" descr="Výsledek obrázku pro sametová revoluce">
            <a:extLst>
              <a:ext uri="{FF2B5EF4-FFF2-40B4-BE49-F238E27FC236}">
                <a16:creationId xmlns:a16="http://schemas.microsoft.com/office/drawing/2014/main" id="{ED505ADC-07B8-4FC2-8158-4257CA43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78729" y="481109"/>
            <a:ext cx="3664566" cy="2491906"/>
          </a:xfrm>
          <a:prstGeom prst="rect">
            <a:avLst/>
          </a:prstGeom>
          <a:noFill/>
        </p:spPr>
      </p:pic>
      <p:pic>
        <p:nvPicPr>
          <p:cNvPr id="5" name="Picture 4" descr="Výsledek obrázku pro sametová revoluce">
            <a:extLst>
              <a:ext uri="{FF2B5EF4-FFF2-40B4-BE49-F238E27FC236}">
                <a16:creationId xmlns:a16="http://schemas.microsoft.com/office/drawing/2014/main" id="{79EC6996-3064-477B-90F0-61388D22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44415" y="3138486"/>
            <a:ext cx="3733194" cy="2491907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284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EAAD6-32C7-4BE4-ABDD-388D466E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sv a Češi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FFFECD-1AC0-41CC-97E0-605ABF44D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ŽIDÉ	</a:t>
            </a:r>
          </a:p>
          <a:p>
            <a:pPr lvl="1"/>
            <a:r>
              <a:rPr lang="cs-CZ" sz="2000" dirty="0"/>
              <a:t>Němci je nepovažovali za lidi, </a:t>
            </a:r>
          </a:p>
          <a:p>
            <a:pPr lvl="1"/>
            <a:r>
              <a:rPr lang="cs-CZ" sz="2000" dirty="0"/>
              <a:t>museli nosit na oblečení žlutou hvězdu</a:t>
            </a:r>
          </a:p>
          <a:p>
            <a:pPr lvl="1"/>
            <a:r>
              <a:rPr lang="cs-CZ" sz="2000" dirty="0"/>
              <a:t>nakonec byli odváženi do koncentračních táborů</a:t>
            </a:r>
          </a:p>
          <a:p>
            <a:r>
              <a:rPr lang="cs-CZ" sz="2400" dirty="0"/>
              <a:t>od 1944 osvobozování </a:t>
            </a:r>
            <a:r>
              <a:rPr lang="cs-CZ" sz="2400" dirty="0" err="1"/>
              <a:t>ČS</a:t>
            </a:r>
            <a:r>
              <a:rPr lang="cs-CZ" sz="2400" dirty="0"/>
              <a:t> – od východu Rusové, od západu Američané, domácí odboj, Pražské povstání</a:t>
            </a:r>
          </a:p>
          <a:p>
            <a:r>
              <a:rPr lang="cs-CZ" sz="2400" dirty="0"/>
              <a:t>9. května 1945 konec 2. sv války v Evropě – kapitulace Německa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ABC769-8F8E-49DB-BAA6-2E5C82698078}"/>
              </a:ext>
            </a:extLst>
          </p:cNvPr>
          <p:cNvSpPr txBox="1"/>
          <p:nvPr/>
        </p:nvSpPr>
        <p:spPr>
          <a:xfrm>
            <a:off x="8655269" y="189186"/>
            <a:ext cx="2727434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</a:t>
            </a:r>
          </a:p>
        </p:txBody>
      </p:sp>
    </p:spTree>
    <p:extLst>
      <p:ext uri="{BB962C8B-B14F-4D97-AF65-F5344CB8AC3E}">
        <p14:creationId xmlns:p14="http://schemas.microsoft.com/office/powerpoint/2010/main" val="386629639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0B39E-B914-4201-B936-2DD09BC7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POVÁLEČNÉ DĚJINY </a:t>
            </a:r>
            <a:r>
              <a:rPr lang="cs-CZ" dirty="0" err="1"/>
              <a:t>ČS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B83B2F-8109-423E-AF93-667DF3C6F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37749"/>
          </a:xfrm>
        </p:spPr>
        <p:txBody>
          <a:bodyPr>
            <a:noAutofit/>
          </a:bodyPr>
          <a:lstStyle/>
          <a:p>
            <a:r>
              <a:rPr lang="cs-CZ" dirty="0"/>
              <a:t>těsně po válce - </a:t>
            </a:r>
            <a:r>
              <a:rPr lang="cs-CZ" kern="0" dirty="0"/>
              <a:t>odsun německého obyvatelstva z Československa (ze Sudet)</a:t>
            </a:r>
          </a:p>
          <a:p>
            <a:r>
              <a:rPr lang="cs-CZ" kern="0" dirty="0">
                <a:cs typeface="Arial"/>
              </a:rPr>
              <a:t>rozpory v politických názorech</a:t>
            </a:r>
          </a:p>
          <a:p>
            <a:r>
              <a:rPr lang="cs-CZ" kern="0" dirty="0">
                <a:cs typeface="Arial"/>
              </a:rPr>
              <a:t>1946 – vítězství komunistické strany ve volbách, od 1948 vládne (</a:t>
            </a:r>
            <a:r>
              <a:rPr lang="cs-CZ" kern="0" dirty="0"/>
              <a:t>předsedou vlády Klement Gottwald, později i prezidentem)</a:t>
            </a:r>
          </a:p>
          <a:p>
            <a:r>
              <a:rPr lang="cs-CZ" kern="0" dirty="0">
                <a:cs typeface="Arial"/>
              </a:rPr>
              <a:t>komunismus</a:t>
            </a:r>
          </a:p>
          <a:p>
            <a:pPr lvl="1"/>
            <a:r>
              <a:rPr lang="cs-CZ" sz="2000" kern="0" dirty="0">
                <a:cs typeface="Arial"/>
              </a:rPr>
              <a:t>stát řídí vše, vše vlastní, nedemokratická vláda</a:t>
            </a:r>
          </a:p>
          <a:p>
            <a:pPr lvl="1"/>
            <a:r>
              <a:rPr lang="cs-CZ" sz="2000" kern="0" dirty="0"/>
              <a:t>V r. 1960 došlo ke změně názvu státu: Československá socialistická republika (ČSSR)</a:t>
            </a:r>
          </a:p>
          <a:p>
            <a:pPr lvl="1"/>
            <a:endParaRPr lang="cs-CZ" sz="2000" kern="0" dirty="0">
              <a:cs typeface="Arial"/>
            </a:endParaRPr>
          </a:p>
          <a:p>
            <a:pPr lvl="1"/>
            <a:endParaRPr lang="cs-CZ" sz="2000" kern="0" dirty="0">
              <a:cs typeface="Arial"/>
            </a:endParaRPr>
          </a:p>
          <a:p>
            <a:endParaRPr lang="cs-CZ" kern="0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A9B3E5A-753B-420C-B514-070E15B29509}"/>
              </a:ext>
            </a:extLst>
          </p:cNvPr>
          <p:cNvSpPr txBox="1"/>
          <p:nvPr/>
        </p:nvSpPr>
        <p:spPr>
          <a:xfrm>
            <a:off x="8576441" y="472966"/>
            <a:ext cx="208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zápisky</a:t>
            </a:r>
          </a:p>
        </p:txBody>
      </p:sp>
    </p:spTree>
    <p:extLst>
      <p:ext uri="{BB962C8B-B14F-4D97-AF65-F5344CB8AC3E}">
        <p14:creationId xmlns:p14="http://schemas.microsoft.com/office/powerpoint/2010/main" val="327068788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0B39E-B914-4201-B936-2DD09BC7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POVÁLEČNÉ DĚJINY </a:t>
            </a:r>
            <a:r>
              <a:rPr lang="cs-CZ" dirty="0" err="1"/>
              <a:t>ČS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B83B2F-8109-423E-AF93-667DF3C6F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37749"/>
          </a:xfrm>
        </p:spPr>
        <p:txBody>
          <a:bodyPr>
            <a:noAutofit/>
          </a:bodyPr>
          <a:lstStyle/>
          <a:p>
            <a:r>
              <a:rPr lang="cs-CZ" dirty="0"/>
              <a:t>Pražské jaro 1968</a:t>
            </a:r>
          </a:p>
          <a:p>
            <a:pPr lvl="1"/>
            <a:r>
              <a:rPr lang="cs-CZ" sz="2000" kern="0" dirty="0"/>
              <a:t>v čele strany umírnění komunisté – vedl je Alexandr Dubček</a:t>
            </a:r>
          </a:p>
          <a:p>
            <a:r>
              <a:rPr lang="cs-CZ" kern="0" dirty="0">
                <a:cs typeface="Arial"/>
              </a:rPr>
              <a:t>srpen 1968 – okupace (Sověti a další komunistické státy) – obnovení totality</a:t>
            </a:r>
          </a:p>
          <a:p>
            <a:r>
              <a:rPr lang="cs-CZ" kern="0" dirty="0">
                <a:cs typeface="Arial"/>
              </a:rPr>
              <a:t>normalizace 1968-1989</a:t>
            </a:r>
          </a:p>
          <a:p>
            <a:pPr lvl="1"/>
            <a:r>
              <a:rPr lang="cs-CZ" sz="2000" kern="0" dirty="0">
                <a:cs typeface="Arial"/>
              </a:rPr>
              <a:t>G. Husák </a:t>
            </a:r>
          </a:p>
          <a:p>
            <a:r>
              <a:rPr lang="cs-CZ" kern="0" dirty="0">
                <a:cs typeface="Arial"/>
              </a:rPr>
              <a:t>Sametová revoluce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000" kern="0" dirty="0"/>
              <a:t>17. 11. 1989 napadla policie průvod studentů </a:t>
            </a:r>
            <a:r>
              <a:rPr lang="cs-CZ" sz="2000" kern="0" dirty="0">
                <a:cs typeface="Arial"/>
              </a:rPr>
              <a:t>→ stávky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cs-CZ" sz="2000" kern="0" dirty="0">
                <a:cs typeface="Arial"/>
              </a:rPr>
              <a:t>odstoupení komunistické strany, obnovení demokracie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cs-CZ" sz="2000" kern="0" dirty="0">
                <a:cs typeface="Arial"/>
              </a:rPr>
              <a:t>prezidentem Václav Havel</a:t>
            </a:r>
            <a:endParaRPr lang="cs-CZ" sz="2000" kern="0" dirty="0"/>
          </a:p>
          <a:p>
            <a:pPr lvl="1"/>
            <a:endParaRPr lang="cs-CZ" sz="2000" kern="0" dirty="0">
              <a:cs typeface="Arial"/>
            </a:endParaRPr>
          </a:p>
          <a:p>
            <a:endParaRPr lang="cs-CZ" kern="0" dirty="0">
              <a:cs typeface="Arial"/>
            </a:endParaRPr>
          </a:p>
          <a:p>
            <a:pPr lvl="1"/>
            <a:endParaRPr lang="cs-CZ" sz="2000" kern="0" dirty="0">
              <a:cs typeface="Arial"/>
            </a:endParaRPr>
          </a:p>
          <a:p>
            <a:endParaRPr lang="cs-CZ" kern="0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A9B3E5A-753B-420C-B514-070E15B29509}"/>
              </a:ext>
            </a:extLst>
          </p:cNvPr>
          <p:cNvSpPr txBox="1"/>
          <p:nvPr/>
        </p:nvSpPr>
        <p:spPr>
          <a:xfrm>
            <a:off x="8576441" y="472966"/>
            <a:ext cx="208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zápisky</a:t>
            </a:r>
          </a:p>
        </p:txBody>
      </p:sp>
    </p:spTree>
    <p:extLst>
      <p:ext uri="{BB962C8B-B14F-4D97-AF65-F5344CB8AC3E}">
        <p14:creationId xmlns:p14="http://schemas.microsoft.com/office/powerpoint/2010/main" val="31112580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BEB8A5-9A53-4591-9A17-54C9AE568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F74C4-5F00-48F7-931E-F2341BE4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1" y="804520"/>
            <a:ext cx="3446956" cy="1049235"/>
          </a:xfrm>
        </p:spPr>
        <p:txBody>
          <a:bodyPr>
            <a:normAutofit/>
          </a:bodyPr>
          <a:lstStyle/>
          <a:p>
            <a:r>
              <a:rPr lang="cs-CZ" sz="2200" b="1" u="sng"/>
              <a:t>Židé za 2. světové války:</a:t>
            </a:r>
            <a:br>
              <a:rPr lang="cs-CZ" sz="2200" b="1" u="sng"/>
            </a:br>
            <a:endParaRPr lang="cs-CZ" sz="2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D14C58-F225-44A8-817D-22E3BA634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F672D-7B0E-444C-BCED-21A1ED3E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A10E23-BDC1-48DD-AF86-DDDD17D0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3443408" cy="3450613"/>
          </a:xfrm>
        </p:spPr>
        <p:txBody>
          <a:bodyPr>
            <a:normAutofit/>
          </a:bodyPr>
          <a:lstStyle/>
          <a:p>
            <a:r>
              <a:rPr lang="cs-CZ" dirty="0"/>
              <a:t>Němci je nepovažovali za lidi</a:t>
            </a:r>
          </a:p>
          <a:p>
            <a:r>
              <a:rPr lang="cs-CZ" dirty="0"/>
              <a:t>na oděvu museli nosit žlutou šesticípou hvězdu</a:t>
            </a:r>
          </a:p>
          <a:p>
            <a:r>
              <a:rPr lang="cs-CZ" dirty="0"/>
              <a:t> jejich majetek byl zabaven</a:t>
            </a:r>
          </a:p>
          <a:p>
            <a:r>
              <a:rPr lang="cs-CZ" dirty="0"/>
              <a:t> nesměli do práce, do škol, nesměli vlastnit zvíře…</a:t>
            </a:r>
          </a:p>
          <a:p>
            <a:endParaRPr lang="cs-CZ" sz="19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A185BD-D184-46F3-85A5-85D926781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DA1874-6905-4633-B311-987E1A694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8941ED-89C4-40CC-A287-46F09C043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8723C7A-2A9B-4991-AE67-6757A1D8B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099"/>
            <a:ext cx="5127476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ýsledek obrázku pro židé 2. světová válka hvězda">
            <a:extLst>
              <a:ext uri="{FF2B5EF4-FFF2-40B4-BE49-F238E27FC236}">
                <a16:creationId xmlns:a16="http://schemas.microsoft.com/office/drawing/2014/main" id="{83D4BE80-6E57-4E47-AD54-FD5A0F8B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4411" y="1884565"/>
            <a:ext cx="2328669" cy="2328669"/>
          </a:xfrm>
          <a:prstGeom prst="rect">
            <a:avLst/>
          </a:prstGeom>
          <a:noFill/>
        </p:spPr>
      </p:pic>
      <p:pic>
        <p:nvPicPr>
          <p:cNvPr id="6" name="Picture 8" descr="Výsledek obrázku pro osvětim koncentrační tábor">
            <a:extLst>
              <a:ext uri="{FF2B5EF4-FFF2-40B4-BE49-F238E27FC236}">
                <a16:creationId xmlns:a16="http://schemas.microsoft.com/office/drawing/2014/main" id="{7E41B095-0A0F-471E-ADA0-F74541AC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586806" y="1268394"/>
            <a:ext cx="2328670" cy="1554387"/>
          </a:xfrm>
          <a:prstGeom prst="rect">
            <a:avLst/>
          </a:prstGeom>
          <a:noFill/>
        </p:spPr>
      </p:pic>
      <p:pic>
        <p:nvPicPr>
          <p:cNvPr id="4" name="Picture 2" descr="Výsledek obrázku pro židé 2. světová válka">
            <a:extLst>
              <a:ext uri="{FF2B5EF4-FFF2-40B4-BE49-F238E27FC236}">
                <a16:creationId xmlns:a16="http://schemas.microsoft.com/office/drawing/2014/main" id="{AB159607-111B-41A1-B1F5-EB2443ED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83174" y="3217227"/>
            <a:ext cx="2332303" cy="1679258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42FBA4-B501-4FB8-8EC7-5439923AC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1ABF32-D272-4C2D-9AEA-80C1F082E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8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BEB8A5-9A53-4591-9A17-54C9AE568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F74C4-5F00-48F7-931E-F2341BE4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1" y="804520"/>
            <a:ext cx="3446956" cy="1049235"/>
          </a:xfrm>
        </p:spPr>
        <p:txBody>
          <a:bodyPr>
            <a:normAutofit/>
          </a:bodyPr>
          <a:lstStyle/>
          <a:p>
            <a:r>
              <a:rPr lang="cs-CZ" sz="2200" b="1" u="sng"/>
              <a:t>Židé za 2. světové války:</a:t>
            </a:r>
            <a:br>
              <a:rPr lang="cs-CZ" sz="2200" b="1" u="sng"/>
            </a:br>
            <a:endParaRPr lang="cs-CZ" sz="2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D14C58-F225-44A8-817D-22E3BA634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F672D-7B0E-444C-BCED-21A1ED3E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A10E23-BDC1-48DD-AF86-DDDD17D0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3443408" cy="3450613"/>
          </a:xfrm>
        </p:spPr>
        <p:txBody>
          <a:bodyPr>
            <a:normAutofit fontScale="92500" lnSpcReduction="20000"/>
          </a:bodyPr>
          <a:lstStyle/>
          <a:p>
            <a:r>
              <a:rPr lang="cs-CZ" sz="1900" dirty="0"/>
              <a:t>museli opustit své domovy</a:t>
            </a:r>
          </a:p>
          <a:p>
            <a:r>
              <a:rPr lang="cs-CZ" sz="1900" dirty="0"/>
              <a:t>na našem území byli shromažďováni v Terezíně</a:t>
            </a:r>
          </a:p>
          <a:p>
            <a:r>
              <a:rPr lang="cs-CZ" sz="1900" dirty="0"/>
              <a:t> nakonec byli odváženi do koncentračních táborů</a:t>
            </a:r>
          </a:p>
          <a:p>
            <a:pPr lvl="1"/>
            <a:r>
              <a:rPr lang="cs-CZ" sz="1700" dirty="0"/>
              <a:t>zde pracovali v nelidských podmínkách, nedostávali najíst, neměli potřebné oblečení….</a:t>
            </a:r>
          </a:p>
          <a:p>
            <a:pPr lvl="1"/>
            <a:r>
              <a:rPr lang="cs-CZ" sz="1700" dirty="0"/>
              <a:t>většina z nich tam zemřela v plynových komorách</a:t>
            </a:r>
          </a:p>
          <a:p>
            <a:endParaRPr lang="cs-CZ" sz="19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A185BD-D184-46F3-85A5-85D926781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DA1874-6905-4633-B311-987E1A694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8941ED-89C4-40CC-A287-46F09C043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8723C7A-2A9B-4991-AE67-6757A1D8B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099"/>
            <a:ext cx="5127476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ýsledek obrázku pro židé 2. světová válka hvězda">
            <a:extLst>
              <a:ext uri="{FF2B5EF4-FFF2-40B4-BE49-F238E27FC236}">
                <a16:creationId xmlns:a16="http://schemas.microsoft.com/office/drawing/2014/main" id="{83D4BE80-6E57-4E47-AD54-FD5A0F8B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4411" y="1884565"/>
            <a:ext cx="2328669" cy="2328669"/>
          </a:xfrm>
          <a:prstGeom prst="rect">
            <a:avLst/>
          </a:prstGeom>
          <a:noFill/>
        </p:spPr>
      </p:pic>
      <p:pic>
        <p:nvPicPr>
          <p:cNvPr id="6" name="Picture 8" descr="Výsledek obrázku pro osvětim koncentrační tábor">
            <a:extLst>
              <a:ext uri="{FF2B5EF4-FFF2-40B4-BE49-F238E27FC236}">
                <a16:creationId xmlns:a16="http://schemas.microsoft.com/office/drawing/2014/main" id="{7E41B095-0A0F-471E-ADA0-F74541AC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586806" y="1268394"/>
            <a:ext cx="2328670" cy="1554387"/>
          </a:xfrm>
          <a:prstGeom prst="rect">
            <a:avLst/>
          </a:prstGeom>
          <a:noFill/>
        </p:spPr>
      </p:pic>
      <p:pic>
        <p:nvPicPr>
          <p:cNvPr id="4" name="Picture 2" descr="Výsledek obrázku pro židé 2. světová válka">
            <a:extLst>
              <a:ext uri="{FF2B5EF4-FFF2-40B4-BE49-F238E27FC236}">
                <a16:creationId xmlns:a16="http://schemas.microsoft.com/office/drawing/2014/main" id="{AB159607-111B-41A1-B1F5-EB2443ED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83174" y="3217227"/>
            <a:ext cx="2332303" cy="1679258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42FBA4-B501-4FB8-8EC7-5439923AC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1ABF32-D272-4C2D-9AEA-80C1F082E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814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6421BC-011B-41B7-A416-4A44C0E7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1" y="804520"/>
            <a:ext cx="4093310" cy="1049235"/>
          </a:xfrm>
        </p:spPr>
        <p:txBody>
          <a:bodyPr>
            <a:normAutofit/>
          </a:bodyPr>
          <a:lstStyle/>
          <a:p>
            <a:r>
              <a:rPr lang="cs-CZ" dirty="0"/>
              <a:t>Osvobození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96C99-BFFF-4A1D-AC0C-768B24332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4089097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1944 začalo osvobozování „Československa“ </a:t>
            </a:r>
          </a:p>
          <a:p>
            <a:pPr lvl="1">
              <a:lnSpc>
                <a:spcPct val="110000"/>
              </a:lnSpc>
            </a:pPr>
            <a:r>
              <a:rPr lang="cs-CZ" sz="2000" dirty="0"/>
              <a:t> Němci již neměli dostatek mužů, materiálu na další vedení války, avšak to neznamenalo, že by podmínky pro obyvatelstvo byly snesitelnější</a:t>
            </a:r>
          </a:p>
          <a:p>
            <a:pPr>
              <a:lnSpc>
                <a:spcPct val="110000"/>
              </a:lnSpc>
            </a:pPr>
            <a:endParaRPr lang="cs-CZ" sz="13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35B00D-1F6B-48BE-BE14-4E3BF258C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238595"/>
            <a:ext cx="4960442" cy="3794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687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6421BC-011B-41B7-A416-4A44C0E7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1" y="804520"/>
            <a:ext cx="4093310" cy="1049235"/>
          </a:xfrm>
        </p:spPr>
        <p:txBody>
          <a:bodyPr>
            <a:normAutofit/>
          </a:bodyPr>
          <a:lstStyle/>
          <a:p>
            <a:r>
              <a:rPr lang="cs-CZ" dirty="0"/>
              <a:t>Osvobození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96C99-BFFF-4A1D-AC0C-768B24332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4089097" cy="34506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2400" b="1" dirty="0"/>
              <a:t>od východu přes </a:t>
            </a:r>
            <a:r>
              <a:rPr lang="cs-CZ" sz="2400" dirty="0"/>
              <a:t>Podkarpatskou Rus a Slovensko postupovala </a:t>
            </a:r>
            <a:r>
              <a:rPr lang="cs-CZ" sz="2400" b="1" dirty="0"/>
              <a:t>Rudá armáda (sovětské vojsko)</a:t>
            </a:r>
          </a:p>
          <a:p>
            <a:pPr>
              <a:lnSpc>
                <a:spcPct val="110000"/>
              </a:lnSpc>
            </a:pPr>
            <a:r>
              <a:rPr lang="cs-CZ" sz="2400" b="1" dirty="0"/>
              <a:t>od západních hranic </a:t>
            </a:r>
            <a:r>
              <a:rPr lang="cs-CZ" sz="2400" dirty="0"/>
              <a:t>vstoupili na území Čech </a:t>
            </a:r>
            <a:r>
              <a:rPr lang="cs-CZ" sz="2400" b="1" dirty="0"/>
              <a:t>američtí vojáci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napříč republikou lidé povstávali proti nacistům</a:t>
            </a:r>
          </a:p>
          <a:p>
            <a:pPr>
              <a:lnSpc>
                <a:spcPct val="110000"/>
              </a:lnSpc>
            </a:pPr>
            <a:endParaRPr lang="cs-CZ" sz="13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35B00D-1F6B-48BE-BE14-4E3BF258C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238595"/>
            <a:ext cx="4960442" cy="3794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684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F88CF-EE17-4045-B43F-ED7E94CD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>
            <a:normAutofit/>
          </a:bodyPr>
          <a:lstStyle/>
          <a:p>
            <a:r>
              <a:rPr lang="cs-CZ" dirty="0"/>
              <a:t>Povstání v Praze, mír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B6CD75-6AE9-48D8-AE89-E4AFD2DA6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4" y="2184357"/>
            <a:ext cx="4943367" cy="3281990"/>
          </a:xfrm>
        </p:spPr>
        <p:txBody>
          <a:bodyPr>
            <a:noAutofit/>
          </a:bodyPr>
          <a:lstStyle/>
          <a:p>
            <a:r>
              <a:rPr lang="cs-CZ" sz="2400" dirty="0"/>
              <a:t>5. května 1945 vypuklo v Praze povstání X okupantům</a:t>
            </a:r>
          </a:p>
          <a:p>
            <a:pPr lvl="1"/>
            <a:r>
              <a:rPr lang="cs-CZ" sz="2000" dirty="0"/>
              <a:t>lidé stavěli barikády a bojovali s Němci</a:t>
            </a:r>
          </a:p>
          <a:p>
            <a:r>
              <a:rPr lang="cs-CZ" sz="2400" dirty="0"/>
              <a:t>8. května 1945 se Německo vzdalo</a:t>
            </a:r>
          </a:p>
          <a:p>
            <a:r>
              <a:rPr lang="cs-CZ" sz="2400" dirty="0"/>
              <a:t>9. května 1945 bylo </a:t>
            </a:r>
            <a:r>
              <a:rPr lang="cs-CZ" sz="2400" dirty="0" err="1"/>
              <a:t>ČS</a:t>
            </a:r>
            <a:r>
              <a:rPr lang="cs-CZ" sz="2400" dirty="0"/>
              <a:t> osvobozeno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5C74F9-5493-4B15-AB71-AE87E18F2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062" y="2184357"/>
            <a:ext cx="4375985" cy="32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14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F1E90E-053D-4A4D-9AB6-AB04F123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942" y="804519"/>
            <a:ext cx="9520158" cy="587134"/>
          </a:xfrm>
        </p:spPr>
        <p:txBody>
          <a:bodyPr>
            <a:normAutofit/>
          </a:bodyPr>
          <a:lstStyle/>
          <a:p>
            <a:r>
              <a:rPr lang="cs-CZ" dirty="0"/>
              <a:t>Změny po válce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8E206E-B9E1-46EA-AF6F-F626B0587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4" y="1611086"/>
            <a:ext cx="5780505" cy="3855261"/>
          </a:xfrm>
        </p:spPr>
        <p:txBody>
          <a:bodyPr>
            <a:normAutofit fontScale="92500"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/>
              <a:t>Podkarpatská Rus byla připojena k Sovětskému svazu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/>
              <a:t>odsun německého obyvatelstva z Československa (ze Sudet)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/>
              <a:t>jejich majetek (domy i předměty) byl zabrán a rozdělen občanům </a:t>
            </a:r>
            <a:r>
              <a:rPr lang="cs-CZ" sz="2400" kern="0" dirty="0" err="1"/>
              <a:t>ČS</a:t>
            </a:r>
            <a:endParaRPr lang="cs-CZ" sz="2400" kern="0" dirty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/>
              <a:t>při odsunech často docházelo k násilí – trestání německé „kolektivní viny“</a:t>
            </a:r>
          </a:p>
          <a:p>
            <a:endParaRPr lang="cs-CZ" sz="17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47388E-C450-4A24-B50B-08689925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670" y="2097246"/>
            <a:ext cx="4262286" cy="23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67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CA8E49-2724-4D40-9683-732683E9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1" y="804520"/>
            <a:ext cx="4093310" cy="1049235"/>
          </a:xfrm>
        </p:spPr>
        <p:txBody>
          <a:bodyPr>
            <a:normAutofit/>
          </a:bodyPr>
          <a:lstStyle/>
          <a:p>
            <a:r>
              <a:rPr lang="cs-CZ" dirty="0"/>
              <a:t>Poválečný vývoj</a:t>
            </a:r>
          </a:p>
        </p:txBody>
      </p:sp>
      <p:cxnSp>
        <p:nvCxnSpPr>
          <p:cNvPr id="26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8B62F9-C3D7-4B5F-8EF2-2298D541D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5212946" cy="3450613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Život se začal pomalu vracet do normálních kolejí:</a:t>
            </a:r>
          </a:p>
          <a:p>
            <a:r>
              <a:rPr lang="cs-CZ" sz="2400" dirty="0"/>
              <a:t>první měsíce byly plné nadšení</a:t>
            </a:r>
          </a:p>
          <a:p>
            <a:r>
              <a:rPr lang="cs-CZ" sz="2400" dirty="0"/>
              <a:t>obnovovaly se spolky a organizace</a:t>
            </a:r>
          </a:p>
          <a:p>
            <a:r>
              <a:rPr lang="cs-CZ" sz="2400" kern="0" dirty="0">
                <a:cs typeface="Arial"/>
              </a:rPr>
              <a:t>brzy se však začaly projevovat rozpory v politických názorech na další uspořádání poměrů v zemi</a:t>
            </a:r>
            <a:endParaRPr lang="cs-CZ" sz="2400" dirty="0"/>
          </a:p>
          <a:p>
            <a:endParaRPr lang="cs-CZ" sz="1900" dirty="0"/>
          </a:p>
        </p:txBody>
      </p:sp>
      <p:pic>
        <p:nvPicPr>
          <p:cNvPr id="4" name="Picture 2" descr="Výsledek obrázku pro názor">
            <a:extLst>
              <a:ext uri="{FF2B5EF4-FFF2-40B4-BE49-F238E27FC236}">
                <a16:creationId xmlns:a16="http://schemas.microsoft.com/office/drawing/2014/main" id="{34E0B299-DE51-4FC9-9E2B-994471C4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36511" y="1692821"/>
            <a:ext cx="4287842" cy="2658462"/>
          </a:xfrm>
          <a:prstGeom prst="rect">
            <a:avLst/>
          </a:prstGeom>
          <a:noFill/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255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D48914-9ACF-425D-A67C-B77AC1D5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781" y="804520"/>
            <a:ext cx="4093310" cy="1049235"/>
          </a:xfrm>
        </p:spPr>
        <p:txBody>
          <a:bodyPr>
            <a:normAutofit/>
          </a:bodyPr>
          <a:lstStyle/>
          <a:p>
            <a:r>
              <a:rPr lang="cs-CZ" dirty="0"/>
              <a:t>Komunismus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F41792-BCB1-4F48-99E6-6EE99D017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965" y="2015732"/>
            <a:ext cx="5510774" cy="3450613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/>
              <a:t>v r. 1946 se stala vítězem voleb Komunistická strana Československa</a:t>
            </a:r>
          </a:p>
          <a:p>
            <a:pPr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cs-CZ" sz="2400" kern="0" dirty="0"/>
              <a:t>předsedou vlády Klement Gottwald (později se stal prezidentem)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</a:pPr>
            <a:r>
              <a:rPr lang="cs-CZ" sz="2400" kern="0" dirty="0"/>
              <a:t>v r. 1948 převzali komunisté všechnu moc ve státě </a:t>
            </a:r>
            <a:r>
              <a:rPr lang="cs-CZ" sz="2400" kern="0" dirty="0">
                <a:cs typeface="Arial"/>
              </a:rPr>
              <a:t>→ nedemokratická (totalitní) vláda</a:t>
            </a:r>
            <a:endParaRPr lang="cs-CZ" sz="2400" kern="0" dirty="0"/>
          </a:p>
          <a:p>
            <a:pPr>
              <a:lnSpc>
                <a:spcPct val="110000"/>
              </a:lnSpc>
            </a:pPr>
            <a:endParaRPr lang="cs-CZ" sz="1900" dirty="0"/>
          </a:p>
        </p:txBody>
      </p:sp>
      <p:pic>
        <p:nvPicPr>
          <p:cNvPr id="4" name="Picture 2" descr="Výsledek obrázku pro klement gottwald">
            <a:extLst>
              <a:ext uri="{FF2B5EF4-FFF2-40B4-BE49-F238E27FC236}">
                <a16:creationId xmlns:a16="http://schemas.microsoft.com/office/drawing/2014/main" id="{3D4DEF3F-C06C-4A4F-97D6-768A63BA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60521" y="798973"/>
            <a:ext cx="3635394" cy="4660762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519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591</Words>
  <Application>Microsoft Office PowerPoint</Application>
  <PresentationFormat>Širokoúhlá obrazovka</PresentationFormat>
  <Paragraphs>98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Palatino Linotype</vt:lpstr>
      <vt:lpstr>Galerie</vt:lpstr>
      <vt:lpstr>ČSR, 2. SV., POVÁLEČNÝ VÝVOJ</vt:lpstr>
      <vt:lpstr>Židé za 2. světové války: </vt:lpstr>
      <vt:lpstr>Židé za 2. světové války: </vt:lpstr>
      <vt:lpstr>Osvobození </vt:lpstr>
      <vt:lpstr>Osvobození </vt:lpstr>
      <vt:lpstr>Povstání v Praze, mír</vt:lpstr>
      <vt:lpstr>Změny po válce</vt:lpstr>
      <vt:lpstr>Poválečný vývoj</vt:lpstr>
      <vt:lpstr>Komunismus</vt:lpstr>
      <vt:lpstr>Změny za komunismu</vt:lpstr>
      <vt:lpstr>Přejmenování</vt:lpstr>
      <vt:lpstr>Pražské jaro</vt:lpstr>
      <vt:lpstr>Okupace 1968</vt:lpstr>
      <vt:lpstr>Normalizace</vt:lpstr>
      <vt:lpstr>Sametová revoluce</vt:lpstr>
      <vt:lpstr>II. sv a Češi</vt:lpstr>
      <vt:lpstr>POVÁLEČNÉ DĚJINY ČS </vt:lpstr>
      <vt:lpstr>POVÁLEČNÉ DĚJINY ČS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ČSR, 2. SV., POVÁLEČNÝ VÝVOJ</dc:title>
  <dc:creator>Kšandová Jitka</dc:creator>
  <cp:lastModifiedBy>Kšandová Jitka</cp:lastModifiedBy>
  <cp:revision>3</cp:revision>
  <dcterms:created xsi:type="dcterms:W3CDTF">2020-06-05T14:54:49Z</dcterms:created>
  <dcterms:modified xsi:type="dcterms:W3CDTF">2020-06-05T15:05:56Z</dcterms:modified>
</cp:coreProperties>
</file>