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0" r:id="rId3"/>
    <p:sldId id="264" r:id="rId4"/>
    <p:sldId id="277" r:id="rId5"/>
    <p:sldId id="279" r:id="rId6"/>
    <p:sldId id="289" r:id="rId7"/>
    <p:sldId id="278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90" r:id="rId18"/>
    <p:sldId id="291" r:id="rId19"/>
    <p:sldId id="29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7" d="100"/>
          <a:sy n="67" d="100"/>
        </p:scale>
        <p:origin x="6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34F1-4BFA-A9C3-BA2AA0F6A4EC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34F1-4BFA-A9C3-BA2AA0F6A4E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34F1-4BFA-A9C3-BA2AA0F6A4EC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34F1-4BFA-A9C3-BA2AA0F6A4EC}"/>
              </c:ext>
            </c:extLst>
          </c:dPt>
          <c:dLbls>
            <c:dLbl>
              <c:idx val="0"/>
              <c:layout>
                <c:manualLayout>
                  <c:x val="-0.16628518700787406"/>
                  <c:y val="-2.670029527559055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50 %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F1-4BFA-A9C3-BA2AA0F6A4EC}"/>
                </c:ext>
              </c:extLst>
            </c:dLbl>
            <c:dLbl>
              <c:idx val="1"/>
              <c:layout>
                <c:manualLayout>
                  <c:x val="7.8577673884514448E-2"/>
                  <c:y val="-0.1310462598425197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17 %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F1-4BFA-A9C3-BA2AA0F6A4EC}"/>
                </c:ext>
              </c:extLst>
            </c:dLbl>
            <c:dLbl>
              <c:idx val="2"/>
              <c:layout>
                <c:manualLayout>
                  <c:x val="0.12796891404199479"/>
                  <c:y val="2.21085137795275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22%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F1-4BFA-A9C3-BA2AA0F6A4EC}"/>
                </c:ext>
              </c:extLst>
            </c:dLbl>
            <c:dLbl>
              <c:idx val="3"/>
              <c:layout>
                <c:manualLayout>
                  <c:x val="8.0363517060367456E-2"/>
                  <c:y val="0.1392623031496063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11 %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F1-4BFA-A9C3-BA2AA0F6A4E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Češi</c:v>
                </c:pt>
                <c:pt idx="1">
                  <c:v>Slováci</c:v>
                </c:pt>
                <c:pt idx="2">
                  <c:v>Němci</c:v>
                </c:pt>
                <c:pt idx="3">
                  <c:v>Ostatní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50</c:v>
                </c:pt>
                <c:pt idx="1">
                  <c:v>17</c:v>
                </c:pt>
                <c:pt idx="2">
                  <c:v>22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F1-4BFA-A9C3-BA2AA0F6A4E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182" y="802299"/>
            <a:ext cx="5536652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182" y="3531205"/>
            <a:ext cx="553665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8181" y="329308"/>
            <a:ext cx="3004429" cy="309201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55F0FDB7-D509-4D8C-BCA5-AAC4DEFAC9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2316514" y="798973"/>
            <a:ext cx="0" cy="254475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39222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E1B56-E07B-448B-B211-DEC2D0DDF4D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0441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881269"/>
            <a:ext cx="1103027" cy="457759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5413" y="881269"/>
            <a:ext cx="5209173" cy="457759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14B8C-FF20-49D6-8DEF-1950E20D1FB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18028" y="719273"/>
            <a:ext cx="1096806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66968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14FBA-8959-48EA-B0A6-A455F3BEE0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9364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1" y="1756130"/>
            <a:ext cx="5525081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2" y="3806196"/>
            <a:ext cx="5525081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14FBA-8959-48EA-B0A6-A455F3BEE0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34051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890"/>
            <a:ext cx="6479421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5412" y="2013936"/>
            <a:ext cx="3079690" cy="34375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143" y="2013936"/>
            <a:ext cx="3079690" cy="34375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9C8D7-27D3-4CA8-8D09-390A284F574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47541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804164"/>
            <a:ext cx="6479422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9550"/>
            <a:ext cx="3079690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413" y="2824270"/>
            <a:ext cx="3079690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5142" y="2023004"/>
            <a:ext cx="3079691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5142" y="2821491"/>
            <a:ext cx="3079691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105B1-9A05-4C49-87FB-35DDD92AAC2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293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14FBA-8959-48EA-B0A6-A455F3BEE0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776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8F81F-3EAF-409B-992A-C554485B61D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5766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356" y="798973"/>
            <a:ext cx="2329635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3" y="3205492"/>
            <a:ext cx="2330998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CA2AF-9E8B-49D6-8E09-5F899435706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36713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201" y="1129513"/>
            <a:ext cx="3152882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2" y="3145992"/>
            <a:ext cx="3148365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5412" y="5469857"/>
            <a:ext cx="3153672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6252" y="318641"/>
            <a:ext cx="3152831" cy="320931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2608C-4F9C-43FC-8E48-1FCB7F6A9A1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64737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14732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873" b="-2873"/>
          <a:stretch/>
        </p:blipFill>
        <p:spPr>
          <a:xfrm>
            <a:off x="0" y="6163056"/>
            <a:ext cx="9144000" cy="7155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413" y="804520"/>
            <a:ext cx="6479421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2015733"/>
            <a:ext cx="647942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5413" y="329308"/>
            <a:ext cx="394208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4A14FBA-8959-48EA-B0A6-A455F3BEE0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7127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62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cJ1BVHlhDs" TargetMode="External"/><Relationship Id="rId2" Type="http://schemas.openxmlformats.org/officeDocument/2006/relationships/hyperlink" Target="https://www.youtube.com/watch?v=6LWRYnT9XE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E485E7-7D6D-4CB0-A3AD-261D97B2E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5E3208-F0C4-4962-8946-065C94F89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93033" y="1027937"/>
            <a:ext cx="4524924" cy="371189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sz="4700" dirty="0"/>
              <a:t>Československá republika (ČSR) – cesta k zániku</a:t>
            </a:r>
            <a:br>
              <a:rPr lang="cs-CZ" sz="4700" dirty="0"/>
            </a:br>
            <a:r>
              <a:rPr lang="cs-CZ" sz="4700" dirty="0"/>
              <a:t>II. světová válka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FAE17D3-C2DC-4665-AF20-33C5BACD5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375124"/>
            <a:ext cx="0" cy="30175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0B0CCD4-E9B0-43B2-806F-05EDF57A7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>
            <a:extLst>
              <a:ext uri="{FF2B5EF4-FFF2-40B4-BE49-F238E27FC236}">
                <a16:creationId xmlns:a16="http://schemas.microsoft.com/office/drawing/2014/main" id="{22508C3C-3E44-4923-9FE8-DEEFED1C5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AA4018-2914-4D90-8886-0DA99FFE3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14CE79-B49C-4883-BC9D-09B8C2F12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22" y="804520"/>
            <a:ext cx="4100429" cy="1049235"/>
          </a:xfrm>
        </p:spPr>
        <p:txBody>
          <a:bodyPr>
            <a:normAutofit/>
          </a:bodyPr>
          <a:lstStyle/>
          <a:p>
            <a:r>
              <a:rPr lang="cs-CZ" dirty="0"/>
              <a:t>rozrůstání konfliktu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917FF5-8752-47FC-84B5-2A0C9D74D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2DA6EE2-4812-4B35-9FB0-E136A2CAF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F3F944-A56F-47A7-BE53-3BBF7CAC0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022" y="2015732"/>
            <a:ext cx="4100429" cy="3450613"/>
          </a:xfrm>
        </p:spPr>
        <p:txBody>
          <a:bodyPr>
            <a:normAutofit/>
          </a:bodyPr>
          <a:lstStyle/>
          <a:p>
            <a:r>
              <a:rPr lang="cs-CZ" sz="2400" dirty="0">
                <a:cs typeface="Arial"/>
              </a:rPr>
              <a:t>→ postupně se k Německu přidávaly další státy: Itálie, Japonsko</a:t>
            </a:r>
          </a:p>
          <a:p>
            <a:endParaRPr lang="cs-CZ" sz="2400" dirty="0">
              <a:cs typeface="Arial"/>
            </a:endParaRPr>
          </a:p>
          <a:p>
            <a:r>
              <a:rPr lang="cs-CZ" sz="2400" dirty="0">
                <a:cs typeface="Arial"/>
              </a:rPr>
              <a:t> </a:t>
            </a:r>
            <a:r>
              <a:rPr lang="cs-CZ" sz="2400" b="1" dirty="0">
                <a:solidFill>
                  <a:srgbClr val="FF0000"/>
                </a:solidFill>
                <a:cs typeface="Arial"/>
              </a:rPr>
              <a:t>proti nim: USA, Velká Británie, Sovětský svaz</a:t>
            </a:r>
            <a:endParaRPr lang="cs-CZ" sz="2400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5" name="Picture 4" descr="Výsledek obrázku pro 2 světová válka">
            <a:extLst>
              <a:ext uri="{FF2B5EF4-FFF2-40B4-BE49-F238E27FC236}">
                <a16:creationId xmlns:a16="http://schemas.microsoft.com/office/drawing/2014/main" id="{4D3EFD8D-9B85-4015-82AA-E100F50AD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605195" y="787303"/>
            <a:ext cx="3056127" cy="1879518"/>
          </a:xfrm>
          <a:prstGeom prst="rect">
            <a:avLst/>
          </a:prstGeom>
          <a:noFill/>
        </p:spPr>
      </p:pic>
      <p:pic>
        <p:nvPicPr>
          <p:cNvPr id="4" name="Picture 2" descr="Výsledek obrázku pro 2 světová válka">
            <a:extLst>
              <a:ext uri="{FF2B5EF4-FFF2-40B4-BE49-F238E27FC236}">
                <a16:creationId xmlns:a16="http://schemas.microsoft.com/office/drawing/2014/main" id="{68733B13-99D3-4047-A86A-B84665D17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05195" y="3582206"/>
            <a:ext cx="3056127" cy="1604466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F768EB-5D72-40A3-8506-CD3323B15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30C812C-EB02-4B75-90CA-3DA4F0F46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049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56CED6-ACD4-43B1-BE53-1B579E8C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451061-F85B-40DB-92DA-1FD61C70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F836F1-51D4-4090-8E0D-97877F03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E33292-50BA-4AED-A315-7A6ADB4B1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097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8A4B56A-28BF-494A-B9A0-7212483E8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5EE248-87D5-4C83-A97D-C1754B546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2DE488-CFF4-4B9A-ABC4-F8044067F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366" y="962902"/>
            <a:ext cx="3065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cs-CZ" sz="2400" dirty="0"/>
              <a:t>postupně se konflikt rozrostl v nejhorší válku v dějinách lidstva</a:t>
            </a:r>
            <a:endParaRPr lang="en-US" sz="24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73BF24-D1F3-4181-8C60-4EA9D4CED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1871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nimace vývoje války v Evropě">
            <a:extLst>
              <a:ext uri="{FF2B5EF4-FFF2-40B4-BE49-F238E27FC236}">
                <a16:creationId xmlns:a16="http://schemas.microsoft.com/office/drawing/2014/main" id="{463C7A7F-BD91-45F6-AFDA-411BFB91BB29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570808" y="1200488"/>
            <a:ext cx="3720331" cy="3870951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52E10F-3348-4997-8FD3-E6389D562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D381074-0101-41BB-98A9-EE3DC457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24798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6782B-44B5-42A3-9CCC-DD3BE260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německá opatření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A6D836-90D2-4B8F-98C4-ADD3F18F3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byla zavedena tvrdá opatření, která měla za úkol zničit všechno, co připomínalo 1. Československou republiku</a:t>
            </a:r>
          </a:p>
          <a:p>
            <a:pPr lvl="1"/>
            <a:r>
              <a:rPr lang="cs-CZ" dirty="0"/>
              <a:t>byly bořeny sochy, páleny vlajky, …</a:t>
            </a:r>
          </a:p>
          <a:p>
            <a:r>
              <a:rPr lang="cs-CZ" dirty="0"/>
              <a:t>trestán byl jakýkoliv nesouhlas s okupací</a:t>
            </a:r>
          </a:p>
          <a:p>
            <a:r>
              <a:rPr lang="cs-CZ" dirty="0"/>
              <a:t>za poslech zahraničního rozhlasu padaly přísné tresty včetně trestu smrti</a:t>
            </a:r>
          </a:p>
          <a:p>
            <a:r>
              <a:rPr lang="cs-CZ" dirty="0"/>
              <a:t>změnila se podoba vlajky, na veřejných budovách musely být vyvěšeny vlajky s hákovým křížem, byly přejmenovávány ulice</a:t>
            </a:r>
          </a:p>
          <a:p>
            <a:r>
              <a:rPr lang="cs-CZ" dirty="0"/>
              <a:t>veškeré texty byly uváděny nejdříve v němčině, pak v češtině</a:t>
            </a:r>
          </a:p>
          <a:p>
            <a:r>
              <a:rPr lang="cs-CZ" dirty="0"/>
              <a:t>začalo se jezdit vpravo…</a:t>
            </a:r>
          </a:p>
        </p:txBody>
      </p:sp>
      <p:pic>
        <p:nvPicPr>
          <p:cNvPr id="4" name="Picture 4" descr="Vlajka státu">
            <a:extLst>
              <a:ext uri="{FF2B5EF4-FFF2-40B4-BE49-F238E27FC236}">
                <a16:creationId xmlns:a16="http://schemas.microsoft.com/office/drawing/2014/main" id="{407017F4-071C-4BC1-AB72-D2DA7B791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98784" y="804520"/>
            <a:ext cx="1419605" cy="851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2599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D6CBCC6-9C41-4935-8A17-42E810FA7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908720"/>
            <a:ext cx="6339786" cy="468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2862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8AA4018-2914-4D90-8886-0DA99FFE3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1B29FF-E81D-4DF9-B814-A3932447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22" y="804520"/>
            <a:ext cx="4100429" cy="1049235"/>
          </a:xfrm>
        </p:spPr>
        <p:txBody>
          <a:bodyPr>
            <a:normAutofit/>
          </a:bodyPr>
          <a:lstStyle/>
          <a:p>
            <a:r>
              <a:rPr lang="cs-CZ" dirty="0"/>
              <a:t>Lidice, Ležáky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2917FF5-8752-47FC-84B5-2A0C9D74D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2DA6EE2-4812-4B35-9FB0-E136A2CAF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0BD48E-7D62-4740-85E6-3E829DC15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022" y="2015732"/>
            <a:ext cx="4100429" cy="3450613"/>
          </a:xfrm>
        </p:spPr>
        <p:txBody>
          <a:bodyPr>
            <a:normAutofit/>
          </a:bodyPr>
          <a:lstStyle/>
          <a:p>
            <a:r>
              <a:rPr lang="cs-CZ" sz="2400" dirty="0"/>
              <a:t>v roce 1942 nacisté vypálili obce Lidice a Ležáky a vyvraždili jejich obyvatele, některé děti z těchto obcí poslali na převýchovu do Německa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842D0EA-B141-4E94-A10F-1FC39452D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95" y="611576"/>
            <a:ext cx="3056127" cy="223097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A81DC70-8AFA-4DA4-B374-EC74EA48C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195" y="3425580"/>
            <a:ext cx="3056127" cy="19177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9F768EB-5D72-40A3-8506-CD3323B15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30C812C-EB02-4B75-90CA-3DA4F0F46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694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040A9-9CA7-4CED-84A8-240C7267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odpor proti okupaci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1FE1AD-74E5-4E23-BD09-E6EB23BE9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mnoho českých vlastenců zakládalo různé organizace, které bojovaly proti Němcům a jejich okupaci</a:t>
            </a:r>
          </a:p>
          <a:p>
            <a:r>
              <a:rPr lang="cs-CZ" dirty="0"/>
              <a:t>tvořily se oddíly partyzánů (ozbrojených jednotek)</a:t>
            </a:r>
          </a:p>
          <a:p>
            <a:r>
              <a:rPr lang="cs-CZ" dirty="0"/>
              <a:t>obyčejní lidé bojovali prostřednictvím pomoci partyzánům, poslechem rádia, předáváním letáků…</a:t>
            </a:r>
          </a:p>
          <a:p>
            <a:r>
              <a:rPr lang="cs-CZ" dirty="0"/>
              <a:t>několik tisíc občanů odešlo bojovat proti Němcům do SSSR, Anglie, Francie…</a:t>
            </a:r>
          </a:p>
        </p:txBody>
      </p:sp>
    </p:spTree>
    <p:extLst>
      <p:ext uri="{BB962C8B-B14F-4D97-AF65-F5344CB8AC3E}">
        <p14:creationId xmlns:p14="http://schemas.microsoft.com/office/powerpoint/2010/main" val="3757860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0DC754-8C3A-4D8B-BE1B-A8AF75146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85" y="804520"/>
            <a:ext cx="3069983" cy="1049235"/>
          </a:xfrm>
        </p:spPr>
        <p:txBody>
          <a:bodyPr>
            <a:normAutofit/>
          </a:bodyPr>
          <a:lstStyle/>
          <a:p>
            <a:r>
              <a:rPr lang="cs-CZ" dirty="0"/>
              <a:t>život v protektorátu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4550FF-6CD4-4068-A962-A873820B9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021" y="2015732"/>
            <a:ext cx="3066823" cy="38615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800" dirty="0"/>
              <a:t>v továrnách se vyrábělo především pro válku</a:t>
            </a:r>
          </a:p>
          <a:p>
            <a:pPr lvl="1">
              <a:lnSpc>
                <a:spcPct val="110000"/>
              </a:lnSpc>
            </a:pPr>
            <a:r>
              <a:rPr lang="cs-CZ" sz="1800" dirty="0"/>
              <a:t> některé zboží na přídělové lístky</a:t>
            </a:r>
          </a:p>
          <a:p>
            <a:pPr lvl="1">
              <a:lnSpc>
                <a:spcPct val="110000"/>
              </a:lnSpc>
            </a:pPr>
            <a:r>
              <a:rPr lang="cs-CZ" sz="1800" dirty="0"/>
              <a:t> cenzura</a:t>
            </a:r>
          </a:p>
          <a:p>
            <a:pPr lvl="1">
              <a:lnSpc>
                <a:spcPct val="110000"/>
              </a:lnSpc>
            </a:pPr>
            <a:r>
              <a:rPr lang="cs-CZ" sz="1800" dirty="0"/>
              <a:t> strach</a:t>
            </a:r>
          </a:p>
          <a:p>
            <a:pPr lvl="1">
              <a:lnSpc>
                <a:spcPct val="110000"/>
              </a:lnSpc>
            </a:pPr>
            <a:r>
              <a:rPr lang="cs-CZ" sz="1800" dirty="0"/>
              <a:t> přísné tresty (často tresty smrti)</a:t>
            </a:r>
          </a:p>
          <a:p>
            <a:pPr>
              <a:lnSpc>
                <a:spcPct val="110000"/>
              </a:lnSpc>
            </a:pPr>
            <a:r>
              <a:rPr lang="cs-CZ" sz="1800" b="1" dirty="0"/>
              <a:t>Nad vším dohlížela německá policie: </a:t>
            </a:r>
            <a:r>
              <a:rPr lang="cs-CZ" sz="1800" b="1" dirty="0">
                <a:solidFill>
                  <a:srgbClr val="FF0000"/>
                </a:solidFill>
              </a:rPr>
              <a:t>gestapo</a:t>
            </a:r>
            <a:r>
              <a:rPr lang="cs-CZ" sz="1800" b="1" dirty="0"/>
              <a:t>.</a:t>
            </a:r>
          </a:p>
          <a:p>
            <a:pPr>
              <a:lnSpc>
                <a:spcPct val="110000"/>
              </a:lnSpc>
            </a:pPr>
            <a:endParaRPr lang="cs-CZ" sz="1400" dirty="0"/>
          </a:p>
        </p:txBody>
      </p:sp>
      <p:pic>
        <p:nvPicPr>
          <p:cNvPr id="4" name="Picture 2" descr="Výsledek obrázku pro gestapo">
            <a:extLst>
              <a:ext uri="{FF2B5EF4-FFF2-40B4-BE49-F238E27FC236}">
                <a16:creationId xmlns:a16="http://schemas.microsoft.com/office/drawing/2014/main" id="{3EAFB94D-7FD8-4176-A743-1C5749F83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9587" r="-3" b="-3"/>
          <a:stretch/>
        </p:blipFill>
        <p:spPr bwMode="auto">
          <a:xfrm>
            <a:off x="4570808" y="1546621"/>
            <a:ext cx="3720331" cy="3178686"/>
          </a:xfrm>
          <a:prstGeom prst="rect">
            <a:avLst/>
          </a:prstGeom>
          <a:noFill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886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7E8A9-25A1-4DA3-80D4-1C80E676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413" y="804521"/>
            <a:ext cx="6479421" cy="752272"/>
          </a:xfrm>
        </p:spPr>
        <p:txBody>
          <a:bodyPr/>
          <a:lstStyle/>
          <a:p>
            <a:pPr algn="ctr"/>
            <a:r>
              <a:rPr lang="cs-CZ" b="1" dirty="0"/>
              <a:t>ČSR a 2. sv.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E78F17-2BE6-4DCF-B0BB-43ED4A064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413" y="1659327"/>
            <a:ext cx="7069035" cy="4722002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1935 prezidentem Edvard Beneš</a:t>
            </a:r>
          </a:p>
          <a:p>
            <a:r>
              <a:rPr lang="cs-CZ" sz="2400" dirty="0"/>
              <a:t>v Německu  se k moci dostal Adolf Hitler</a:t>
            </a:r>
          </a:p>
          <a:p>
            <a:r>
              <a:rPr lang="cs-CZ" sz="2400" dirty="0"/>
              <a:t>v ČSR spory Němců s Čechy v pohraničí</a:t>
            </a:r>
          </a:p>
          <a:p>
            <a:r>
              <a:rPr lang="cs-CZ" sz="2400" dirty="0"/>
              <a:t>1938 Mnichovská dohoda</a:t>
            </a:r>
          </a:p>
          <a:p>
            <a:pPr lvl="1"/>
            <a:r>
              <a:rPr lang="cs-CZ" sz="2400" dirty="0"/>
              <a:t> dohoda Německa, Itálie, Velké Británie, Francie </a:t>
            </a:r>
            <a:r>
              <a:rPr lang="cs-CZ" sz="2400" dirty="0">
                <a:solidFill>
                  <a:srgbClr val="FF0000"/>
                </a:solidFill>
              </a:rPr>
              <a:t>o připojení Sudet k Německu</a:t>
            </a:r>
          </a:p>
          <a:p>
            <a:r>
              <a:rPr lang="cs-CZ" sz="2400" dirty="0">
                <a:solidFill>
                  <a:srgbClr val="FF0000"/>
                </a:solidFill>
              </a:rPr>
              <a:t>Protektorát Čechy a Morava</a:t>
            </a:r>
          </a:p>
          <a:p>
            <a:pPr lvl="1"/>
            <a:r>
              <a:rPr lang="cs-CZ" sz="2400" dirty="0"/>
              <a:t>březen 1939</a:t>
            </a:r>
          </a:p>
          <a:p>
            <a:pPr lvl="1"/>
            <a:r>
              <a:rPr lang="cs-CZ" sz="2400" dirty="0"/>
              <a:t>zbytek našeho území (bez Sudet), začali okupovat (zabírat) Němci</a:t>
            </a:r>
          </a:p>
          <a:p>
            <a:pPr lvl="1"/>
            <a:endParaRPr lang="cs-CZ" dirty="0">
              <a:solidFill>
                <a:srgbClr val="FF0000"/>
              </a:solidFill>
            </a:endParaRPr>
          </a:p>
          <a:p>
            <a:pPr lvl="1"/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91BACCA-94B4-43D9-A69D-83D4ACB1C847}"/>
              </a:ext>
            </a:extLst>
          </p:cNvPr>
          <p:cNvSpPr txBox="1"/>
          <p:nvPr/>
        </p:nvSpPr>
        <p:spPr>
          <a:xfrm>
            <a:off x="6516216" y="3326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zápis</a:t>
            </a:r>
          </a:p>
        </p:txBody>
      </p:sp>
    </p:spTree>
    <p:extLst>
      <p:ext uri="{BB962C8B-B14F-4D97-AF65-F5344CB8AC3E}">
        <p14:creationId xmlns:p14="http://schemas.microsoft.com/office/powerpoint/2010/main" val="2606343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7E8A9-25A1-4DA3-80D4-1C80E676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413" y="804521"/>
            <a:ext cx="6479421" cy="608256"/>
          </a:xfrm>
        </p:spPr>
        <p:txBody>
          <a:bodyPr/>
          <a:lstStyle/>
          <a:p>
            <a:r>
              <a:rPr lang="cs-CZ" dirty="0"/>
              <a:t>vypuknutí 2. SV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E78F17-2BE6-4DCF-B0BB-43ED4A064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413" y="1515311"/>
            <a:ext cx="7069035" cy="4866018"/>
          </a:xfrm>
        </p:spPr>
        <p:txBody>
          <a:bodyPr>
            <a:normAutofit lnSpcReduction="10000"/>
          </a:bodyPr>
          <a:lstStyle/>
          <a:p>
            <a:r>
              <a:rPr lang="cs-CZ" sz="2400" b="1" u="sng" dirty="0">
                <a:solidFill>
                  <a:srgbClr val="FF0000"/>
                </a:solidFill>
              </a:rPr>
              <a:t>1. září 1939</a:t>
            </a:r>
            <a:r>
              <a:rPr lang="cs-CZ" sz="2400" u="sng" dirty="0"/>
              <a:t> </a:t>
            </a:r>
            <a:r>
              <a:rPr lang="cs-CZ" sz="2400" dirty="0"/>
              <a:t>vtrhla německá vojska na území Polska</a:t>
            </a:r>
          </a:p>
          <a:p>
            <a:r>
              <a:rPr lang="cs-CZ" sz="2400" dirty="0"/>
              <a:t>Německo postupně napadlo i další státy – např. Francii, Sovětský svaz, Anglii…</a:t>
            </a:r>
          </a:p>
          <a:p>
            <a:pPr lvl="1"/>
            <a:r>
              <a:rPr lang="cs-CZ" sz="2000" dirty="0">
                <a:cs typeface="Arial"/>
              </a:rPr>
              <a:t>postupně se k Německu přidávaly další státy: Itálie, Japonsko</a:t>
            </a:r>
          </a:p>
          <a:p>
            <a:r>
              <a:rPr lang="cs-CZ" sz="2400" b="1" dirty="0">
                <a:solidFill>
                  <a:srgbClr val="FF0000"/>
                </a:solidFill>
                <a:cs typeface="Arial"/>
              </a:rPr>
              <a:t>proti nim: USA, Velká Británie, Sovětský svaz</a:t>
            </a:r>
          </a:p>
          <a:p>
            <a:r>
              <a:rPr lang="cs-CZ" sz="2400" dirty="0"/>
              <a:t>v Protektorátu byla zavedena tvrdá opatření</a:t>
            </a:r>
          </a:p>
          <a:p>
            <a:pPr lvl="1"/>
            <a:r>
              <a:rPr lang="cs-CZ" sz="2000" dirty="0"/>
              <a:t>roce 1942 nacisté vypálili obce Lidice a Ležáky a vyvraždili jejich obyvatele</a:t>
            </a:r>
          </a:p>
          <a:p>
            <a:pPr lvl="1"/>
            <a:r>
              <a:rPr lang="cs-CZ" sz="2000" dirty="0"/>
              <a:t>vznikají odbojové organizace</a:t>
            </a:r>
          </a:p>
          <a:p>
            <a:pPr lvl="1"/>
            <a:endParaRPr lang="cs-CZ" dirty="0">
              <a:solidFill>
                <a:srgbClr val="FF0000"/>
              </a:solidFill>
            </a:endParaRPr>
          </a:p>
          <a:p>
            <a:pPr lvl="1"/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91BACCA-94B4-43D9-A69D-83D4ACB1C847}"/>
              </a:ext>
            </a:extLst>
          </p:cNvPr>
          <p:cNvSpPr txBox="1"/>
          <p:nvPr/>
        </p:nvSpPr>
        <p:spPr>
          <a:xfrm>
            <a:off x="6516216" y="3326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zápis</a:t>
            </a:r>
          </a:p>
        </p:txBody>
      </p:sp>
    </p:spTree>
    <p:extLst>
      <p:ext uri="{BB962C8B-B14F-4D97-AF65-F5344CB8AC3E}">
        <p14:creationId xmlns:p14="http://schemas.microsoft.com/office/powerpoint/2010/main" val="2099734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213891-BBF5-4343-BA6D-D8708B208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udatného českého národa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117AAA-FBE6-4EE8-95FC-7F5704110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https://www.youtube.com/watch?v=wj7lXMDDCtw</a:t>
            </a:r>
          </a:p>
          <a:p>
            <a:r>
              <a:rPr lang="cs-CZ" dirty="0">
                <a:hlinkClick r:id="rId2"/>
              </a:rPr>
              <a:t>https://www.youtube.com/watch?v=6LWRYnT9XEg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https://www.youtube.com/watch?v=9cJ1BVHlhDs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529176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642918"/>
            <a:ext cx="785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+mj-lt"/>
              </a:rPr>
              <a:t>Na území ČSR žilo asi </a:t>
            </a:r>
            <a:r>
              <a:rPr lang="cs-CZ" sz="2800" b="1" dirty="0">
                <a:solidFill>
                  <a:srgbClr val="FF0000"/>
                </a:solidFill>
                <a:latin typeface="+mj-lt"/>
              </a:rPr>
              <a:t>13,6 mil. </a:t>
            </a:r>
            <a:r>
              <a:rPr lang="cs-CZ" sz="2800" b="1" dirty="0">
                <a:latin typeface="+mj-lt"/>
              </a:rPr>
              <a:t>obyvatel.</a:t>
            </a:r>
          </a:p>
          <a:p>
            <a:endParaRPr lang="cs-CZ" sz="2800" b="1" dirty="0">
              <a:solidFill>
                <a:srgbClr val="FF0000"/>
              </a:solidFill>
              <a:latin typeface="+mj-lt"/>
            </a:endParaRPr>
          </a:p>
          <a:p>
            <a:endParaRPr lang="cs-CZ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1571612"/>
            <a:ext cx="785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+mj-lt"/>
              </a:rPr>
              <a:t>Národnosti:</a:t>
            </a:r>
          </a:p>
          <a:p>
            <a:endParaRPr lang="cs-CZ" sz="2800" b="1" dirty="0">
              <a:solidFill>
                <a:srgbClr val="FF0000"/>
              </a:solidFill>
              <a:latin typeface="+mj-lt"/>
            </a:endParaRPr>
          </a:p>
          <a:p>
            <a:endParaRPr lang="cs-CZ" sz="28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1499076666"/>
              </p:ext>
            </p:extLst>
          </p:nvPr>
        </p:nvGraphicFramePr>
        <p:xfrm>
          <a:off x="3084414" y="1524548"/>
          <a:ext cx="5513266" cy="3808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77240" y="5242470"/>
            <a:ext cx="792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+mj-lt"/>
              </a:rPr>
              <a:t>Ostatní: </a:t>
            </a:r>
            <a:r>
              <a:rPr lang="cs-CZ" sz="2800" dirty="0">
                <a:latin typeface="+mj-lt"/>
              </a:rPr>
              <a:t>Maďaři, Poláci, Ukrajinci, Rusíni, Židé</a:t>
            </a:r>
          </a:p>
          <a:p>
            <a:endParaRPr lang="cs-CZ" sz="2800" b="1" dirty="0">
              <a:solidFill>
                <a:srgbClr val="FF0000"/>
              </a:solidFill>
              <a:latin typeface="+mj-lt"/>
            </a:endParaRPr>
          </a:p>
          <a:p>
            <a:endParaRPr lang="cs-CZ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4" grpId="0">
        <p:bldAsOne/>
      </p:bldGraphic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7470" y="1600199"/>
            <a:ext cx="2380112" cy="4297680"/>
          </a:xfrm>
        </p:spPr>
        <p:txBody>
          <a:bodyPr anchor="ctr">
            <a:normAutofit/>
          </a:bodyPr>
          <a:lstStyle/>
          <a:p>
            <a:r>
              <a:rPr lang="cs-CZ" sz="2700" b="1"/>
              <a:t>Hospodářství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199"/>
            <a:ext cx="0" cy="4297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63863" y="404664"/>
            <a:ext cx="4627277" cy="6336703"/>
          </a:xfrm>
        </p:spPr>
        <p:txBody>
          <a:bodyPr anchor="ctr">
            <a:normAutofit/>
          </a:bodyPr>
          <a:lstStyle/>
          <a:p>
            <a:r>
              <a:rPr lang="cs-CZ" sz="2400" dirty="0"/>
              <a:t>jednotlivé země nebyly stejně hospodářsky vyspělé: nejvíce </a:t>
            </a:r>
            <a:r>
              <a:rPr lang="cs-CZ" sz="2400" b="1" dirty="0"/>
              <a:t>České země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cs-CZ" sz="2400" b="1" kern="0" dirty="0"/>
              <a:t>většina průmyslu </a:t>
            </a:r>
            <a:r>
              <a:rPr lang="cs-CZ" sz="2400" kern="0" dirty="0"/>
              <a:t>byla soustředěna do </a:t>
            </a:r>
            <a:r>
              <a:rPr lang="cs-CZ" sz="2400" b="1" kern="0" dirty="0"/>
              <a:t>Sudet</a:t>
            </a:r>
            <a:r>
              <a:rPr lang="cs-CZ" sz="2400" kern="0" dirty="0"/>
              <a:t> (velké podniky často vlastnili Němci)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cs-CZ" sz="2400" b="1" kern="0" dirty="0"/>
              <a:t>na Slovensku a v Pod. Rusi </a:t>
            </a:r>
            <a:r>
              <a:rPr lang="cs-CZ" sz="2400" kern="0" dirty="0"/>
              <a:t>byla většina obyvatel zaměstnaná v zemědělství nebo lesnictví</a:t>
            </a:r>
          </a:p>
          <a:p>
            <a:endParaRPr lang="cs-CZ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B888CC-D651-4E00-8AB1-EFA626E9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85" y="804520"/>
            <a:ext cx="3069983" cy="1049235"/>
          </a:xfrm>
        </p:spPr>
        <p:txBody>
          <a:bodyPr>
            <a:normAutofit/>
          </a:bodyPr>
          <a:lstStyle/>
          <a:p>
            <a:r>
              <a:rPr lang="cs-CZ" dirty="0"/>
              <a:t>Zánik ČSR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BB6C35-36E9-412D-B8BE-2A6C327CC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021" y="2015732"/>
            <a:ext cx="3066823" cy="3450613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1935 prezidentem Edvard Beneš</a:t>
            </a:r>
          </a:p>
          <a:p>
            <a:r>
              <a:rPr lang="cs-CZ" sz="2400" dirty="0"/>
              <a:t>v Německu  se k moci dostal Adolf Hitler</a:t>
            </a:r>
          </a:p>
          <a:p>
            <a:r>
              <a:rPr lang="cs-CZ" sz="2400" dirty="0"/>
              <a:t>v ČSR spory Němců s Čechy v pohraničí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32E4DE-8B24-4AC8-A099-0DCBA9B20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276" y="805583"/>
            <a:ext cx="3635394" cy="46607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598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0">
            <a:extLst>
              <a:ext uri="{FF2B5EF4-FFF2-40B4-BE49-F238E27FC236}">
                <a16:creationId xmlns:a16="http://schemas.microsoft.com/office/drawing/2014/main" id="{ABA37A10-69E5-4E47-BEA5-DCE87A8FF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4FE4DF27-F4D7-4FD3-8004-0B74446A7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08F595-1E11-432B-8AD4-B81EF9D3B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795" y="2084148"/>
            <a:ext cx="2386715" cy="2101109"/>
          </a:xfrm>
        </p:spPr>
        <p:txBody>
          <a:bodyPr>
            <a:normAutofit/>
          </a:bodyPr>
          <a:lstStyle/>
          <a:p>
            <a:r>
              <a:rPr lang="cs-CZ" dirty="0"/>
              <a:t>nacisté</a:t>
            </a:r>
          </a:p>
        </p:txBody>
      </p:sp>
      <p:cxnSp>
        <p:nvCxnSpPr>
          <p:cNvPr id="36" name="Straight Connector 14">
            <a:extLst>
              <a:ext uri="{FF2B5EF4-FFF2-40B4-BE49-F238E27FC236}">
                <a16:creationId xmlns:a16="http://schemas.microsoft.com/office/drawing/2014/main" id="{892A5309-16DD-4FF6-A7EE-47EA3262D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2076655"/>
            <a:ext cx="0" cy="2109665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Vlajka státu">
            <a:extLst>
              <a:ext uri="{FF2B5EF4-FFF2-40B4-BE49-F238E27FC236}">
                <a16:creationId xmlns:a16="http://schemas.microsoft.com/office/drawing/2014/main" id="{F4CB66E2-B737-4E7F-86C2-18004B096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78202" y="1633479"/>
            <a:ext cx="1419605" cy="851762"/>
          </a:xfrm>
          <a:prstGeom prst="rect">
            <a:avLst/>
          </a:prstGeom>
          <a:noFill/>
        </p:spPr>
      </p:pic>
      <p:pic>
        <p:nvPicPr>
          <p:cNvPr id="6" name="Picture 8" descr="Adolf Hitler-1933.jpg">
            <a:extLst>
              <a:ext uri="{FF2B5EF4-FFF2-40B4-BE49-F238E27FC236}">
                <a16:creationId xmlns:a16="http://schemas.microsoft.com/office/drawing/2014/main" id="{8EECF84C-C2A0-43FA-AF9C-F4F6D48D3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24754" y="1034083"/>
            <a:ext cx="1419605" cy="2049971"/>
          </a:xfrm>
          <a:prstGeom prst="rect">
            <a:avLst/>
          </a:prstGeom>
          <a:noFill/>
        </p:spPr>
      </p:pic>
      <p:pic>
        <p:nvPicPr>
          <p:cNvPr id="5" name="Picture 6" descr="Státní znak">
            <a:extLst>
              <a:ext uri="{FF2B5EF4-FFF2-40B4-BE49-F238E27FC236}">
                <a16:creationId xmlns:a16="http://schemas.microsoft.com/office/drawing/2014/main" id="{354A69DA-3C61-47AD-BA2D-AA3C67549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73537" y="1595923"/>
            <a:ext cx="1419605" cy="926291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A71207-5E9A-4FF9-BEBF-C5EB59C6E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694" y="3658237"/>
            <a:ext cx="4495218" cy="1794129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V roce 1933 se v Německu dostávají k moci nacisté/nacionalisté v čele s Adolfem Hitlerem.</a:t>
            </a:r>
          </a:p>
          <a:p>
            <a:endParaRPr lang="cs-CZ" dirty="0"/>
          </a:p>
        </p:txBody>
      </p:sp>
      <p:pic>
        <p:nvPicPr>
          <p:cNvPr id="37" name="Picture 16">
            <a:extLst>
              <a:ext uri="{FF2B5EF4-FFF2-40B4-BE49-F238E27FC236}">
                <a16:creationId xmlns:a16="http://schemas.microsoft.com/office/drawing/2014/main" id="{3193FF5F-A2D3-4AF4-8B7B-3E735A68D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549B48-362C-4326-882F-6C3B97D02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3657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1E620C-1B34-46BE-94A1-3298B0BA9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85" y="804520"/>
            <a:ext cx="3069983" cy="1049235"/>
          </a:xfrm>
        </p:spPr>
        <p:txBody>
          <a:bodyPr>
            <a:normAutofit/>
          </a:bodyPr>
          <a:lstStyle/>
          <a:p>
            <a:r>
              <a:rPr lang="cs-CZ" dirty="0"/>
              <a:t>Adolf Hitler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19EDA9-A3A7-42E8-B8CF-4C88BC7AF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021" y="2015732"/>
            <a:ext cx="3066823" cy="3450613"/>
          </a:xfrm>
        </p:spPr>
        <p:txBody>
          <a:bodyPr>
            <a:normAutofit/>
          </a:bodyPr>
          <a:lstStyle/>
          <a:p>
            <a:r>
              <a:rPr lang="cs-CZ" sz="2400" dirty="0"/>
              <a:t>německý politik, kancléř a diktátor nacistického Německa</a:t>
            </a:r>
          </a:p>
          <a:p>
            <a:r>
              <a:rPr lang="cs-CZ" sz="2400" dirty="0"/>
              <a:t> Vůdce (,,F</a:t>
            </a:r>
            <a:r>
              <a:rPr lang="cs-CZ" sz="2400" dirty="0">
                <a:cs typeface="Arial"/>
              </a:rPr>
              <a:t>ührer“)</a:t>
            </a:r>
            <a:endParaRPr lang="cs-CZ" sz="2400" dirty="0"/>
          </a:p>
          <a:p>
            <a:endParaRPr lang="cs-CZ" dirty="0"/>
          </a:p>
        </p:txBody>
      </p:sp>
      <p:pic>
        <p:nvPicPr>
          <p:cNvPr id="4" name="Picture 2" descr="Adolf Hitler, 1938">
            <a:extLst>
              <a:ext uri="{FF2B5EF4-FFF2-40B4-BE49-F238E27FC236}">
                <a16:creationId xmlns:a16="http://schemas.microsoft.com/office/drawing/2014/main" id="{80764603-BBFA-463E-A5EC-6D70BA5F1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92922" y="805583"/>
            <a:ext cx="3076102" cy="4660762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56061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ECFE591-E0BA-484B-9A72-A57BBB0D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85" y="804520"/>
            <a:ext cx="3069983" cy="1049235"/>
          </a:xfrm>
        </p:spPr>
        <p:txBody>
          <a:bodyPr>
            <a:normAutofit/>
          </a:bodyPr>
          <a:lstStyle/>
          <a:p>
            <a:r>
              <a:rPr lang="cs-CZ" dirty="0"/>
              <a:t>Mnichovská dohoda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0B5F14-1716-417D-8A93-565EF835A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021" y="2015732"/>
            <a:ext cx="3066823" cy="3450613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konec září 1938</a:t>
            </a:r>
          </a:p>
          <a:p>
            <a:r>
              <a:rPr lang="cs-CZ" sz="2400" dirty="0"/>
              <a:t>dohoda Německa, Itálie, Velké Británie, Francie </a:t>
            </a:r>
            <a:r>
              <a:rPr lang="cs-CZ" sz="2400" dirty="0">
                <a:solidFill>
                  <a:srgbClr val="FF0000"/>
                </a:solidFill>
              </a:rPr>
              <a:t>o připojení Sudet k Německu</a:t>
            </a:r>
          </a:p>
          <a:p>
            <a:pPr lvl="1"/>
            <a:r>
              <a:rPr lang="cs-CZ" sz="2400" dirty="0"/>
              <a:t>mělo to zastavit válku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1809A9-7229-46CA-A3D3-81BE99006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808" y="2112873"/>
            <a:ext cx="3720331" cy="20461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74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4568A54B-9065-40B2-8753-8E0288E8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D1C3CD-2ADC-4127-AE5F-E700D88D7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85" y="804520"/>
            <a:ext cx="3069983" cy="1049235"/>
          </a:xfrm>
        </p:spPr>
        <p:txBody>
          <a:bodyPr>
            <a:normAutofit/>
          </a:bodyPr>
          <a:lstStyle/>
          <a:p>
            <a:r>
              <a:rPr lang="cs-CZ" sz="3000"/>
              <a:t>Protektorát Čechy a Morava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15F3B72-790F-4B1A-90DE-5EC31C82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A2BED43D-FF5E-4233-9D4F-A509B560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BBDB7F-3955-4545-BA44-72E3779FB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021" y="2015732"/>
            <a:ext cx="3066823" cy="403774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sz="1800" dirty="0"/>
              <a:t>polovina března r. 1939</a:t>
            </a:r>
          </a:p>
          <a:p>
            <a:pPr lvl="1">
              <a:lnSpc>
                <a:spcPct val="110000"/>
              </a:lnSpc>
            </a:pPr>
            <a:r>
              <a:rPr lang="cs-CZ" sz="1800" dirty="0"/>
              <a:t>příchod německých vojsk</a:t>
            </a:r>
          </a:p>
          <a:p>
            <a:pPr>
              <a:lnSpc>
                <a:spcPct val="110000"/>
              </a:lnSpc>
            </a:pPr>
            <a:r>
              <a:rPr lang="cs-CZ" sz="1800" dirty="0"/>
              <a:t>zbytek našeho území (bez Sudet), začali okupovat (zabírat) Němci</a:t>
            </a:r>
          </a:p>
          <a:p>
            <a:pPr>
              <a:lnSpc>
                <a:spcPct val="110000"/>
              </a:lnSpc>
            </a:pPr>
            <a:r>
              <a:rPr lang="cs-CZ" sz="1800" dirty="0"/>
              <a:t> Slováci se odtrhli a zřídili samostatný Slovenský stát</a:t>
            </a:r>
          </a:p>
          <a:p>
            <a:pPr>
              <a:lnSpc>
                <a:spcPct val="110000"/>
              </a:lnSpc>
            </a:pPr>
            <a:r>
              <a:rPr lang="cs-CZ" sz="1800" dirty="0"/>
              <a:t> P. Rus a jižní oblasti Slovenska obsadili Maďaři</a:t>
            </a:r>
          </a:p>
          <a:p>
            <a:pPr>
              <a:lnSpc>
                <a:spcPct val="110000"/>
              </a:lnSpc>
            </a:pPr>
            <a:endParaRPr lang="cs-CZ" sz="15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1126BA4-C09D-4679-B178-7838FE0F0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808" y="2387247"/>
            <a:ext cx="3720331" cy="1497433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51D0F8B-A6FE-4009-88A1-49ABE7CEF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C5057B3-E936-43A2-9EEE-514EF0434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502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AA4018-2914-4D90-8886-0DA99FFE3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DB13C0-AD35-47BA-B792-84C5079E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22" y="804520"/>
            <a:ext cx="4100429" cy="1049235"/>
          </a:xfrm>
        </p:spPr>
        <p:txBody>
          <a:bodyPr>
            <a:normAutofit/>
          </a:bodyPr>
          <a:lstStyle/>
          <a:p>
            <a:r>
              <a:rPr lang="cs-CZ" dirty="0"/>
              <a:t>2. světová válka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917FF5-8752-47FC-84B5-2A0C9D74D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8765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2DA6EE2-4812-4B35-9FB0-E136A2CAF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9144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0F0D75-2E8C-4D41-960D-B86DC25CB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022" y="2015732"/>
            <a:ext cx="4100429" cy="3450613"/>
          </a:xfrm>
        </p:spPr>
        <p:txBody>
          <a:bodyPr>
            <a:normAutofit/>
          </a:bodyPr>
          <a:lstStyle/>
          <a:p>
            <a:r>
              <a:rPr lang="cs-CZ" sz="2400" b="1" u="sng" dirty="0">
                <a:solidFill>
                  <a:srgbClr val="FF0000"/>
                </a:solidFill>
              </a:rPr>
              <a:t>1. září 1939</a:t>
            </a:r>
            <a:r>
              <a:rPr lang="cs-CZ" sz="2400" u="sng" dirty="0"/>
              <a:t> </a:t>
            </a:r>
            <a:r>
              <a:rPr lang="cs-CZ" sz="2400" dirty="0"/>
              <a:t>vtrhla německá vojska na území Polska</a:t>
            </a:r>
          </a:p>
          <a:p>
            <a:r>
              <a:rPr lang="cs-CZ" sz="2400" dirty="0"/>
              <a:t>Německo postupně napadlo i další státy – např. Francii, Sovětský svaz, Anglii…</a:t>
            </a:r>
          </a:p>
          <a:p>
            <a:endParaRPr lang="cs-CZ" dirty="0"/>
          </a:p>
        </p:txBody>
      </p:sp>
      <p:pic>
        <p:nvPicPr>
          <p:cNvPr id="5" name="Picture 4" descr="Výsledek obrázku pro napadení polska">
            <a:extLst>
              <a:ext uri="{FF2B5EF4-FFF2-40B4-BE49-F238E27FC236}">
                <a16:creationId xmlns:a16="http://schemas.microsoft.com/office/drawing/2014/main" id="{9933054C-54FD-4D84-9C53-3EE170120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605195" y="510168"/>
            <a:ext cx="3056127" cy="2433788"/>
          </a:xfrm>
          <a:prstGeom prst="rect">
            <a:avLst/>
          </a:prstGeom>
          <a:noFill/>
        </p:spPr>
      </p:pic>
      <p:pic>
        <p:nvPicPr>
          <p:cNvPr id="4" name="Picture 2" descr="Výsledek obrázku pro napadení polska">
            <a:extLst>
              <a:ext uri="{FF2B5EF4-FFF2-40B4-BE49-F238E27FC236}">
                <a16:creationId xmlns:a16="http://schemas.microsoft.com/office/drawing/2014/main" id="{B5AC7FA8-A947-485C-BD3D-05D538EE4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05195" y="3364457"/>
            <a:ext cx="3056127" cy="2039964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F768EB-5D72-40A3-8506-CD3323B15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/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30C812C-EB02-4B75-90CA-3DA4F0F46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446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erie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642</Words>
  <Application>Microsoft Office PowerPoint</Application>
  <PresentationFormat>Předvádění na obrazovce (4:3)</PresentationFormat>
  <Paragraphs>90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Palatino Linotype</vt:lpstr>
      <vt:lpstr>Galerie</vt:lpstr>
      <vt:lpstr>Československá republika (ČSR) – cesta k zániku II. světová válka</vt:lpstr>
      <vt:lpstr>Prezentace aplikace PowerPoint</vt:lpstr>
      <vt:lpstr>Hospodářství</vt:lpstr>
      <vt:lpstr>Zánik ČSR</vt:lpstr>
      <vt:lpstr>nacisté</vt:lpstr>
      <vt:lpstr>Adolf Hitler</vt:lpstr>
      <vt:lpstr>Mnichovská dohoda</vt:lpstr>
      <vt:lpstr>Protektorát Čechy a Morava</vt:lpstr>
      <vt:lpstr>2. světová válka</vt:lpstr>
      <vt:lpstr>rozrůstání konfliktu</vt:lpstr>
      <vt:lpstr>postupně se konflikt rozrostl v nejhorší válku v dějinách lidstva</vt:lpstr>
      <vt:lpstr>německá opatření</vt:lpstr>
      <vt:lpstr>Prezentace aplikace PowerPoint</vt:lpstr>
      <vt:lpstr>Lidice, Ležáky</vt:lpstr>
      <vt:lpstr>odpor proti okupaci</vt:lpstr>
      <vt:lpstr>život v protektorátu</vt:lpstr>
      <vt:lpstr>ČSR a 2. sv. </vt:lpstr>
      <vt:lpstr>vypuknutí 2. SV</vt:lpstr>
      <vt:lpstr>Dějiny udatného českého národa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Československá republika (ČSR) – cesta k zániku II. světová válka</dc:title>
  <dc:creator>Kšandová Jitka</dc:creator>
  <cp:lastModifiedBy>Kšandová Jitka</cp:lastModifiedBy>
  <cp:revision>10</cp:revision>
  <dcterms:created xsi:type="dcterms:W3CDTF">2020-05-29T06:50:09Z</dcterms:created>
  <dcterms:modified xsi:type="dcterms:W3CDTF">2020-05-29T08:05:21Z</dcterms:modified>
</cp:coreProperties>
</file>