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5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4F1-4BFA-A9C3-BA2AA0F6A4E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4F1-4BFA-A9C3-BA2AA0F6A4E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34F1-4BFA-A9C3-BA2AA0F6A4E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4F1-4BFA-A9C3-BA2AA0F6A4EC}"/>
              </c:ext>
            </c:extLst>
          </c:dPt>
          <c:dLbls>
            <c:dLbl>
              <c:idx val="0"/>
              <c:layout>
                <c:manualLayout>
                  <c:x val="-0.16628518700787406"/>
                  <c:y val="-2.67002952755905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1-4BFA-A9C3-BA2AA0F6A4EC}"/>
                </c:ext>
              </c:extLst>
            </c:dLbl>
            <c:dLbl>
              <c:idx val="1"/>
              <c:layout>
                <c:manualLayout>
                  <c:x val="7.8577673884514448E-2"/>
                  <c:y val="-0.131046259842519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F1-4BFA-A9C3-BA2AA0F6A4EC}"/>
                </c:ext>
              </c:extLst>
            </c:dLbl>
            <c:dLbl>
              <c:idx val="2"/>
              <c:layout>
                <c:manualLayout>
                  <c:x val="0.12796891404199479"/>
                  <c:y val="2.21085137795275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1-4BFA-A9C3-BA2AA0F6A4EC}"/>
                </c:ext>
              </c:extLst>
            </c:dLbl>
            <c:dLbl>
              <c:idx val="3"/>
              <c:layout>
                <c:manualLayout>
                  <c:x val="8.0363517060367456E-2"/>
                  <c:y val="0.139262303149606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F1-4BFA-A9C3-BA2AA0F6A4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Češi</c:v>
                </c:pt>
                <c:pt idx="1">
                  <c:v>Slováci</c:v>
                </c:pt>
                <c:pt idx="2">
                  <c:v>Němci</c:v>
                </c:pt>
                <c:pt idx="3">
                  <c:v>Ostatní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50</c:v>
                </c:pt>
                <c:pt idx="1">
                  <c:v>17</c:v>
                </c:pt>
                <c:pt idx="2">
                  <c:v>22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F1-4BFA-A9C3-BA2AA0F6A4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6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4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6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2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8ec7pJ4S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3033" y="1027937"/>
            <a:ext cx="4524924" cy="371189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4700"/>
              <a:t>Československá republika (ČSR)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75124"/>
            <a:ext cx="0" cy="3017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22508C3C-3E44-4923-9FE8-DEEFED1C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5F6CF22-95D3-47DD-BF6C-93FCAC53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ČSR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D1FD825-E51A-423A-B179-2406051C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/>
          </a:bodyPr>
          <a:lstStyle/>
          <a:p>
            <a:r>
              <a:rPr lang="cs-CZ" sz="2400" b="1" dirty="0"/>
              <a:t>demokratický stát</a:t>
            </a:r>
          </a:p>
          <a:p>
            <a:r>
              <a:rPr lang="cs-CZ" sz="2400" b="1" dirty="0"/>
              <a:t> základem státu = ústava</a:t>
            </a:r>
          </a:p>
          <a:p>
            <a:r>
              <a:rPr lang="cs-CZ" sz="2400" b="1" dirty="0"/>
              <a:t>(rovnoprávnost všech občanů)</a:t>
            </a:r>
          </a:p>
          <a:p>
            <a:endParaRPr lang="cs-CZ" dirty="0"/>
          </a:p>
        </p:txBody>
      </p:sp>
      <p:pic>
        <p:nvPicPr>
          <p:cNvPr id="22530" name="Picture 2" descr="Výsledek obrázku pro mapa česko slovenska"/>
          <p:cNvPicPr>
            <a:picLocks noChangeAspect="1" noChangeArrowheads="1"/>
          </p:cNvPicPr>
          <p:nvPr/>
        </p:nvPicPr>
        <p:blipFill>
          <a:blip r:embed="rId2"/>
          <a:srcRect l="1923" t="4261" r="2884" b="6249"/>
          <a:stretch>
            <a:fillRect/>
          </a:stretch>
        </p:blipFill>
        <p:spPr bwMode="auto">
          <a:xfrm>
            <a:off x="4570808" y="2344667"/>
            <a:ext cx="3720331" cy="1582594"/>
          </a:xfrm>
          <a:prstGeom prst="rect">
            <a:avLst/>
          </a:prstGeom>
          <a:noFill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ýsledek obrázku pro masar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2428875" cy="3438526"/>
          </a:xfrm>
          <a:prstGeom prst="rect">
            <a:avLst/>
          </a:prstGeom>
          <a:noFill/>
        </p:spPr>
      </p:pic>
      <p:pic>
        <p:nvPicPr>
          <p:cNvPr id="24580" name="Picture 4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920" y="1964098"/>
            <a:ext cx="3567102" cy="400048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50004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První prezident: </a:t>
            </a:r>
            <a:r>
              <a:rPr lang="cs-CZ" sz="2800" b="1" dirty="0">
                <a:solidFill>
                  <a:srgbClr val="FF0000"/>
                </a:solidFill>
                <a:latin typeface="+mj-lt"/>
              </a:rPr>
              <a:t>Tomáš Garrigue Masaryk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1670" y="1071546"/>
            <a:ext cx="6429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j-lt"/>
              </a:rPr>
              <a:t>(7. 3. 1850 Hodonín – 14. 9. 1937 Lány)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/>
              <a:t>TGM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r>
              <a:rPr lang="cs-CZ" dirty="0"/>
              <a:t>vzdělaný a čestný člověk</a:t>
            </a:r>
          </a:p>
          <a:p>
            <a:r>
              <a:rPr lang="cs-CZ" dirty="0"/>
              <a:t>vystupoval proti nespravedlnosti a lži</a:t>
            </a:r>
          </a:p>
          <a:p>
            <a:r>
              <a:rPr lang="cs-CZ" dirty="0"/>
              <a:t>vedl ostatní ke skromnosti a snášenlivosti</a:t>
            </a:r>
          </a:p>
          <a:p>
            <a:endParaRPr lang="cs-CZ" dirty="0"/>
          </a:p>
          <a:p>
            <a:pPr>
              <a:buNone/>
            </a:pPr>
            <a:r>
              <a:rPr lang="cs-CZ" b="1">
                <a:latin typeface="+mj-lt"/>
              </a:rPr>
              <a:t>→ ,,tatíček Masaryk“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66997" y="481109"/>
            <a:ext cx="1532522" cy="2491906"/>
          </a:xfrm>
          <a:prstGeom prst="rect">
            <a:avLst/>
          </a:prstGeom>
          <a:noFill/>
        </p:spPr>
      </p:pic>
      <p:pic>
        <p:nvPicPr>
          <p:cNvPr id="1028" name="Picture 4" descr="Výsledek obrázku pro masary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05195" y="3387378"/>
            <a:ext cx="3056127" cy="1994122"/>
          </a:xfrm>
          <a:prstGeom prst="rect">
            <a:avLst/>
          </a:prstGeom>
          <a:noFill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7470" y="1600199"/>
            <a:ext cx="2380112" cy="4297680"/>
          </a:xfrm>
        </p:spPr>
        <p:txBody>
          <a:bodyPr anchor="ctr">
            <a:normAutofit/>
          </a:bodyPr>
          <a:lstStyle/>
          <a:p>
            <a:r>
              <a:rPr lang="cs-CZ" sz="2700" b="1"/>
              <a:t>Hospodářství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63863" y="404664"/>
            <a:ext cx="4627277" cy="6336703"/>
          </a:xfrm>
        </p:spPr>
        <p:txBody>
          <a:bodyPr anchor="ctr">
            <a:normAutofit/>
          </a:bodyPr>
          <a:lstStyle/>
          <a:p>
            <a:r>
              <a:rPr lang="cs-CZ" sz="2400" dirty="0"/>
              <a:t>jednotlivé země nebyly stejně hospodářsky vyspělé: nejvíce </a:t>
            </a:r>
            <a:r>
              <a:rPr lang="cs-CZ" sz="2400" b="1" dirty="0"/>
              <a:t>České země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cs-CZ" sz="2400" b="1" kern="0" dirty="0"/>
              <a:t>většina průmyslu </a:t>
            </a:r>
            <a:r>
              <a:rPr lang="cs-CZ" sz="2400" kern="0" dirty="0"/>
              <a:t>byla soustředěna do </a:t>
            </a:r>
            <a:r>
              <a:rPr lang="cs-CZ" sz="2400" b="1" kern="0" dirty="0"/>
              <a:t>Sudet</a:t>
            </a:r>
            <a:r>
              <a:rPr lang="cs-CZ" sz="2400" kern="0" dirty="0"/>
              <a:t> (velké podniky často vlastnili Němci)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cs-CZ" sz="2400" b="1" kern="0" dirty="0"/>
              <a:t>na Slovensku a v Pod. Rusi </a:t>
            </a:r>
            <a:r>
              <a:rPr lang="cs-CZ" sz="2400" kern="0" dirty="0"/>
              <a:t>byla většina obyvatel zaměstnaná v zemědělství nebo lesnictví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dirty="0"/>
              <a:t>Velké podniky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cs-CZ" sz="2400" b="1" dirty="0"/>
              <a:t>Škodovy závody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cs-CZ" sz="2400" b="1" dirty="0"/>
              <a:t>Baťovy závody ve Zlíně (obuvnictví)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cs-CZ" sz="2400" dirty="0"/>
              <a:t>zakladatel: Tomáš Baťa</a:t>
            </a:r>
          </a:p>
          <a:p>
            <a:endParaRPr lang="cs-CZ" dirty="0"/>
          </a:p>
        </p:txBody>
      </p:sp>
      <p:pic>
        <p:nvPicPr>
          <p:cNvPr id="3" name="Picture 2" descr="Výsledek obrázku pro baťovy závod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05195" y="684159"/>
            <a:ext cx="3056127" cy="2085806"/>
          </a:xfrm>
          <a:prstGeom prst="rect">
            <a:avLst/>
          </a:prstGeom>
          <a:noFill/>
        </p:spPr>
      </p:pic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195" y="3352997"/>
            <a:ext cx="3056127" cy="20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sz="3000" b="1" err="1"/>
              <a:t>Made</a:t>
            </a:r>
            <a:r>
              <a:rPr lang="cs-CZ" sz="3000" b="1"/>
              <a:t> in </a:t>
            </a:r>
            <a:r>
              <a:rPr lang="cs-CZ" sz="3000" b="1" err="1"/>
              <a:t>Czechoslovakia</a:t>
            </a:r>
            <a:endParaRPr lang="cs-CZ" sz="3000" b="1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/>
          </a:bodyPr>
          <a:lstStyle/>
          <a:p>
            <a:r>
              <a:rPr lang="cs-CZ" sz="2400" dirty="0"/>
              <a:t>vývoz bot, piva, zbraní, skla, cukru nebo textilu</a:t>
            </a:r>
          </a:p>
          <a:p>
            <a:endParaRPr lang="cs-CZ" sz="2400" dirty="0"/>
          </a:p>
          <a:p>
            <a:pPr lvl="1">
              <a:buNone/>
            </a:pPr>
            <a:r>
              <a:rPr lang="cs-CZ" sz="2400" b="1" dirty="0">
                <a:latin typeface="Cambria"/>
              </a:rPr>
              <a:t>→ </a:t>
            </a:r>
            <a:r>
              <a:rPr lang="cs-CZ" sz="2400" b="1" dirty="0"/>
              <a:t>ČSR jedním ze nejvyspělejších států Evropy</a:t>
            </a:r>
          </a:p>
        </p:txBody>
      </p:sp>
      <p:pic>
        <p:nvPicPr>
          <p:cNvPr id="22530" name="Picture 2" descr="Výsledek obrázku pro made in czechoslovaki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0808" y="2089621"/>
            <a:ext cx="3720331" cy="2092686"/>
          </a:xfrm>
          <a:prstGeom prst="rect">
            <a:avLst/>
          </a:prstGeom>
          <a:noFill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FF22B-3A56-43BA-8260-EAC497AF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Československé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0DE9D-CC06-4C3B-BF32-A6F864E78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za 1. SV</a:t>
            </a:r>
          </a:p>
          <a:p>
            <a:pPr lvl="1"/>
            <a:r>
              <a:rPr lang="cs-CZ" sz="2400" dirty="0"/>
              <a:t>odchod většiny českých politiků do zahraničí – ti chtěli samostatný stát</a:t>
            </a:r>
          </a:p>
          <a:p>
            <a:pPr lvl="2"/>
            <a:r>
              <a:rPr lang="cs-CZ" sz="2400" dirty="0"/>
              <a:t>zahraniční odboj</a:t>
            </a:r>
          </a:p>
          <a:p>
            <a:pPr lvl="3">
              <a:lnSpc>
                <a:spcPct val="110000"/>
              </a:lnSpc>
            </a:pPr>
            <a:r>
              <a:rPr lang="cs-CZ" sz="2400" dirty="0"/>
              <a:t>Tomáš Garrigue Masaryk</a:t>
            </a:r>
          </a:p>
          <a:p>
            <a:pPr lvl="4">
              <a:lnSpc>
                <a:spcPct val="110000"/>
              </a:lnSpc>
            </a:pPr>
            <a:r>
              <a:rPr lang="cs-CZ" sz="2000" dirty="0"/>
              <a:t>v zahraničí vedl jednání o samostatném </a:t>
            </a:r>
            <a:r>
              <a:rPr lang="cs-CZ" sz="2000" dirty="0" err="1"/>
              <a:t>ČS</a:t>
            </a:r>
            <a:r>
              <a:rPr lang="cs-CZ" sz="2000" dirty="0"/>
              <a:t> státu</a:t>
            </a:r>
            <a:endParaRPr lang="cs-CZ" sz="2200" dirty="0"/>
          </a:p>
          <a:p>
            <a:pPr lvl="3">
              <a:lnSpc>
                <a:spcPct val="110000"/>
              </a:lnSpc>
            </a:pPr>
            <a:r>
              <a:rPr lang="cs-CZ" sz="2400" dirty="0"/>
              <a:t>Edvard Beneš</a:t>
            </a:r>
          </a:p>
          <a:p>
            <a:pPr lvl="3">
              <a:lnSpc>
                <a:spcPct val="110000"/>
              </a:lnSpc>
            </a:pPr>
            <a:r>
              <a:rPr lang="cs-CZ" sz="2400" dirty="0"/>
              <a:t>Milan Rastislav Štefánik</a:t>
            </a:r>
          </a:p>
          <a:p>
            <a:pPr lvl="3"/>
            <a:endParaRPr lang="cs-CZ" b="1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424A77-8426-483C-B510-971C0744A31F}"/>
              </a:ext>
            </a:extLst>
          </p:cNvPr>
          <p:cNvSpPr txBox="1"/>
          <p:nvPr/>
        </p:nvSpPr>
        <p:spPr>
          <a:xfrm>
            <a:off x="6156176" y="332656"/>
            <a:ext cx="18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390333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FF22B-3A56-43BA-8260-EAC497AF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Československé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0DE9D-CC06-4C3B-BF32-A6F864E78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československé legie</a:t>
            </a:r>
          </a:p>
          <a:p>
            <a:pPr lvl="1" defTabSz="914400"/>
            <a:r>
              <a:rPr lang="en-US" sz="2000" dirty="0" err="1">
                <a:sym typeface="Symbol"/>
              </a:rPr>
              <a:t>oddíly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vojáků</a:t>
            </a:r>
            <a:r>
              <a:rPr lang="en-US" sz="2000" dirty="0">
                <a:sym typeface="Symbol"/>
              </a:rPr>
              <a:t>, </a:t>
            </a:r>
            <a:r>
              <a:rPr lang="en-US" sz="2000" dirty="0" err="1">
                <a:sym typeface="Symbol"/>
              </a:rPr>
              <a:t>kteří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přešli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ke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státům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Dohody</a:t>
            </a:r>
            <a:r>
              <a:rPr lang="en-US" sz="2000" dirty="0">
                <a:sym typeface="Symbol"/>
              </a:rPr>
              <a:t> a </a:t>
            </a:r>
            <a:r>
              <a:rPr lang="en-US" sz="2000" dirty="0" err="1">
                <a:sym typeface="Symbol"/>
              </a:rPr>
              <a:t>bojovali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proti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Rakousko-Uhersku</a:t>
            </a:r>
            <a:r>
              <a:rPr lang="en-US" sz="2000" dirty="0">
                <a:sym typeface="Symbol"/>
              </a:rPr>
              <a:t> a </a:t>
            </a:r>
            <a:r>
              <a:rPr lang="en-US" sz="2000" dirty="0" err="1">
                <a:sym typeface="Symbol"/>
              </a:rPr>
              <a:t>Německu</a:t>
            </a:r>
            <a:endParaRPr lang="en-US" sz="2000" dirty="0">
              <a:sym typeface="Symbol"/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28. října 1918</a:t>
            </a:r>
            <a:r>
              <a:rPr lang="cs-CZ" sz="2400" dirty="0">
                <a:solidFill>
                  <a:srgbClr val="FF0000"/>
                </a:solidFill>
              </a:rPr>
              <a:t> vyhlášení </a:t>
            </a:r>
            <a:r>
              <a:rPr lang="cs-CZ" sz="2400" b="1" dirty="0">
                <a:solidFill>
                  <a:srgbClr val="FF0000"/>
                </a:solidFill>
              </a:rPr>
              <a:t>Československé republiky</a:t>
            </a:r>
          </a:p>
          <a:p>
            <a:pPr lvl="1"/>
            <a:r>
              <a:rPr lang="cs-CZ" sz="2000" dirty="0"/>
              <a:t>skládala se ze </a:t>
            </a:r>
            <a:r>
              <a:rPr lang="cs-CZ" sz="2000" b="1" dirty="0"/>
              <a:t>4 zemí</a:t>
            </a:r>
            <a:r>
              <a:rPr lang="cs-CZ" sz="2000" dirty="0"/>
              <a:t>: </a:t>
            </a:r>
            <a:r>
              <a:rPr lang="cs-CZ" sz="2000" b="1" dirty="0"/>
              <a:t>Čechy, Morava a Slezsko, Slovensko, Podkarpatská Rus </a:t>
            </a:r>
            <a:r>
              <a:rPr lang="cs-CZ" sz="2000" dirty="0"/>
              <a:t>(připojení v r. 1919)</a:t>
            </a:r>
          </a:p>
          <a:p>
            <a:pPr lvl="1"/>
            <a:r>
              <a:rPr lang="cs-CZ" sz="2000" b="1" dirty="0"/>
              <a:t>První prezident: </a:t>
            </a:r>
            <a:r>
              <a:rPr lang="cs-CZ" sz="2000" b="1" dirty="0">
                <a:solidFill>
                  <a:srgbClr val="FF0000"/>
                </a:solidFill>
              </a:rPr>
              <a:t>Tomáš Garrigue Masaryk</a:t>
            </a:r>
          </a:p>
          <a:p>
            <a:pPr lvl="1"/>
            <a:endParaRPr lang="cs-CZ" sz="2000" dirty="0"/>
          </a:p>
          <a:p>
            <a:pPr lvl="1"/>
            <a:endParaRPr lang="cs-CZ" sz="2000" b="1" dirty="0">
              <a:solidFill>
                <a:srgbClr val="FF0000"/>
              </a:solidFill>
            </a:endParaRPr>
          </a:p>
          <a:p>
            <a:endParaRPr lang="cs-CZ" sz="2400" dirty="0"/>
          </a:p>
          <a:p>
            <a:pPr lvl="3"/>
            <a:endParaRPr lang="cs-CZ" b="1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424A77-8426-483C-B510-971C0744A31F}"/>
              </a:ext>
            </a:extLst>
          </p:cNvPr>
          <p:cNvSpPr txBox="1"/>
          <p:nvPr/>
        </p:nvSpPr>
        <p:spPr>
          <a:xfrm>
            <a:off x="6156176" y="332656"/>
            <a:ext cx="18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43760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3A8F8-70D9-4717-8FFA-97D51DC3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udatného českého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30646-2762-4048-8C13-1DE11199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https://www.youtube.com/watch?v=qD8ec7pJ4SY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77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BD66C-647C-468E-832B-6A90FB46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Češi za války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65A1F-E603-443F-A52E-F3306D08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4037748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odchod většiny českých politiků do zahraničí – ti chtěli samostatný stát</a:t>
            </a:r>
          </a:p>
          <a:p>
            <a:r>
              <a:rPr lang="cs-CZ" sz="2400" dirty="0"/>
              <a:t>politici, kteří zůstali v R-U usilovali o smír s rakouskou vládou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984EF7-2142-4EC4-8ECC-D274DAFA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860532"/>
            <a:ext cx="3720331" cy="4550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72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5FC64-5006-45DA-9745-F642480D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zahraniční odboj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92C0D-59DC-46C5-8D46-25D91D85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419559" cy="40377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politici v zahraničí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Tomáš Garrigue Masaryk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Edvard Beneš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Milan Rastislav Štefánik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chtěli samostatný stát pro Čechy a Slováky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608EDD-AE65-40CB-90D9-24C62CE2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2173328"/>
            <a:ext cx="3720331" cy="1925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EA9445-D311-4EE6-9EB6-598CD8E2FBC8}"/>
              </a:ext>
            </a:extLst>
          </p:cNvPr>
          <p:cNvSpPr txBox="1">
            <a:spLocks/>
          </p:cNvSpPr>
          <p:nvPr/>
        </p:nvSpPr>
        <p:spPr>
          <a:xfrm>
            <a:off x="1151022" y="804520"/>
            <a:ext cx="4100429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/>
              <a:t>Československé legie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3C37E-EEBF-498F-AC38-03ABDC741338}"/>
              </a:ext>
            </a:extLst>
          </p:cNvPr>
          <p:cNvSpPr txBox="1">
            <a:spLocks/>
          </p:cNvSpPr>
          <p:nvPr/>
        </p:nvSpPr>
        <p:spPr>
          <a:xfrm>
            <a:off x="1151022" y="2015732"/>
            <a:ext cx="410042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err="1">
                <a:sym typeface="Symbol"/>
              </a:rPr>
              <a:t>oddíly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vojáků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kteří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přešli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ke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státům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Dohody</a:t>
            </a:r>
            <a:r>
              <a:rPr lang="en-US" sz="2400" dirty="0">
                <a:sym typeface="Symbol"/>
              </a:rPr>
              <a:t> a </a:t>
            </a:r>
            <a:r>
              <a:rPr lang="en-US" sz="2400" dirty="0" err="1">
                <a:sym typeface="Symbol"/>
              </a:rPr>
              <a:t>bojovali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proti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Rakousko-Uhersku</a:t>
            </a:r>
            <a:r>
              <a:rPr lang="en-US" sz="2400" dirty="0">
                <a:sym typeface="Symbol"/>
              </a:rPr>
              <a:t> a </a:t>
            </a:r>
            <a:r>
              <a:rPr lang="en-US" sz="2400" dirty="0" err="1">
                <a:sym typeface="Symbol"/>
              </a:rPr>
              <a:t>Německu</a:t>
            </a:r>
            <a:endParaRPr lang="en-US" sz="2400" dirty="0">
              <a:sym typeface="Symbol"/>
            </a:endParaRPr>
          </a:p>
          <a:p>
            <a:pPr defTabSz="914400"/>
            <a:r>
              <a:rPr lang="en-US" sz="2400" dirty="0" err="1">
                <a:sym typeface="Symbol"/>
              </a:rPr>
              <a:t>nejvíce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jich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bylo</a:t>
            </a:r>
            <a:r>
              <a:rPr lang="en-US" sz="2400" dirty="0">
                <a:sym typeface="Symbol"/>
              </a:rPr>
              <a:t> v </a:t>
            </a:r>
            <a:r>
              <a:rPr lang="en-US" sz="2400" dirty="0" err="1">
                <a:sym typeface="Symbol"/>
              </a:rPr>
              <a:t>Rusku</a:t>
            </a:r>
            <a:endParaRPr lang="en-US" sz="2400" dirty="0">
              <a:sym typeface="Symbol"/>
            </a:endParaRPr>
          </a:p>
          <a:p>
            <a:pPr defTabSz="914400"/>
            <a:endParaRPr lang="en-US" dirty="0"/>
          </a:p>
        </p:txBody>
      </p:sp>
      <p:pic>
        <p:nvPicPr>
          <p:cNvPr id="4" name="Picture 4" descr="https://upload.wikimedia.org/wikipedia/commons/6/6b/Czechoslovaks_in_Yekaterinburg%2C_1918.jpg">
            <a:extLst>
              <a:ext uri="{FF2B5EF4-FFF2-40B4-BE49-F238E27FC236}">
                <a16:creationId xmlns:a16="http://schemas.microsoft.com/office/drawing/2014/main" id="{4239BA26-74AA-449A-9680-F561272E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5195" y="760562"/>
            <a:ext cx="3056127" cy="193300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thumb/b/be/Czech_Troops.jpg/300px-Czech_Troops.jpg">
            <a:extLst>
              <a:ext uri="{FF2B5EF4-FFF2-40B4-BE49-F238E27FC236}">
                <a16:creationId xmlns:a16="http://schemas.microsoft.com/office/drawing/2014/main" id="{77C11BDE-C1E5-4EC8-9421-F110B32E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05195" y="3615314"/>
            <a:ext cx="3056127" cy="153825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08D362-5CE7-4660-ACDB-82C8C649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T. G. Masaryk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3D4E7-9AD7-420F-8D41-0B2A5904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Autofit/>
          </a:bodyPr>
          <a:lstStyle/>
          <a:p>
            <a:r>
              <a:rPr lang="cs-CZ" sz="2400" dirty="0"/>
              <a:t>v zahraničí vedl jednání o samostatném </a:t>
            </a:r>
            <a:r>
              <a:rPr lang="cs-CZ" sz="2400" dirty="0" err="1"/>
              <a:t>ČS</a:t>
            </a:r>
            <a:r>
              <a:rPr lang="cs-CZ" sz="2400" dirty="0"/>
              <a:t> státu</a:t>
            </a:r>
          </a:p>
          <a:p>
            <a:r>
              <a:rPr lang="cs-CZ" sz="2400" dirty="0"/>
              <a:t>získal se svými spolupracovníky podporu USA, VB, FR a Ruska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CD0244-5D2F-423B-9B56-9032FE2F9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580" y="805583"/>
            <a:ext cx="3588786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apa rakousko uher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7" y="2346215"/>
            <a:ext cx="5153025" cy="3095625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2008088" y="2317640"/>
            <a:ext cx="5572164" cy="33575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rot="10800000" flipV="1">
            <a:off x="1751817" y="2021674"/>
            <a:ext cx="5429288" cy="3429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F471201-C596-418B-A360-B7F22E07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R-U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22E4F-5AAB-4156-BD3B-7FB21D45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0688"/>
            <a:ext cx="714011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solidFill>
                  <a:srgbClr val="FF0000"/>
                </a:solidFill>
              </a:rPr>
              <a:t>28. října 1918</a:t>
            </a:r>
            <a:r>
              <a:rPr lang="cs-CZ" sz="3100" dirty="0">
                <a:solidFill>
                  <a:srgbClr val="FF0000"/>
                </a:solidFill>
              </a:rPr>
              <a:t> </a:t>
            </a:r>
            <a:br>
              <a:rPr lang="cs-CZ" sz="3100" dirty="0">
                <a:solidFill>
                  <a:srgbClr val="FF0000"/>
                </a:solidFill>
              </a:rPr>
            </a:br>
            <a:r>
              <a:rPr lang="cs-CZ" sz="3100" dirty="0">
                <a:solidFill>
                  <a:srgbClr val="FF0000"/>
                </a:solidFill>
              </a:rPr>
              <a:t>vyhlášení </a:t>
            </a:r>
            <a:r>
              <a:rPr lang="cs-CZ" sz="3100" b="1" dirty="0">
                <a:solidFill>
                  <a:srgbClr val="FF0000"/>
                </a:solidFill>
              </a:rPr>
              <a:t>Československé republiky</a:t>
            </a:r>
            <a:br>
              <a:rPr lang="cs-CZ" sz="2400" b="1" dirty="0">
                <a:solidFill>
                  <a:srgbClr val="FF0000"/>
                </a:solidFill>
              </a:rPr>
            </a:b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6B0A4-1A28-46FD-9127-AA3795DB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184357"/>
            <a:ext cx="3196714" cy="3281990"/>
          </a:xfrm>
        </p:spPr>
        <p:txBody>
          <a:bodyPr>
            <a:normAutofit/>
          </a:bodyPr>
          <a:lstStyle/>
          <a:p>
            <a:r>
              <a:rPr lang="cs-CZ" sz="2400" dirty="0"/>
              <a:t>manifestace na Václavském náměstí</a:t>
            </a:r>
          </a:p>
          <a:p>
            <a:r>
              <a:rPr lang="cs-CZ" sz="2400" dirty="0"/>
              <a:t>domácí politici vyhlásili samostatnost a převzali moc nad českými zeměmi</a:t>
            </a:r>
          </a:p>
        </p:txBody>
      </p:sp>
      <p:pic>
        <p:nvPicPr>
          <p:cNvPr id="20482" name="Picture 2" descr="Výsledek obrázku pro mapa česko slovensk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07942" y="3010174"/>
            <a:ext cx="3583197" cy="163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050883-4DF6-43DE-851D-7D6B9750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ČSR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54D3CE-B256-4965-9AF9-23121490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se skládala ze </a:t>
            </a:r>
            <a:r>
              <a:rPr lang="cs-CZ" sz="2400" b="1" dirty="0"/>
              <a:t>4 zemí</a:t>
            </a:r>
            <a:r>
              <a:rPr lang="cs-CZ" sz="2400" dirty="0"/>
              <a:t>:</a:t>
            </a:r>
          </a:p>
          <a:p>
            <a:r>
              <a:rPr lang="cs-CZ" sz="2400" b="1" dirty="0"/>
              <a:t>Čechy</a:t>
            </a:r>
          </a:p>
          <a:p>
            <a:r>
              <a:rPr lang="cs-CZ" sz="2400" b="1" dirty="0"/>
              <a:t>Morava a Slezsko</a:t>
            </a:r>
          </a:p>
          <a:p>
            <a:r>
              <a:rPr lang="cs-CZ" sz="2400" b="1" dirty="0"/>
              <a:t>Slovensko</a:t>
            </a:r>
          </a:p>
          <a:p>
            <a:r>
              <a:rPr lang="cs-CZ" sz="2400" b="1" dirty="0"/>
              <a:t>Podkarpatská Rus </a:t>
            </a:r>
            <a:r>
              <a:rPr lang="cs-CZ" sz="2400" dirty="0"/>
              <a:t>(připojení v r. 1919)</a:t>
            </a:r>
          </a:p>
        </p:txBody>
      </p:sp>
      <p:pic>
        <p:nvPicPr>
          <p:cNvPr id="21506" name="Picture 2" descr="https://upload.wikimedia.org/wikipedia/commons/e/ec/R%C4%8Cs._Mapa_hor_a_%C5%99e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0808" y="2270987"/>
            <a:ext cx="3720331" cy="1729953"/>
          </a:xfrm>
          <a:prstGeom prst="rect">
            <a:avLst/>
          </a:prstGeom>
          <a:noFill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642918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Na území ČSR žilo asi </a:t>
            </a:r>
            <a:r>
              <a:rPr lang="cs-CZ" sz="2800" b="1" dirty="0">
                <a:solidFill>
                  <a:srgbClr val="FF0000"/>
                </a:solidFill>
                <a:latin typeface="+mj-lt"/>
              </a:rPr>
              <a:t>13,6 mil. </a:t>
            </a:r>
            <a:r>
              <a:rPr lang="cs-CZ" sz="2800" b="1" dirty="0">
                <a:latin typeface="+mj-lt"/>
              </a:rPr>
              <a:t>obyvatel.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571612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Národnosti: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499076666"/>
              </p:ext>
            </p:extLst>
          </p:nvPr>
        </p:nvGraphicFramePr>
        <p:xfrm>
          <a:off x="3084414" y="1524548"/>
          <a:ext cx="5513266" cy="380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77240" y="5242470"/>
            <a:ext cx="792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Ostatní: </a:t>
            </a:r>
            <a:r>
              <a:rPr lang="cs-CZ" sz="2800" dirty="0">
                <a:latin typeface="+mj-lt"/>
              </a:rPr>
              <a:t>Maďaři, Poláci, Ukrajinci, Rusíni, Židé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411</Words>
  <Application>Microsoft Office PowerPoint</Application>
  <PresentationFormat>Předvádění na obrazovce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Cambria</vt:lpstr>
      <vt:lpstr>Palatino Linotype</vt:lpstr>
      <vt:lpstr>Galerie</vt:lpstr>
      <vt:lpstr>Československá republika (ČSR)</vt:lpstr>
      <vt:lpstr>Češi za války</vt:lpstr>
      <vt:lpstr>zahraniční odboj</vt:lpstr>
      <vt:lpstr>Prezentace aplikace PowerPoint</vt:lpstr>
      <vt:lpstr>T. G. Masaryk</vt:lpstr>
      <vt:lpstr>Rozpad R-U</vt:lpstr>
      <vt:lpstr>28. října 1918  vyhlášení Československé republiky </vt:lpstr>
      <vt:lpstr>ČSR</vt:lpstr>
      <vt:lpstr>Prezentace aplikace PowerPoint</vt:lpstr>
      <vt:lpstr>ČSR</vt:lpstr>
      <vt:lpstr>Prezentace aplikace PowerPoint</vt:lpstr>
      <vt:lpstr>TGM</vt:lpstr>
      <vt:lpstr>Hospodářství</vt:lpstr>
      <vt:lpstr>Velké podniky</vt:lpstr>
      <vt:lpstr>Made in Czechoslovakia</vt:lpstr>
      <vt:lpstr>Vznik Československé republiky</vt:lpstr>
      <vt:lpstr>Vznik Československé republiky</vt:lpstr>
      <vt:lpstr>Dějiny udatného českého národa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Československá republika (ČSR)</dc:title>
  <dc:creator>Kšandová Jitka</dc:creator>
  <cp:lastModifiedBy>Kšandová Jitka</cp:lastModifiedBy>
  <cp:revision>6</cp:revision>
  <dcterms:created xsi:type="dcterms:W3CDTF">2020-05-12T10:02:27Z</dcterms:created>
  <dcterms:modified xsi:type="dcterms:W3CDTF">2020-05-21T09:01:49Z</dcterms:modified>
</cp:coreProperties>
</file>