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59" r:id="rId2"/>
    <p:sldId id="256" r:id="rId3"/>
    <p:sldId id="257" r:id="rId4"/>
    <p:sldId id="258" r:id="rId5"/>
    <p:sldId id="262" r:id="rId6"/>
    <p:sldId id="264" r:id="rId7"/>
    <p:sldId id="265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43DEF-CF56-490F-A076-A2BBC6EEAAE7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D7A4BA-5963-4618-9E77-7A7E79FD88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76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A4BA-5963-4618-9E77-7A7E79FD883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52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19.05.2020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19.05.2020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19.05.2020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19.05.2020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7200" b="1" dirty="0"/>
              <a:t>REDOXNÍ REAKCE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965146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r>
              <a:rPr lang="cs-CZ" dirty="0"/>
              <a:t> </a:t>
            </a:r>
            <a:r>
              <a:rPr lang="cs-CZ" b="1" dirty="0"/>
              <a:t>Redoxní reakce</a:t>
            </a:r>
            <a:endParaRPr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077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Redoxní reakce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jsou reakce, při nichž dochází ke změnám oxidačních čísel některých atomů.</a:t>
            </a:r>
          </a:p>
          <a:p>
            <a:pPr marL="0" indent="0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	2H</a:t>
            </a:r>
            <a:r>
              <a:rPr lang="cs-CZ" sz="2400" baseline="30000" dirty="0">
                <a:latin typeface="Arial" pitchFamily="34" charset="0"/>
                <a:cs typeface="Arial" pitchFamily="34" charset="0"/>
              </a:rPr>
              <a:t>+</a:t>
            </a:r>
            <a:r>
              <a:rPr lang="cs-CZ" sz="2400" baseline="30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Cl</a:t>
            </a:r>
            <a:r>
              <a:rPr lang="cs-CZ" sz="2400" baseline="30000" dirty="0">
                <a:latin typeface="Arial" pitchFamily="34" charset="0"/>
                <a:cs typeface="Arial" pitchFamily="34" charset="0"/>
              </a:rPr>
              <a:t>-I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+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Zn</a:t>
            </a:r>
            <a:r>
              <a:rPr lang="cs-CZ" sz="2400" baseline="30000" dirty="0" err="1">
                <a:latin typeface="Arial" pitchFamily="34" charset="0"/>
                <a:cs typeface="Arial" pitchFamily="34" charset="0"/>
              </a:rPr>
              <a:t>0</a:t>
            </a:r>
            <a:r>
              <a:rPr lang="cs-CZ" sz="2400" baseline="30000" dirty="0">
                <a:latin typeface="Arial" pitchFamily="34" charset="0"/>
                <a:cs typeface="Arial" pitchFamily="34" charset="0"/>
              </a:rPr>
              <a:t> 		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Zn</a:t>
            </a:r>
            <a:r>
              <a:rPr lang="cs-CZ" sz="2400" baseline="30000" dirty="0">
                <a:latin typeface="Arial" pitchFamily="34" charset="0"/>
                <a:cs typeface="Arial" pitchFamily="34" charset="0"/>
              </a:rPr>
              <a:t>+</a:t>
            </a:r>
            <a:r>
              <a:rPr lang="cs-CZ" sz="2400" baseline="30000" dirty="0" err="1">
                <a:latin typeface="Arial" pitchFamily="34" charset="0"/>
                <a:cs typeface="Arial" pitchFamily="34" charset="0"/>
              </a:rPr>
              <a:t>II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Cl</a:t>
            </a:r>
            <a:r>
              <a:rPr lang="cs-CZ" sz="2400" baseline="-25000" dirty="0" err="1">
                <a:latin typeface="Arial" pitchFamily="34" charset="0"/>
                <a:cs typeface="Arial" pitchFamily="34" charset="0"/>
              </a:rPr>
              <a:t>2</a:t>
            </a:r>
            <a:r>
              <a:rPr lang="cs-CZ" sz="2400" baseline="30000" dirty="0">
                <a:latin typeface="Arial" pitchFamily="34" charset="0"/>
                <a:cs typeface="Arial" pitchFamily="34" charset="0"/>
              </a:rPr>
              <a:t>-I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 + H</a:t>
            </a:r>
            <a:r>
              <a:rPr lang="cs-CZ" sz="2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cs-CZ" sz="2400" baseline="30000" dirty="0">
                <a:latin typeface="Arial" pitchFamily="34" charset="0"/>
                <a:cs typeface="Arial" pitchFamily="34" charset="0"/>
              </a:rPr>
              <a:t>0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Tyto reakce jsou složeny ze dvou dílčích reakcí:</a:t>
            </a:r>
          </a:p>
          <a:p>
            <a:pPr marL="0" indent="0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1</a:t>
            </a:r>
            <a:r>
              <a:rPr lang="cs-CZ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cs-C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Redukce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– reakce, při níž oxidační číslo atomu klesá:</a:t>
            </a:r>
          </a:p>
          <a:p>
            <a:pPr marL="0" indent="0">
              <a:buNone/>
            </a:pPr>
            <a:r>
              <a:rPr lang="cs-CZ" sz="2400" dirty="0"/>
              <a:t>	2H</a:t>
            </a:r>
            <a:r>
              <a:rPr lang="cs-CZ" sz="2400" baseline="30000" dirty="0"/>
              <a:t>+I</a:t>
            </a:r>
            <a:r>
              <a:rPr lang="cs-CZ" sz="2400" dirty="0"/>
              <a:t>  + 2 e</a:t>
            </a:r>
            <a:r>
              <a:rPr lang="cs-CZ" sz="2400" baseline="30000" dirty="0"/>
              <a:t>- </a:t>
            </a:r>
            <a:r>
              <a:rPr lang="cs-CZ" sz="2400" dirty="0"/>
              <a:t>          	 H</a:t>
            </a:r>
            <a:r>
              <a:rPr lang="cs-CZ" sz="2400" baseline="-25000" dirty="0"/>
              <a:t>2</a:t>
            </a:r>
            <a:r>
              <a:rPr lang="cs-CZ" sz="2400" baseline="30000" dirty="0"/>
              <a:t>0</a:t>
            </a:r>
          </a:p>
          <a:p>
            <a:pPr marL="0" indent="0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2. </a:t>
            </a:r>
            <a:r>
              <a:rPr lang="cs-C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Oxidace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– reakce, při níž oxidační číslo atomu roste: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err="1"/>
              <a:t>Zn</a:t>
            </a:r>
            <a:r>
              <a:rPr lang="cs-CZ" sz="2400" baseline="30000" dirty="0" err="1"/>
              <a:t>0</a:t>
            </a:r>
            <a:r>
              <a:rPr lang="cs-CZ" sz="2400" baseline="30000" dirty="0"/>
              <a:t>  </a:t>
            </a:r>
            <a:r>
              <a:rPr lang="cs-CZ" sz="2400" dirty="0"/>
              <a:t> -  2 e</a:t>
            </a:r>
            <a:r>
              <a:rPr lang="cs-CZ" sz="2400" baseline="30000" dirty="0"/>
              <a:t>- </a:t>
            </a:r>
            <a:r>
              <a:rPr lang="cs-CZ" sz="2400" dirty="0"/>
              <a:t>                  </a:t>
            </a:r>
            <a:r>
              <a:rPr lang="cs-CZ" sz="2400" dirty="0" err="1"/>
              <a:t>Zn</a:t>
            </a:r>
            <a:r>
              <a:rPr lang="cs-CZ" sz="2400" baseline="30000" dirty="0"/>
              <a:t>+II</a:t>
            </a:r>
          </a:p>
          <a:p>
            <a:pPr marL="0" indent="0">
              <a:buNone/>
            </a:pPr>
            <a:r>
              <a:rPr lang="cs-CZ" sz="2400" dirty="0"/>
              <a:t>Oxidace a redukce nikdy neprobíhá samostatně, počet elektronů uvolněných při</a:t>
            </a:r>
            <a:r>
              <a:rPr lang="cs-CZ" sz="2400" baseline="30000" dirty="0"/>
              <a:t> </a:t>
            </a:r>
            <a:r>
              <a:rPr lang="cs-CZ" sz="2400" dirty="0"/>
              <a:t>oxidaci se musí rovnat počtu elektronů přijatých při redukci.</a:t>
            </a:r>
            <a:r>
              <a:rPr lang="cs-CZ" sz="2400" baseline="30000" dirty="0"/>
              <a:t> 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3538168" y="2852936"/>
            <a:ext cx="115859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3143240" y="4071942"/>
            <a:ext cx="101134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143240" y="4857760"/>
            <a:ext cx="101134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276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cs-CZ" dirty="0"/>
              <a:t> </a:t>
            </a:r>
            <a:r>
              <a:rPr lang="cs-CZ" sz="4400" b="1" dirty="0"/>
              <a:t>Oxidační a redukční činidlo</a:t>
            </a:r>
            <a:endParaRPr lang="en-US" sz="4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6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Látka obsahující atomy, které se při reakci redukují,</a:t>
            </a:r>
          </a:p>
          <a:p>
            <a:pPr marL="0" indent="0">
              <a:buNone/>
            </a:pPr>
            <a:r>
              <a:rPr lang="cs-CZ" sz="2400" dirty="0"/>
              <a:t>se nazývá </a:t>
            </a:r>
            <a:r>
              <a:rPr lang="cs-CZ" sz="2400" b="1" dirty="0">
                <a:solidFill>
                  <a:srgbClr val="C00000"/>
                </a:solidFill>
              </a:rPr>
              <a:t>oxidační činidlo</a:t>
            </a:r>
            <a:r>
              <a:rPr lang="cs-CZ" sz="2400" dirty="0"/>
              <a:t>, protože jiné látky oxiduje, ale sama se zároveň redukuje.</a:t>
            </a:r>
          </a:p>
          <a:p>
            <a:pPr marL="0" indent="0">
              <a:buNone/>
            </a:pPr>
            <a:r>
              <a:rPr lang="cs-CZ" sz="2400" dirty="0"/>
              <a:t>Látka obsahující atomy, které se při reakci oxidují,</a:t>
            </a:r>
          </a:p>
          <a:p>
            <a:pPr marL="0" indent="0">
              <a:buNone/>
            </a:pPr>
            <a:r>
              <a:rPr lang="cs-CZ" sz="2400" dirty="0"/>
              <a:t>se nazývá </a:t>
            </a:r>
            <a:r>
              <a:rPr lang="cs-CZ" sz="2400" b="1" dirty="0">
                <a:solidFill>
                  <a:srgbClr val="C00000"/>
                </a:solidFill>
              </a:rPr>
              <a:t>redukční činidlo</a:t>
            </a:r>
            <a:r>
              <a:rPr lang="cs-CZ" sz="2400" dirty="0"/>
              <a:t>, protože jiné látky redukuje.</a:t>
            </a:r>
          </a:p>
          <a:p>
            <a:pPr marL="0" indent="0">
              <a:buNone/>
            </a:pPr>
            <a:r>
              <a:rPr lang="cs-CZ" dirty="0"/>
              <a:t>	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Cu</a:t>
            </a:r>
            <a:r>
              <a:rPr lang="cs-CZ" baseline="30000" dirty="0" err="1"/>
              <a:t>+II</a:t>
            </a:r>
            <a:r>
              <a:rPr lang="cs-CZ" dirty="0" err="1"/>
              <a:t>O</a:t>
            </a:r>
            <a:r>
              <a:rPr lang="cs-CZ" baseline="30000" dirty="0" err="1"/>
              <a:t>-II</a:t>
            </a:r>
            <a:r>
              <a:rPr lang="cs-CZ" dirty="0"/>
              <a:t>  +  H</a:t>
            </a:r>
            <a:r>
              <a:rPr lang="cs-CZ" baseline="-25000" dirty="0"/>
              <a:t>2</a:t>
            </a:r>
            <a:r>
              <a:rPr lang="cs-CZ" baseline="30000" dirty="0"/>
              <a:t>0</a:t>
            </a:r>
            <a:r>
              <a:rPr lang="cs-CZ" dirty="0"/>
              <a:t>               H</a:t>
            </a:r>
            <a:r>
              <a:rPr lang="cs-CZ" baseline="-25000" dirty="0"/>
              <a:t>2</a:t>
            </a:r>
            <a:r>
              <a:rPr lang="cs-CZ" baseline="30000" dirty="0"/>
              <a:t>+I</a:t>
            </a:r>
            <a:r>
              <a:rPr lang="cs-CZ" dirty="0"/>
              <a:t>O</a:t>
            </a:r>
            <a:r>
              <a:rPr lang="cs-CZ" baseline="30000" dirty="0"/>
              <a:t>-II</a:t>
            </a:r>
            <a:r>
              <a:rPr lang="cs-CZ" dirty="0"/>
              <a:t>  +  Cu</a:t>
            </a:r>
            <a:r>
              <a:rPr lang="cs-CZ" baseline="30000" dirty="0"/>
              <a:t>0</a:t>
            </a:r>
          </a:p>
          <a:p>
            <a:pPr marL="0" indent="0">
              <a:buNone/>
            </a:pPr>
            <a:endParaRPr lang="cs-CZ" baseline="30000" dirty="0"/>
          </a:p>
          <a:p>
            <a:pPr marL="0" indent="0">
              <a:buNone/>
            </a:pPr>
            <a:endParaRPr lang="cs-CZ" baseline="30000" dirty="0"/>
          </a:p>
          <a:p>
            <a:pPr marL="0" indent="0">
              <a:buNone/>
            </a:pPr>
            <a:r>
              <a:rPr lang="cs-CZ" sz="2400" dirty="0"/>
              <a:t>V této reakci je oxidačním činidlem oxid měďnatý, redukčním činidlem je vodík.</a:t>
            </a:r>
            <a:endParaRPr lang="en-US" sz="2400" dirty="0"/>
          </a:p>
        </p:txBody>
      </p:sp>
      <p:cxnSp>
        <p:nvCxnSpPr>
          <p:cNvPr id="9" name="Přímá spojnice 8"/>
          <p:cNvCxnSpPr/>
          <p:nvPr/>
        </p:nvCxnSpPr>
        <p:spPr>
          <a:xfrm>
            <a:off x="1792386" y="3925929"/>
            <a:ext cx="17591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3551532" y="3818312"/>
            <a:ext cx="1656184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>
                <a:solidFill>
                  <a:schemeClr val="tx1"/>
                </a:solidFill>
              </a:rPr>
              <a:t>redukce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804189" y="4908087"/>
            <a:ext cx="108012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</a:rPr>
              <a:t>oxidace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8" name="Přímá spojnice 17"/>
          <p:cNvCxnSpPr/>
          <p:nvPr/>
        </p:nvCxnSpPr>
        <p:spPr>
          <a:xfrm>
            <a:off x="5207716" y="3926324"/>
            <a:ext cx="14401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3275856" y="5016099"/>
            <a:ext cx="5283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4884309" y="500121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>
            <a:off x="6673097" y="3926324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V="1">
            <a:off x="5184274" y="4617132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1792386" y="3926324"/>
            <a:ext cx="0" cy="2884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3275856" y="4710209"/>
            <a:ext cx="0" cy="2884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9564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 </a:t>
            </a:r>
            <a:r>
              <a:rPr lang="cs-CZ" sz="4400" b="1" dirty="0"/>
              <a:t>Redoxní reakce kovů</a:t>
            </a:r>
            <a:endParaRPr lang="en-US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dirty="0">
                <a:solidFill>
                  <a:srgbClr val="FF0000"/>
                </a:solidFill>
              </a:rPr>
              <a:t>Chemické prvky mají různou reaktivitu</a:t>
            </a:r>
            <a:r>
              <a:rPr lang="cs-CZ" sz="2400" dirty="0"/>
              <a:t>, liší se tedy i schopností atomů prvků podléhat oxidaci nebo redukci. Tato schopnost se projevuje například při reakci kovů s vodou nebo s kyselinami.</a:t>
            </a:r>
          </a:p>
          <a:p>
            <a:pPr>
              <a:buNone/>
            </a:pPr>
            <a:r>
              <a:rPr lang="cs-CZ" sz="2400" dirty="0"/>
              <a:t>Například alkalické kovy(sodík, draslík) bouřlivě reagují s vodou za vzniku hydroxidů. Železo reaguje pouze s vodní parou, jiné kovy nereagují vůbec- jsou to měď, stříbro, zlato, platina. </a:t>
            </a:r>
          </a:p>
          <a:p>
            <a:pPr>
              <a:buNone/>
            </a:pPr>
            <a:r>
              <a:rPr lang="cs-CZ" sz="2400" dirty="0"/>
              <a:t>Z řady kovů podle této reaktivity byla vytvořena </a:t>
            </a:r>
            <a:r>
              <a:rPr lang="cs-CZ" sz="2400" dirty="0">
                <a:solidFill>
                  <a:srgbClr val="FF0000"/>
                </a:solidFill>
              </a:rPr>
              <a:t>elektrochemická řada napětí kovů</a:t>
            </a:r>
            <a:r>
              <a:rPr lang="cs-CZ" sz="2400" dirty="0"/>
              <a:t>. Do této řady je zařazen i vodík, protože také tvoří kation.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5861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9615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Beketovova řada prvků-</a:t>
            </a:r>
            <a:br>
              <a:rPr lang="cs-CZ" dirty="0"/>
            </a:br>
            <a:r>
              <a:rPr lang="cs-CZ" dirty="0"/>
              <a:t>- </a:t>
            </a:r>
            <a:r>
              <a:rPr lang="cs-CZ" sz="3600" dirty="0"/>
              <a:t>elektrochemická řada napětí kovů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181484"/>
          </a:xfrm>
        </p:spPr>
        <p:txBody>
          <a:bodyPr/>
          <a:lstStyle/>
          <a:p>
            <a:endParaRPr lang="cs-CZ" dirty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/>
              <a:t>K  Na  Ca   Mg  </a:t>
            </a:r>
            <a:r>
              <a:rPr lang="cs-CZ" sz="2400" dirty="0" err="1"/>
              <a:t>Al</a:t>
            </a:r>
            <a:r>
              <a:rPr lang="cs-CZ" sz="2400" dirty="0"/>
              <a:t>  </a:t>
            </a:r>
            <a:r>
              <a:rPr lang="cs-CZ" sz="2400" dirty="0" err="1"/>
              <a:t>Zn</a:t>
            </a:r>
            <a:r>
              <a:rPr lang="cs-CZ" sz="2400" dirty="0"/>
              <a:t>  </a:t>
            </a:r>
            <a:r>
              <a:rPr lang="cs-CZ" sz="2400" dirty="0" err="1"/>
              <a:t>Fe</a:t>
            </a:r>
            <a:r>
              <a:rPr lang="cs-CZ" sz="2400" dirty="0"/>
              <a:t>  </a:t>
            </a:r>
            <a:r>
              <a:rPr lang="cs-CZ" sz="2400" dirty="0" err="1"/>
              <a:t>Sn</a:t>
            </a:r>
            <a:r>
              <a:rPr lang="cs-CZ" sz="2400" dirty="0"/>
              <a:t>  </a:t>
            </a:r>
            <a:r>
              <a:rPr lang="cs-CZ" sz="2400" dirty="0" err="1"/>
              <a:t>Pb</a:t>
            </a:r>
            <a:r>
              <a:rPr lang="cs-CZ" sz="2400" dirty="0"/>
              <a:t>  </a:t>
            </a:r>
            <a:r>
              <a:rPr lang="cs-CZ" sz="2400" b="1" dirty="0">
                <a:solidFill>
                  <a:srgbClr val="C00000"/>
                </a:solidFill>
              </a:rPr>
              <a:t>H</a:t>
            </a:r>
            <a:r>
              <a:rPr lang="cs-CZ" sz="2400" dirty="0"/>
              <a:t>  </a:t>
            </a:r>
            <a:r>
              <a:rPr lang="cs-CZ" sz="2400" dirty="0" err="1"/>
              <a:t>Cu</a:t>
            </a:r>
            <a:r>
              <a:rPr lang="cs-CZ" sz="2400" dirty="0"/>
              <a:t>  </a:t>
            </a:r>
            <a:r>
              <a:rPr lang="cs-CZ" sz="2400" dirty="0" err="1"/>
              <a:t>Ag</a:t>
            </a:r>
            <a:r>
              <a:rPr lang="cs-CZ" sz="2400" dirty="0"/>
              <a:t>  </a:t>
            </a:r>
            <a:r>
              <a:rPr lang="cs-CZ" sz="2400" dirty="0" err="1"/>
              <a:t>Hg</a:t>
            </a:r>
            <a:r>
              <a:rPr lang="cs-CZ" sz="2400" dirty="0"/>
              <a:t>  Au  </a:t>
            </a:r>
            <a:r>
              <a:rPr lang="cs-CZ" sz="2400" dirty="0" err="1"/>
              <a:t>Pt</a:t>
            </a:r>
            <a:endParaRPr lang="cs-CZ" sz="2400" dirty="0"/>
          </a:p>
        </p:txBody>
      </p:sp>
      <p:sp>
        <p:nvSpPr>
          <p:cNvPr id="4" name="Šipka doprava 3"/>
          <p:cNvSpPr/>
          <p:nvPr/>
        </p:nvSpPr>
        <p:spPr>
          <a:xfrm>
            <a:off x="500034" y="4500570"/>
            <a:ext cx="7715304" cy="142876"/>
          </a:xfrm>
          <a:prstGeom prst="rightArrow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357290" y="4643446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směr klesající schopnosti tvořit kationty ve vodném roztoku </a:t>
            </a:r>
          </a:p>
        </p:txBody>
      </p:sp>
      <p:sp>
        <p:nvSpPr>
          <p:cNvPr id="7" name="Levá složená závorka 6"/>
          <p:cNvSpPr/>
          <p:nvPr/>
        </p:nvSpPr>
        <p:spPr>
          <a:xfrm rot="5400000">
            <a:off x="2571736" y="1643050"/>
            <a:ext cx="357190" cy="4214842"/>
          </a:xfrm>
          <a:prstGeom prst="leftBrac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Pravá složená závorka 8"/>
          <p:cNvSpPr/>
          <p:nvPr/>
        </p:nvSpPr>
        <p:spPr>
          <a:xfrm rot="16200000">
            <a:off x="6643702" y="2643182"/>
            <a:ext cx="357190" cy="2214578"/>
          </a:xfrm>
          <a:prstGeom prst="rightBrac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928662" y="2857496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kovy reagující s kyselinami, popř. i s vodou (vzniká vodík H</a:t>
            </a:r>
            <a:r>
              <a:rPr lang="cs-CZ" b="1" baseline="-25000" dirty="0">
                <a:solidFill>
                  <a:srgbClr val="C00000"/>
                </a:solidFill>
              </a:rPr>
              <a:t>2</a:t>
            </a:r>
            <a:r>
              <a:rPr lang="cs-CZ" b="1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572132" y="2857496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kovy s kyselinami</a:t>
            </a:r>
          </a:p>
          <a:p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většinou nereagující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428728" y="2428868"/>
            <a:ext cx="2321469" cy="400110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/>
              <a:t>neušlechtilé kovy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643570" y="2428868"/>
            <a:ext cx="2021707" cy="400110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/>
              <a:t>ušlechtilé kovy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00034" y="5143512"/>
            <a:ext cx="8001056" cy="923330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Každý kov </a:t>
            </a:r>
            <a:r>
              <a:rPr lang="cs-CZ" b="1" dirty="0"/>
              <a:t>v Beketovově řadě napětí kovů </a:t>
            </a:r>
            <a:r>
              <a:rPr lang="cs-CZ" b="1" dirty="0">
                <a:solidFill>
                  <a:srgbClr val="C00000"/>
                </a:solidFill>
              </a:rPr>
              <a:t>je schopen vyredukovat </a:t>
            </a:r>
            <a:r>
              <a:rPr lang="cs-CZ" b="1" dirty="0"/>
              <a:t>všechny </a:t>
            </a:r>
            <a:r>
              <a:rPr lang="cs-CZ" b="1" dirty="0">
                <a:solidFill>
                  <a:srgbClr val="C00000"/>
                </a:solidFill>
              </a:rPr>
              <a:t>kovy ležící napravo od něj </a:t>
            </a:r>
            <a:r>
              <a:rPr lang="cs-CZ" b="1" dirty="0"/>
              <a:t>z jejich sloučenin. Sám se při tom oxiduje.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cs-CZ" dirty="0"/>
              <a:t> </a:t>
            </a:r>
            <a:r>
              <a:rPr lang="cs-CZ" b="1" dirty="0"/>
              <a:t>Vyčíslování redoxních rovnic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11350"/>
            <a:ext cx="8229600" cy="4324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b="1" dirty="0"/>
              <a:t>Při výpočtu koeficientů redoxních rovnic se využívá toho, že</a:t>
            </a:r>
            <a:r>
              <a:rPr lang="cs-CZ" sz="1600" b="1" dirty="0">
                <a:solidFill>
                  <a:srgbClr val="C00000"/>
                </a:solidFill>
              </a:rPr>
              <a:t> počet elektronů</a:t>
            </a:r>
          </a:p>
          <a:p>
            <a:pPr>
              <a:buNone/>
            </a:pPr>
            <a:r>
              <a:rPr lang="cs-CZ" sz="1600" b="1" dirty="0">
                <a:solidFill>
                  <a:srgbClr val="C00000"/>
                </a:solidFill>
              </a:rPr>
              <a:t> </a:t>
            </a:r>
            <a:r>
              <a:rPr lang="cs-CZ" sz="1600" b="1" dirty="0"/>
              <a:t>uvolněných při </a:t>
            </a:r>
            <a:r>
              <a:rPr lang="cs-CZ" sz="1600" b="1" dirty="0">
                <a:solidFill>
                  <a:srgbClr val="C00000"/>
                </a:solidFill>
              </a:rPr>
              <a:t>oxidaci </a:t>
            </a:r>
            <a:r>
              <a:rPr lang="cs-CZ" sz="1600" b="1" dirty="0"/>
              <a:t>se musí rovnat</a:t>
            </a:r>
            <a:r>
              <a:rPr lang="cs-CZ" sz="1600" b="1" dirty="0">
                <a:solidFill>
                  <a:srgbClr val="C00000"/>
                </a:solidFill>
              </a:rPr>
              <a:t> počtu elektronů </a:t>
            </a:r>
            <a:r>
              <a:rPr lang="cs-CZ" sz="1600" b="1" dirty="0"/>
              <a:t>přijatých při </a:t>
            </a:r>
            <a:r>
              <a:rPr lang="cs-CZ" sz="1600" b="1" dirty="0">
                <a:solidFill>
                  <a:srgbClr val="C00000"/>
                </a:solidFill>
              </a:rPr>
              <a:t>redukci.</a:t>
            </a:r>
          </a:p>
          <a:p>
            <a:pPr>
              <a:buNone/>
            </a:pPr>
            <a:r>
              <a:rPr lang="cs-CZ" sz="1600" dirty="0"/>
              <a:t>Schéma chemické reakce:</a:t>
            </a:r>
          </a:p>
          <a:p>
            <a:pPr>
              <a:buNone/>
            </a:pPr>
            <a:endParaRPr lang="cs-CZ" sz="1600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cs-CZ" sz="2000" b="1" dirty="0"/>
              <a:t> Cu</a:t>
            </a:r>
            <a:r>
              <a:rPr lang="cs-CZ" sz="2000" b="1" baseline="30000" dirty="0"/>
              <a:t>II</a:t>
            </a:r>
            <a:r>
              <a:rPr lang="cs-CZ" sz="2000" b="1" dirty="0"/>
              <a:t>O</a:t>
            </a:r>
            <a:r>
              <a:rPr lang="cs-CZ" sz="2000" b="1" baseline="30000" dirty="0"/>
              <a:t>-II</a:t>
            </a:r>
            <a:r>
              <a:rPr lang="cs-CZ" sz="2000" b="1" dirty="0"/>
              <a:t> + N</a:t>
            </a:r>
            <a:r>
              <a:rPr lang="cs-CZ" sz="2000" b="1" baseline="30000" dirty="0"/>
              <a:t>-III</a:t>
            </a:r>
            <a:r>
              <a:rPr lang="cs-CZ" sz="2000" b="1" dirty="0"/>
              <a:t>H</a:t>
            </a:r>
            <a:r>
              <a:rPr lang="cs-CZ" sz="2000" b="1" baseline="30000" dirty="0"/>
              <a:t>I</a:t>
            </a:r>
            <a:r>
              <a:rPr lang="cs-CZ" sz="2000" b="1" baseline="-25000" dirty="0"/>
              <a:t>3</a:t>
            </a:r>
            <a:r>
              <a:rPr lang="cs-CZ" sz="2000" b="1" dirty="0"/>
              <a:t>	Cu</a:t>
            </a:r>
            <a:r>
              <a:rPr lang="cs-CZ" sz="2000" b="1" baseline="30000" dirty="0"/>
              <a:t>0  </a:t>
            </a:r>
            <a:r>
              <a:rPr lang="cs-CZ" sz="2000" b="1" dirty="0"/>
              <a:t> + N</a:t>
            </a:r>
            <a:r>
              <a:rPr lang="cs-CZ" sz="2000" b="1" baseline="30000" dirty="0"/>
              <a:t>0</a:t>
            </a:r>
            <a:r>
              <a:rPr lang="cs-CZ" sz="2000" b="1" baseline="-25000" dirty="0"/>
              <a:t>2</a:t>
            </a:r>
            <a:r>
              <a:rPr lang="cs-CZ" sz="2000" b="1" dirty="0"/>
              <a:t>  +   H</a:t>
            </a:r>
            <a:r>
              <a:rPr lang="cs-CZ" sz="2000" b="1" baseline="30000" dirty="0"/>
              <a:t>I</a:t>
            </a:r>
            <a:r>
              <a:rPr lang="cs-CZ" sz="2000" b="1" baseline="-25000" dirty="0"/>
              <a:t>2</a:t>
            </a:r>
            <a:r>
              <a:rPr lang="cs-CZ" sz="2000" b="1" dirty="0"/>
              <a:t>O</a:t>
            </a:r>
            <a:r>
              <a:rPr lang="cs-CZ" sz="2000" b="1" baseline="30000" dirty="0"/>
              <a:t>-II</a:t>
            </a:r>
          </a:p>
          <a:p>
            <a:pPr>
              <a:buNone/>
            </a:pPr>
            <a:endParaRPr lang="cs-CZ" sz="2000" b="1" baseline="30000" dirty="0"/>
          </a:p>
          <a:p>
            <a:pPr>
              <a:buNone/>
            </a:pPr>
            <a:r>
              <a:rPr lang="cs-CZ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Oxidace:</a:t>
            </a:r>
            <a:r>
              <a:rPr lang="cs-C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2 </a:t>
            </a:r>
            <a:r>
              <a:rPr lang="cs-CZ" sz="2000" b="1" dirty="0"/>
              <a:t>N</a:t>
            </a:r>
            <a:r>
              <a:rPr lang="cs-CZ" sz="2000" b="1" baseline="30000" dirty="0"/>
              <a:t>-III  </a:t>
            </a:r>
            <a:r>
              <a:rPr lang="cs-CZ" sz="2000" b="1" dirty="0"/>
              <a:t>- 6 e</a:t>
            </a:r>
            <a:r>
              <a:rPr lang="cs-CZ" sz="2000" b="1" baseline="30000" dirty="0"/>
              <a:t>- </a:t>
            </a:r>
            <a:r>
              <a:rPr lang="cs-CZ" sz="2000" b="1" dirty="0"/>
              <a:t>	        N</a:t>
            </a:r>
            <a:r>
              <a:rPr lang="cs-CZ" sz="2000" b="1" baseline="30000" dirty="0"/>
              <a:t>0</a:t>
            </a:r>
            <a:r>
              <a:rPr lang="cs-CZ" sz="2000" b="1" baseline="-25000" dirty="0"/>
              <a:t>2	</a:t>
            </a:r>
            <a:r>
              <a:rPr lang="cs-CZ" sz="2000" b="1" dirty="0"/>
              <a:t> </a:t>
            </a:r>
            <a:endParaRPr lang="cs-CZ" sz="20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Redukce:  </a:t>
            </a:r>
            <a:r>
              <a:rPr lang="cs-CZ" sz="2000" b="1" dirty="0" err="1"/>
              <a:t>Cu</a:t>
            </a:r>
            <a:r>
              <a:rPr lang="cs-CZ" sz="2000" b="1" baseline="30000" dirty="0" err="1"/>
              <a:t>II</a:t>
            </a:r>
            <a:r>
              <a:rPr lang="cs-CZ" sz="2000" b="1" baseline="30000" dirty="0"/>
              <a:t> </a:t>
            </a:r>
            <a:r>
              <a:rPr lang="cs-CZ" sz="2000" b="1" dirty="0"/>
              <a:t> +  2 e</a:t>
            </a:r>
            <a:r>
              <a:rPr lang="cs-CZ" sz="2000" b="1" baseline="30000" dirty="0"/>
              <a:t>-	      </a:t>
            </a:r>
            <a:r>
              <a:rPr lang="cs-CZ" sz="2000" b="1" dirty="0"/>
              <a:t>   Cu</a:t>
            </a:r>
            <a:r>
              <a:rPr lang="cs-CZ" sz="2000" b="1" baseline="30000" dirty="0"/>
              <a:t>0  </a:t>
            </a:r>
            <a:r>
              <a:rPr lang="cs-CZ" sz="2000" b="1" dirty="0"/>
              <a:t>/ .3</a:t>
            </a:r>
          </a:p>
          <a:p>
            <a:pPr>
              <a:buNone/>
            </a:pPr>
            <a:endParaRPr lang="cs-CZ" sz="2000" b="1" dirty="0"/>
          </a:p>
          <a:p>
            <a:pPr>
              <a:buNone/>
            </a:pPr>
            <a:r>
              <a:rPr lang="cs-CZ" sz="2000" b="1" dirty="0"/>
              <a:t>Výsledná rovnice má tedy následující tvar:</a:t>
            </a:r>
          </a:p>
          <a:p>
            <a:pPr>
              <a:buNone/>
            </a:pPr>
            <a:r>
              <a:rPr lang="cs-CZ" sz="2000" b="1" dirty="0">
                <a:solidFill>
                  <a:srgbClr val="C00000"/>
                </a:solidFill>
              </a:rPr>
              <a:t>  </a:t>
            </a:r>
          </a:p>
          <a:p>
            <a:pPr>
              <a:buNone/>
            </a:pPr>
            <a:r>
              <a:rPr lang="cs-CZ" sz="2000" b="1" dirty="0">
                <a:solidFill>
                  <a:srgbClr val="C00000"/>
                </a:solidFill>
              </a:rPr>
              <a:t> 3</a:t>
            </a:r>
            <a:r>
              <a:rPr lang="cs-CZ" sz="1600" b="1" dirty="0">
                <a:solidFill>
                  <a:srgbClr val="C00000"/>
                </a:solidFill>
              </a:rPr>
              <a:t> </a:t>
            </a:r>
            <a:r>
              <a:rPr lang="cs-CZ" sz="2000" b="1" dirty="0"/>
              <a:t>Cu</a:t>
            </a:r>
            <a:r>
              <a:rPr lang="cs-CZ" sz="2000" b="1" baseline="30000" dirty="0"/>
              <a:t>II</a:t>
            </a:r>
            <a:r>
              <a:rPr lang="cs-CZ" sz="2000" b="1" dirty="0"/>
              <a:t>O</a:t>
            </a:r>
            <a:r>
              <a:rPr lang="cs-CZ" sz="2000" b="1" baseline="30000" dirty="0"/>
              <a:t>-II</a:t>
            </a:r>
            <a:r>
              <a:rPr lang="cs-CZ" sz="2000" b="1" dirty="0"/>
              <a:t> +</a:t>
            </a:r>
            <a:r>
              <a:rPr lang="cs-CZ" sz="2000" b="1" dirty="0">
                <a:solidFill>
                  <a:srgbClr val="C00000"/>
                </a:solidFill>
              </a:rPr>
              <a:t>  2</a:t>
            </a:r>
            <a:r>
              <a:rPr lang="cs-CZ" sz="2000" b="1" dirty="0"/>
              <a:t>N</a:t>
            </a:r>
            <a:r>
              <a:rPr lang="cs-CZ" sz="2000" b="1" baseline="30000" dirty="0"/>
              <a:t>-III</a:t>
            </a:r>
            <a:r>
              <a:rPr lang="cs-CZ" sz="2000" b="1" dirty="0"/>
              <a:t>H</a:t>
            </a:r>
            <a:r>
              <a:rPr lang="cs-CZ" sz="2000" b="1" baseline="30000" dirty="0"/>
              <a:t>I</a:t>
            </a:r>
            <a:r>
              <a:rPr lang="cs-CZ" sz="2000" b="1" baseline="-25000" dirty="0"/>
              <a:t>3</a:t>
            </a:r>
            <a:r>
              <a:rPr lang="cs-CZ" sz="2000" b="1" dirty="0"/>
              <a:t>	</a:t>
            </a:r>
            <a:r>
              <a:rPr lang="cs-CZ" sz="2000" b="1" dirty="0">
                <a:solidFill>
                  <a:srgbClr val="C00000"/>
                </a:solidFill>
              </a:rPr>
              <a:t>      3 </a:t>
            </a:r>
            <a:r>
              <a:rPr lang="cs-CZ" sz="2000" b="1" dirty="0"/>
              <a:t>Cu</a:t>
            </a:r>
            <a:r>
              <a:rPr lang="cs-CZ" sz="2000" b="1" baseline="30000" dirty="0"/>
              <a:t>0  </a:t>
            </a:r>
            <a:r>
              <a:rPr lang="cs-CZ" sz="2000" b="1" dirty="0"/>
              <a:t> + N</a:t>
            </a:r>
            <a:r>
              <a:rPr lang="cs-CZ" sz="2000" b="1" baseline="30000" dirty="0"/>
              <a:t>0</a:t>
            </a:r>
            <a:r>
              <a:rPr lang="cs-CZ" sz="2000" b="1" baseline="-25000" dirty="0"/>
              <a:t>2</a:t>
            </a:r>
            <a:r>
              <a:rPr lang="cs-CZ" sz="2000" b="1" dirty="0"/>
              <a:t>  + </a:t>
            </a:r>
            <a:r>
              <a:rPr lang="cs-CZ" sz="2000" b="1" dirty="0">
                <a:solidFill>
                  <a:srgbClr val="C00000"/>
                </a:solidFill>
              </a:rPr>
              <a:t>3</a:t>
            </a:r>
            <a:r>
              <a:rPr lang="cs-CZ" sz="2000" b="1" dirty="0"/>
              <a:t> H</a:t>
            </a:r>
            <a:r>
              <a:rPr lang="cs-CZ" sz="2000" b="1" baseline="30000" dirty="0"/>
              <a:t>I</a:t>
            </a:r>
            <a:r>
              <a:rPr lang="cs-CZ" sz="2000" b="1" baseline="-25000" dirty="0"/>
              <a:t>2</a:t>
            </a:r>
            <a:r>
              <a:rPr lang="cs-CZ" sz="2000" b="1" dirty="0"/>
              <a:t>O</a:t>
            </a:r>
            <a:r>
              <a:rPr lang="cs-CZ" sz="2000" b="1" baseline="30000" dirty="0"/>
              <a:t>-II</a:t>
            </a:r>
            <a:endParaRPr lang="cs-CZ" sz="2000" b="1" dirty="0"/>
          </a:p>
        </p:txBody>
      </p:sp>
      <p:cxnSp>
        <p:nvCxnSpPr>
          <p:cNvPr id="6" name="Přímá spojovací šipka 5"/>
          <p:cNvCxnSpPr/>
          <p:nvPr/>
        </p:nvCxnSpPr>
        <p:spPr>
          <a:xfrm>
            <a:off x="2428860" y="3284984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3122753" y="3933056"/>
            <a:ext cx="50006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3122753" y="4293096"/>
            <a:ext cx="50006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>
            <a:off x="2826046" y="5733256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 Vyčíslování redoxních rovnic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/>
              <a:t>Schéma chemické reakce:</a:t>
            </a:r>
          </a:p>
          <a:p>
            <a:pPr>
              <a:buNone/>
            </a:pPr>
            <a:r>
              <a:rPr lang="cs-CZ" dirty="0"/>
              <a:t>   </a:t>
            </a:r>
          </a:p>
          <a:p>
            <a:pPr>
              <a:buNone/>
            </a:pPr>
            <a:r>
              <a:rPr lang="cs-CZ" dirty="0"/>
              <a:t>   C</a:t>
            </a:r>
            <a:r>
              <a:rPr lang="cs-CZ" baseline="30000" dirty="0"/>
              <a:t>0   </a:t>
            </a:r>
            <a:r>
              <a:rPr lang="cs-CZ" dirty="0"/>
              <a:t>+ </a:t>
            </a:r>
            <a:r>
              <a:rPr lang="cs-CZ" dirty="0" err="1"/>
              <a:t>Pb</a:t>
            </a:r>
            <a:r>
              <a:rPr lang="cs-CZ" baseline="30000" dirty="0" err="1"/>
              <a:t>II</a:t>
            </a:r>
            <a:r>
              <a:rPr lang="cs-CZ" dirty="0" err="1"/>
              <a:t>O</a:t>
            </a:r>
            <a:r>
              <a:rPr lang="cs-CZ" baseline="30000" dirty="0"/>
              <a:t>-II  </a:t>
            </a:r>
            <a:r>
              <a:rPr lang="cs-CZ" dirty="0"/>
              <a:t>         C</a:t>
            </a:r>
            <a:r>
              <a:rPr lang="cs-CZ" baseline="30000" dirty="0"/>
              <a:t>IV</a:t>
            </a:r>
            <a:r>
              <a:rPr lang="cs-CZ" dirty="0"/>
              <a:t>O</a:t>
            </a:r>
            <a:r>
              <a:rPr lang="cs-CZ" baseline="30000" dirty="0"/>
              <a:t>-II</a:t>
            </a:r>
            <a:r>
              <a:rPr lang="cs-CZ" baseline="-25000" dirty="0"/>
              <a:t>2 </a:t>
            </a:r>
            <a:r>
              <a:rPr lang="cs-CZ" dirty="0"/>
              <a:t>+  </a:t>
            </a:r>
            <a:r>
              <a:rPr lang="cs-CZ" dirty="0" err="1"/>
              <a:t>Pb</a:t>
            </a:r>
            <a:r>
              <a:rPr lang="cs-CZ" baseline="30000" dirty="0" err="1"/>
              <a:t>0</a:t>
            </a:r>
            <a:endParaRPr lang="cs-CZ" dirty="0"/>
          </a:p>
          <a:p>
            <a:pPr>
              <a:buNone/>
            </a:pPr>
            <a:endParaRPr lang="cs-CZ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Oxidace:</a:t>
            </a:r>
            <a:r>
              <a:rPr lang="cs-CZ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dirty="0"/>
              <a:t>C</a:t>
            </a:r>
            <a:r>
              <a:rPr lang="cs-CZ" sz="2000" b="1" baseline="30000" dirty="0"/>
              <a:t>0    </a:t>
            </a:r>
            <a:r>
              <a:rPr lang="cs-CZ" sz="2000" b="1" dirty="0"/>
              <a:t>-  4 e</a:t>
            </a:r>
            <a:r>
              <a:rPr lang="cs-CZ" sz="2000" b="1" baseline="30000" dirty="0"/>
              <a:t>- </a:t>
            </a:r>
            <a:r>
              <a:rPr lang="cs-CZ" sz="2000" b="1" dirty="0"/>
              <a:t>	        C</a:t>
            </a:r>
            <a:r>
              <a:rPr lang="cs-CZ" sz="2000" b="1" baseline="30000" dirty="0"/>
              <a:t>IV</a:t>
            </a:r>
            <a:r>
              <a:rPr lang="cs-CZ" sz="2000" b="1" baseline="-25000" dirty="0"/>
              <a:t>	</a:t>
            </a:r>
            <a:r>
              <a:rPr lang="cs-CZ" sz="2000" b="1" dirty="0"/>
              <a:t> </a:t>
            </a:r>
            <a:endParaRPr lang="cs-CZ" sz="20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Redukce:  </a:t>
            </a:r>
            <a:r>
              <a:rPr lang="cs-CZ" sz="2000" b="1" dirty="0" err="1"/>
              <a:t>Pb</a:t>
            </a:r>
            <a:r>
              <a:rPr lang="cs-CZ" sz="2000" b="1" baseline="30000" dirty="0" err="1"/>
              <a:t>II</a:t>
            </a:r>
            <a:r>
              <a:rPr lang="cs-CZ" sz="2000" b="1" baseline="30000" dirty="0"/>
              <a:t>  </a:t>
            </a:r>
            <a:r>
              <a:rPr lang="cs-CZ" sz="2000" b="1" dirty="0"/>
              <a:t>+  2 e</a:t>
            </a:r>
            <a:r>
              <a:rPr lang="cs-CZ" sz="2000" b="1" baseline="30000" dirty="0"/>
              <a:t>-	      </a:t>
            </a:r>
            <a:r>
              <a:rPr lang="cs-CZ" sz="2000" b="1" dirty="0"/>
              <a:t>    Pb</a:t>
            </a:r>
            <a:r>
              <a:rPr lang="cs-CZ" sz="2000" b="1" baseline="30000" dirty="0"/>
              <a:t>0  </a:t>
            </a:r>
            <a:r>
              <a:rPr lang="cs-CZ" sz="2000" b="1" dirty="0"/>
              <a:t>/ .2</a:t>
            </a:r>
          </a:p>
          <a:p>
            <a:pPr>
              <a:buNone/>
            </a:pPr>
            <a:endParaRPr lang="cs-CZ" sz="2000" b="1" dirty="0"/>
          </a:p>
          <a:p>
            <a:pPr>
              <a:buNone/>
            </a:pPr>
            <a:r>
              <a:rPr lang="cs-CZ" sz="2000" b="1" dirty="0"/>
              <a:t>Vyčíslená rovnice:</a:t>
            </a:r>
          </a:p>
          <a:p>
            <a:pPr>
              <a:buNone/>
            </a:pPr>
            <a:r>
              <a:rPr lang="cs-CZ" dirty="0"/>
              <a:t>  C</a:t>
            </a:r>
            <a:r>
              <a:rPr lang="cs-CZ" baseline="30000" dirty="0"/>
              <a:t>0   </a:t>
            </a:r>
            <a:r>
              <a:rPr lang="cs-CZ" dirty="0"/>
              <a:t>+ </a:t>
            </a:r>
            <a:r>
              <a:rPr lang="cs-CZ" b="1" dirty="0">
                <a:solidFill>
                  <a:srgbClr val="C00000"/>
                </a:solidFill>
              </a:rPr>
              <a:t>2 </a:t>
            </a:r>
            <a:r>
              <a:rPr lang="cs-CZ" dirty="0" err="1"/>
              <a:t>Pb</a:t>
            </a:r>
            <a:r>
              <a:rPr lang="cs-CZ" baseline="30000" dirty="0" err="1"/>
              <a:t>II</a:t>
            </a:r>
            <a:r>
              <a:rPr lang="cs-CZ" dirty="0" err="1"/>
              <a:t>O</a:t>
            </a:r>
            <a:r>
              <a:rPr lang="cs-CZ" baseline="30000" dirty="0"/>
              <a:t>-II  </a:t>
            </a:r>
            <a:r>
              <a:rPr lang="cs-CZ" dirty="0"/>
              <a:t>         C</a:t>
            </a:r>
            <a:r>
              <a:rPr lang="cs-CZ" baseline="30000" dirty="0"/>
              <a:t>IV</a:t>
            </a:r>
            <a:r>
              <a:rPr lang="cs-CZ" dirty="0"/>
              <a:t>O</a:t>
            </a:r>
            <a:r>
              <a:rPr lang="cs-CZ" baseline="30000" dirty="0"/>
              <a:t>-II</a:t>
            </a:r>
            <a:r>
              <a:rPr lang="cs-CZ" baseline="-25000" dirty="0"/>
              <a:t>2 </a:t>
            </a:r>
            <a:r>
              <a:rPr lang="cs-CZ" dirty="0"/>
              <a:t>+ </a:t>
            </a:r>
            <a:r>
              <a:rPr lang="cs-CZ" b="1" dirty="0">
                <a:solidFill>
                  <a:srgbClr val="C00000"/>
                </a:solidFill>
              </a:rPr>
              <a:t>2 </a:t>
            </a:r>
            <a:r>
              <a:rPr lang="cs-CZ" dirty="0" err="1"/>
              <a:t>Pb</a:t>
            </a:r>
            <a:r>
              <a:rPr lang="cs-CZ" baseline="30000" dirty="0" err="1"/>
              <a:t>0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  <p:cxnSp>
        <p:nvCxnSpPr>
          <p:cNvPr id="4" name="Přímá spojovací šipka 3"/>
          <p:cNvCxnSpPr/>
          <p:nvPr/>
        </p:nvCxnSpPr>
        <p:spPr>
          <a:xfrm>
            <a:off x="2786050" y="3143248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délník 4"/>
          <p:cNvSpPr/>
          <p:nvPr/>
        </p:nvSpPr>
        <p:spPr>
          <a:xfrm>
            <a:off x="2928926" y="2500306"/>
            <a:ext cx="1656184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>
                <a:solidFill>
                  <a:schemeClr val="tx1"/>
                </a:solidFill>
              </a:rPr>
              <a:t>redukce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428728" y="3429000"/>
            <a:ext cx="1656184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</a:rPr>
              <a:t>oxidace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1857356" y="2571744"/>
            <a:ext cx="107157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572000" y="2571744"/>
            <a:ext cx="71438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3071802" y="3571876"/>
            <a:ext cx="57150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928662" y="3500438"/>
            <a:ext cx="50006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rot="5400000">
            <a:off x="822299" y="3392487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rot="5400000">
            <a:off x="1750993" y="2678107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 rot="5400000">
            <a:off x="5144298" y="2713826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/>
          <p:nvPr/>
        </p:nvCxnSpPr>
        <p:spPr>
          <a:xfrm rot="16200000" flipV="1">
            <a:off x="3501224" y="3428206"/>
            <a:ext cx="295276" cy="111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šipka 29"/>
          <p:cNvCxnSpPr/>
          <p:nvPr/>
        </p:nvCxnSpPr>
        <p:spPr>
          <a:xfrm>
            <a:off x="3071802" y="4286256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/>
          <p:nvPr/>
        </p:nvCxnSpPr>
        <p:spPr>
          <a:xfrm>
            <a:off x="3143240" y="4643446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/>
          <p:nvPr/>
        </p:nvCxnSpPr>
        <p:spPr>
          <a:xfrm>
            <a:off x="2928926" y="5715016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30" y="1484784"/>
            <a:ext cx="8534751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Použitá literatura: 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Pavel Beneš-Václav Pumpr- Jiří Banýr, Základy praktické chemie 2, nakladatelství Fortuna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Jiří Šibor, Irena Plucková, Josef Mach,  Chemie pro 9. ročník, nakladatelství Fortuna Nová Škola, s.r.o.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Jiří Škoda, Pavel Doulík, Chemie 9 učebnice pro základní školy a víceletá gymnázia, nakladatelství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Fraus</a:t>
            </a:r>
            <a:r>
              <a:rPr lang="cs-CZ" dirty="0">
                <a:latin typeface="Arial" pitchFamily="34" charset="0"/>
                <a:cs typeface="Arial" pitchFamily="34" charset="0"/>
              </a:rPr>
              <a:t> 2007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  <a:p>
            <a:endParaRPr lang="cs-CZ" sz="1600" dirty="0"/>
          </a:p>
          <a:p>
            <a:endParaRPr lang="cs-CZ" sz="1600" dirty="0">
              <a:latin typeface="Arial" pitchFamily="34" charset="0"/>
              <a:cs typeface="Arial" pitchFamily="34" charset="0"/>
            </a:endParaRP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8557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1569</TotalTime>
  <Words>371</Words>
  <Application>Microsoft Office PowerPoint</Application>
  <PresentationFormat>Předvádění na obrazovce (4:3)</PresentationFormat>
  <Paragraphs>72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 2</vt:lpstr>
      <vt:lpstr>Tok</vt:lpstr>
      <vt:lpstr>REDOXNÍ REAKCE</vt:lpstr>
      <vt:lpstr> Redoxní reakce</vt:lpstr>
      <vt:lpstr> Oxidační a redukční činidlo</vt:lpstr>
      <vt:lpstr> Redoxní reakce kovů</vt:lpstr>
      <vt:lpstr>Beketovova řada prvků- - elektrochemická řada napětí kovů</vt:lpstr>
      <vt:lpstr> Vyčíslování redoxních rovnic</vt:lpstr>
      <vt:lpstr> Vyčíslování redoxních rovnic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REDOXNÍ REAKCE</dc:title>
  <dc:creator>Uživatel</dc:creator>
  <cp:lastModifiedBy>Hynková Eva</cp:lastModifiedBy>
  <cp:revision>37</cp:revision>
  <dcterms:created xsi:type="dcterms:W3CDTF">2013-02-02T18:42:30Z</dcterms:created>
  <dcterms:modified xsi:type="dcterms:W3CDTF">2020-05-20T10:09:38Z</dcterms:modified>
</cp:coreProperties>
</file>