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0" r:id="rId3"/>
    <p:sldId id="259" r:id="rId4"/>
    <p:sldId id="268" r:id="rId5"/>
    <p:sldId id="269" r:id="rId6"/>
    <p:sldId id="262" r:id="rId7"/>
    <p:sldId id="270" r:id="rId8"/>
    <p:sldId id="263" r:id="rId9"/>
    <p:sldId id="264" r:id="rId10"/>
    <p:sldId id="265" r:id="rId11"/>
    <p:sldId id="266" r:id="rId12"/>
    <p:sldId id="272" r:id="rId13"/>
    <p:sldId id="271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0" autoAdjust="0"/>
  </p:normalViewPr>
  <p:slideViewPr>
    <p:cSldViewPr>
      <p:cViewPr varScale="1">
        <p:scale>
          <a:sx n="67" d="100"/>
          <a:sy n="67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8182" y="802299"/>
            <a:ext cx="5536652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8182" y="3531205"/>
            <a:ext cx="553665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8181" y="329308"/>
            <a:ext cx="3004429" cy="309201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pPr>
              <a:defRPr/>
            </a:pPr>
            <a:fld id="{55F0FDB7-D509-4D8C-BCA5-AAC4DEFAC9E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2316514" y="798973"/>
            <a:ext cx="0" cy="254475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15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E1B56-E07B-448B-B211-DEC2D0DDF4D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228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881269"/>
            <a:ext cx="1103027" cy="457759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5413" y="881269"/>
            <a:ext cx="5209173" cy="457759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14B8C-FF20-49D6-8DEF-1950E20D1FB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918028" y="719273"/>
            <a:ext cx="1096806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439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14FBA-8959-48EA-B0A6-A455F3BEE06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74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1" y="1756130"/>
            <a:ext cx="5525081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2" y="3806196"/>
            <a:ext cx="5525081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14FBA-8959-48EA-B0A6-A455F3BEE06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125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3" y="804890"/>
            <a:ext cx="6479421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5412" y="2013936"/>
            <a:ext cx="3079690" cy="34375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143" y="2013936"/>
            <a:ext cx="3079690" cy="34375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9C8D7-27D3-4CA8-8D09-390A284F574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319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3" y="804164"/>
            <a:ext cx="6479422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3" y="2019550"/>
            <a:ext cx="3079690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5413" y="2824270"/>
            <a:ext cx="3079690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5142" y="2023004"/>
            <a:ext cx="3079691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5142" y="2821491"/>
            <a:ext cx="3079691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105B1-9A05-4C49-87FB-35DDD92AAC2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51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14FBA-8959-48EA-B0A6-A455F3BEE06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576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8F81F-3EAF-409B-992A-C554485B61D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507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356" y="798973"/>
            <a:ext cx="2329635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5413" y="3205492"/>
            <a:ext cx="2330998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CA2AF-9E8B-49D6-8E09-5F899435706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344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201" y="1129513"/>
            <a:ext cx="3152882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5412" y="3145992"/>
            <a:ext cx="3148365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5412" y="5469857"/>
            <a:ext cx="3153672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6252" y="318641"/>
            <a:ext cx="3152831" cy="320931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2608C-4F9C-43FC-8E48-1FCB7F6A9A1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2" name="Straight Connector 11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412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14732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873" b="-2873"/>
          <a:stretch/>
        </p:blipFill>
        <p:spPr>
          <a:xfrm>
            <a:off x="0" y="6163056"/>
            <a:ext cx="9144000" cy="7155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5413" y="804520"/>
            <a:ext cx="6479421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3" y="2015733"/>
            <a:ext cx="6479421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5413" y="329308"/>
            <a:ext cx="394208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4A14FBA-8959-48EA-B0A6-A455F3BEE06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7127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84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7akm6F9He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lVDiSmIRyUmImL9hL0qFaoFo0QUw2rdHi_tvQR5xV19UOFpCTEE1QjIyT0hSSkxaNThVSDlZM1g3WS4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8454B2E-D2DB-42C2-A224-BCEC47B86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8B61146-1CF0-40E1-B66E-C22BD9207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3740" y="802299"/>
            <a:ext cx="6817399" cy="3703960"/>
          </a:xfrm>
        </p:spPr>
        <p:txBody>
          <a:bodyPr>
            <a:normAutofit/>
          </a:bodyPr>
          <a:lstStyle/>
          <a:p>
            <a:pPr eaLnBrk="1" hangingPunct="1"/>
            <a:r>
              <a:rPr lang="cs-CZ" dirty="0"/>
              <a:t>1. světová válka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AE5065C-30A9-480A-9E93-74CC14902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8482" y="4768183"/>
            <a:ext cx="628632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7" name="Picture 76">
            <a:extLst>
              <a:ext uri="{FF2B5EF4-FFF2-40B4-BE49-F238E27FC236}">
                <a16:creationId xmlns:a16="http://schemas.microsoft.com/office/drawing/2014/main" id="{D5165267-B23F-4016-85F9-10FFB3471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68AA4018-2914-4D90-8886-0DA99FFE3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36B7F2C-3333-4181-85FB-E2316A74D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022" y="804520"/>
            <a:ext cx="4100429" cy="1049235"/>
          </a:xfrm>
        </p:spPr>
        <p:txBody>
          <a:bodyPr>
            <a:normAutofit/>
          </a:bodyPr>
          <a:lstStyle/>
          <a:p>
            <a:r>
              <a:rPr lang="cs-CZ" sz="2200" b="1" u="sng" dirty="0"/>
              <a:t>Nedostatek potravin a dalších potřeb:</a:t>
            </a:r>
            <a:br>
              <a:rPr lang="cs-CZ" sz="2200" b="1" u="sng" dirty="0"/>
            </a:br>
            <a:endParaRPr lang="cs-CZ" sz="2200" dirty="0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2917FF5-8752-47FC-84B5-2A0C9D74D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02DA6EE2-4812-4B35-9FB0-E136A2CAF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A92AD4-507F-4670-8E09-AD373DB74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022" y="2015732"/>
            <a:ext cx="4100429" cy="3450613"/>
          </a:xfrm>
        </p:spPr>
        <p:txBody>
          <a:bodyPr>
            <a:normAutofit/>
          </a:bodyPr>
          <a:lstStyle/>
          <a:p>
            <a:pPr marL="457200" indent="-457200">
              <a:buFont typeface="Symbol"/>
              <a:buChar char="®"/>
            </a:pPr>
            <a:r>
              <a:rPr lang="cs-CZ" sz="2400" dirty="0">
                <a:sym typeface="Symbol"/>
              </a:rPr>
              <a:t>hlad a bída</a:t>
            </a:r>
          </a:p>
          <a:p>
            <a:pPr marL="457200" indent="-457200">
              <a:buFont typeface="Symbol"/>
              <a:buChar char="®"/>
            </a:pPr>
            <a:r>
              <a:rPr lang="cs-CZ" sz="2400" dirty="0">
                <a:sym typeface="Symbol"/>
              </a:rPr>
              <a:t>narůstání cen potravin</a:t>
            </a:r>
            <a:endParaRPr lang="cs-CZ" sz="2400" dirty="0"/>
          </a:p>
          <a:p>
            <a:pPr marL="457200" indent="-457200">
              <a:buFont typeface="Symbol"/>
              <a:buChar char="®"/>
            </a:pPr>
            <a:r>
              <a:rPr lang="cs-CZ" sz="2400" dirty="0">
                <a:sym typeface="Symbol"/>
              </a:rPr>
              <a:t>příděl na speciální lístky</a:t>
            </a:r>
          </a:p>
          <a:p>
            <a:pPr marL="457200" indent="-457200">
              <a:buFont typeface="Symbol"/>
              <a:buChar char="®"/>
            </a:pPr>
            <a:r>
              <a:rPr lang="cs-CZ" sz="2400" dirty="0">
                <a:sym typeface="Symbol"/>
              </a:rPr>
              <a:t>černý obchod s potravinami</a:t>
            </a:r>
            <a:endParaRPr lang="cs-CZ" sz="2400" dirty="0"/>
          </a:p>
          <a:p>
            <a:endParaRPr lang="cs-CZ" dirty="0"/>
          </a:p>
        </p:txBody>
      </p:sp>
      <p:pic>
        <p:nvPicPr>
          <p:cNvPr id="1028" name="Picture 4" descr="Výsledek obrázku pro první světová válka příděly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605195" y="867526"/>
            <a:ext cx="3056127" cy="1719071"/>
          </a:xfrm>
          <a:prstGeom prst="rect">
            <a:avLst/>
          </a:prstGeom>
          <a:noFill/>
        </p:spPr>
      </p:pic>
      <p:pic>
        <p:nvPicPr>
          <p:cNvPr id="1030" name="Picture 6" descr="Výsledek obrázku pro první světová válka příděly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605195" y="3673890"/>
            <a:ext cx="3056127" cy="1421099"/>
          </a:xfrm>
          <a:prstGeom prst="rect">
            <a:avLst/>
          </a:prstGeom>
          <a:noFill/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F9F768EB-5D72-40A3-8506-CD3323B15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930C812C-EB02-4B75-90CA-3DA4F0F46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332656"/>
            <a:ext cx="78581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cs-CZ" sz="3000" b="1" u="sng" dirty="0"/>
              <a:t>Další důsledky války:</a:t>
            </a:r>
          </a:p>
          <a:p>
            <a:pPr marL="457200" indent="-457200"/>
            <a:endParaRPr lang="cs-CZ" sz="3000" b="1" dirty="0"/>
          </a:p>
          <a:p>
            <a:pPr marL="457200" indent="-457200"/>
            <a:r>
              <a:rPr lang="cs-CZ" sz="3000" dirty="0">
                <a:sym typeface="Symbol"/>
              </a:rPr>
              <a:t> přestaly vycházet mnohé noviny, cenzura</a:t>
            </a:r>
            <a:endParaRPr lang="cs-CZ" sz="3000" dirty="0"/>
          </a:p>
          <a:p>
            <a:pPr marL="457200" indent="-457200">
              <a:buFont typeface="Symbol"/>
              <a:buChar char="®"/>
            </a:pPr>
            <a:r>
              <a:rPr lang="cs-CZ" sz="3000" dirty="0">
                <a:sym typeface="Symbol"/>
              </a:rPr>
              <a:t>zákaz Sokola</a:t>
            </a:r>
          </a:p>
          <a:p>
            <a:pPr marL="457200" indent="-457200">
              <a:buFont typeface="Symbol"/>
              <a:buChar char="®"/>
            </a:pPr>
            <a:r>
              <a:rPr lang="cs-CZ" sz="3000" dirty="0">
                <a:sym typeface="Symbol"/>
              </a:rPr>
              <a:t>věznění politiků </a:t>
            </a:r>
            <a:endParaRPr lang="cs-CZ" sz="3000" dirty="0"/>
          </a:p>
          <a:p>
            <a:pPr marL="457200" indent="-457200"/>
            <a:endParaRPr lang="cs-CZ" sz="3000" b="1" dirty="0"/>
          </a:p>
          <a:p>
            <a:endParaRPr lang="cs-CZ" b="1" dirty="0"/>
          </a:p>
          <a:p>
            <a:endParaRPr lang="cs-CZ" dirty="0"/>
          </a:p>
        </p:txBody>
      </p:sp>
      <p:pic>
        <p:nvPicPr>
          <p:cNvPr id="3" name="Picture 4" descr="Sokolové v kro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573016"/>
            <a:ext cx="3571860" cy="2297897"/>
          </a:xfrm>
          <a:prstGeom prst="rect">
            <a:avLst/>
          </a:prstGeom>
          <a:noFill/>
        </p:spPr>
      </p:pic>
      <p:cxnSp>
        <p:nvCxnSpPr>
          <p:cNvPr id="5" name="Přímá spojovací čára 4"/>
          <p:cNvCxnSpPr/>
          <p:nvPr/>
        </p:nvCxnSpPr>
        <p:spPr>
          <a:xfrm>
            <a:off x="395536" y="3212976"/>
            <a:ext cx="4176464" cy="28083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flipH="1">
            <a:off x="611560" y="3356992"/>
            <a:ext cx="3816424" cy="2664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4" name="Picture 2" descr="Výsledek obrázku pro noviny první světová vál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068960"/>
            <a:ext cx="3254442" cy="2469308"/>
          </a:xfrm>
          <a:prstGeom prst="rect">
            <a:avLst/>
          </a:prstGeom>
          <a:noFill/>
        </p:spPr>
      </p:pic>
      <p:cxnSp>
        <p:nvCxnSpPr>
          <p:cNvPr id="7" name="Přímá spojovací čára 6"/>
          <p:cNvCxnSpPr/>
          <p:nvPr/>
        </p:nvCxnSpPr>
        <p:spPr>
          <a:xfrm>
            <a:off x="4572000" y="2852936"/>
            <a:ext cx="4176464" cy="28083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 flipH="1">
            <a:off x="5148064" y="2924944"/>
            <a:ext cx="3456384" cy="28803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5BF618-8A00-4D01-8702-D665FFBF0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světová válka 1914 - 1918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28C53E-4134-4708-9653-CE311D94B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413" y="2015733"/>
            <a:ext cx="7357067" cy="4149571"/>
          </a:xfrm>
        </p:spPr>
        <p:txBody>
          <a:bodyPr>
            <a:normAutofit/>
          </a:bodyPr>
          <a:lstStyle/>
          <a:p>
            <a:r>
              <a:rPr lang="cs-CZ" sz="2400" dirty="0"/>
              <a:t>velkou část války probíhaly boje v zákopech</a:t>
            </a:r>
          </a:p>
          <a:p>
            <a:r>
              <a:rPr lang="cs-CZ" sz="2400" dirty="0"/>
              <a:t>válce se podřídil veškerý život</a:t>
            </a:r>
          </a:p>
          <a:p>
            <a:pPr marL="914400" lvl="1" defTabSz="914400">
              <a:lnSpc>
                <a:spcPct val="110000"/>
              </a:lnSpc>
              <a:spcAft>
                <a:spcPts val="600"/>
              </a:spcAft>
            </a:pPr>
            <a:r>
              <a:rPr lang="en-US" sz="2000" dirty="0" err="1"/>
              <a:t>muži</a:t>
            </a:r>
            <a:r>
              <a:rPr lang="en-US" sz="2000" dirty="0"/>
              <a:t> </a:t>
            </a:r>
            <a:r>
              <a:rPr lang="en-US" sz="2000" dirty="0" err="1"/>
              <a:t>museli</a:t>
            </a:r>
            <a:r>
              <a:rPr lang="en-US" sz="2000" dirty="0"/>
              <a:t> </a:t>
            </a:r>
            <a:r>
              <a:rPr lang="en-US" sz="2000" dirty="0" err="1"/>
              <a:t>narukovat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frontu</a:t>
            </a:r>
            <a:endParaRPr lang="cs-CZ" sz="2000" dirty="0"/>
          </a:p>
          <a:p>
            <a:pPr marL="914400" lvl="1" defTabSz="914400">
              <a:lnSpc>
                <a:spcPct val="110000"/>
              </a:lnSpc>
              <a:spcAft>
                <a:spcPts val="600"/>
              </a:spcAft>
            </a:pPr>
            <a:r>
              <a:rPr lang="cs-CZ" sz="2000" dirty="0"/>
              <a:t>nedostatek potravin a dalších potřeb:</a:t>
            </a:r>
          </a:p>
          <a:p>
            <a:pPr marL="914400" lvl="1" defTabSz="914400">
              <a:lnSpc>
                <a:spcPct val="110000"/>
              </a:lnSpc>
              <a:spcAft>
                <a:spcPts val="600"/>
              </a:spcAft>
            </a:pPr>
            <a:r>
              <a:rPr lang="cs-CZ" sz="2000" dirty="0">
                <a:sym typeface="Symbol"/>
              </a:rPr>
              <a:t>příděl na speciální lístky, hlad, bída</a:t>
            </a:r>
          </a:p>
          <a:p>
            <a:pPr marL="914400" lvl="1" defTabSz="914400">
              <a:lnSpc>
                <a:spcPct val="110000"/>
              </a:lnSpc>
              <a:spcAft>
                <a:spcPts val="600"/>
              </a:spcAft>
            </a:pPr>
            <a:r>
              <a:rPr lang="cs-CZ" sz="2000" dirty="0">
                <a:sym typeface="Symbol"/>
              </a:rPr>
              <a:t>přestaly vycházet mnohé noviny, cenzura</a:t>
            </a:r>
          </a:p>
          <a:p>
            <a:pPr lvl="1" indent="0" defTabSz="914400">
              <a:lnSpc>
                <a:spcPct val="110000"/>
              </a:lnSpc>
              <a:spcAft>
                <a:spcPts val="600"/>
              </a:spcAft>
              <a:buNone/>
            </a:pPr>
            <a:endParaRPr lang="en-US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8C55871-CA4C-4388-83F2-05E3EA70992B}"/>
              </a:ext>
            </a:extLst>
          </p:cNvPr>
          <p:cNvSpPr txBox="1"/>
          <p:nvPr/>
        </p:nvSpPr>
        <p:spPr>
          <a:xfrm>
            <a:off x="6804248" y="44992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zápisky do sešitu</a:t>
            </a:r>
          </a:p>
        </p:txBody>
      </p:sp>
    </p:spTree>
    <p:extLst>
      <p:ext uri="{BB962C8B-B14F-4D97-AF65-F5344CB8AC3E}">
        <p14:creationId xmlns:p14="http://schemas.microsoft.com/office/powerpoint/2010/main" val="2111416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5BF618-8A00-4D01-8702-D665FFBF0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světová válka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28C53E-4134-4708-9653-CE311D94B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413" y="2015733"/>
            <a:ext cx="6853011" cy="3450613"/>
          </a:xfrm>
        </p:spPr>
        <p:txBody>
          <a:bodyPr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cs-CZ" sz="2400" dirty="0"/>
              <a:t>nakonec </a:t>
            </a:r>
            <a:r>
              <a:rPr lang="en-US" sz="2400" dirty="0" err="1"/>
              <a:t>vyčerpání</a:t>
            </a:r>
            <a:r>
              <a:rPr lang="en-US" sz="2400" dirty="0"/>
              <a:t>, </a:t>
            </a:r>
            <a:r>
              <a:rPr lang="en-US" altLang="cs-CZ" sz="2400" dirty="0" err="1"/>
              <a:t>nedostatek</a:t>
            </a:r>
            <a:r>
              <a:rPr lang="en-US" altLang="cs-CZ" sz="2400" dirty="0"/>
              <a:t> </a:t>
            </a:r>
            <a:r>
              <a:rPr lang="en-US" altLang="cs-CZ" sz="2400" dirty="0" err="1"/>
              <a:t>surovin</a:t>
            </a:r>
            <a:r>
              <a:rPr lang="en-US" altLang="cs-CZ" sz="2400" dirty="0"/>
              <a:t>, </a:t>
            </a:r>
            <a:r>
              <a:rPr lang="en-US" altLang="cs-CZ" sz="2400" dirty="0" err="1"/>
              <a:t>vojenské</a:t>
            </a:r>
            <a:r>
              <a:rPr lang="en-US" altLang="cs-CZ" sz="2400" dirty="0"/>
              <a:t> posily z USA</a:t>
            </a:r>
          </a:p>
          <a:p>
            <a:pPr defTabSz="914400">
              <a:spcAft>
                <a:spcPts val="600"/>
              </a:spcAft>
            </a:pPr>
            <a:r>
              <a:rPr lang="en-US" sz="2400" b="1" dirty="0"/>
              <a:t>11. 11. 1918 </a:t>
            </a:r>
            <a:r>
              <a:rPr lang="en-US" sz="2400" dirty="0" err="1"/>
              <a:t>podepsáno</a:t>
            </a:r>
            <a:r>
              <a:rPr lang="en-US" sz="2400" dirty="0"/>
              <a:t> </a:t>
            </a:r>
            <a:r>
              <a:rPr lang="en-US" sz="2400" dirty="0" err="1"/>
              <a:t>příměří</a:t>
            </a:r>
            <a:endParaRPr lang="cs-CZ" sz="2400" dirty="0"/>
          </a:p>
          <a:p>
            <a:pPr defTabSz="914400">
              <a:spcAft>
                <a:spcPts val="600"/>
              </a:spcAft>
            </a:pPr>
            <a:r>
              <a:rPr lang="cs-CZ" sz="2400" dirty="0"/>
              <a:t>vítězství na straně Dohody</a:t>
            </a:r>
          </a:p>
          <a:p>
            <a:pPr defTabSz="914400">
              <a:spcAft>
                <a:spcPts val="600"/>
              </a:spcAft>
            </a:pPr>
            <a:r>
              <a:rPr lang="cs-CZ" sz="2400" dirty="0"/>
              <a:t>rozpad R-U</a:t>
            </a:r>
            <a:endParaRPr lang="en-US" sz="2400" dirty="0"/>
          </a:p>
          <a:p>
            <a:pPr marL="0" indent="0" defTabSz="914400">
              <a:spcAft>
                <a:spcPts val="600"/>
              </a:spcAft>
              <a:buNone/>
            </a:pPr>
            <a:endParaRPr lang="cs-CZ" sz="24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8C55871-CA4C-4388-83F2-05E3EA70992B}"/>
              </a:ext>
            </a:extLst>
          </p:cNvPr>
          <p:cNvSpPr txBox="1"/>
          <p:nvPr/>
        </p:nvSpPr>
        <p:spPr>
          <a:xfrm>
            <a:off x="6804248" y="44992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zápisky do sešitu</a:t>
            </a:r>
          </a:p>
        </p:txBody>
      </p:sp>
    </p:spTree>
    <p:extLst>
      <p:ext uri="{BB962C8B-B14F-4D97-AF65-F5344CB8AC3E}">
        <p14:creationId xmlns:p14="http://schemas.microsoft.com/office/powerpoint/2010/main" val="340753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C330E2-6C2D-49F5-BB77-578FC5BB5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Dějiny udatného českého národa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1D6EA2-154A-496C-BDE6-B10083B84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https://www.youtube.com/watch?v=47akm6F9Hes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7255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C15A48-BB6D-474F-8DFF-D62B83E90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Odkaz na test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ADC04D-1847-465F-90CE-08949157A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>
                <a:hlinkClick r:id="rId2"/>
              </a:rPr>
              <a:t>https://forms.office.com/Pages/ResponsePage.aspx?id=lVDiSmIRyUmImL9hL0qFaoFo0QUw2rdHi_tvQR5xV19UOFpCTEE1QjIyT0hSSkxaNThVSDlZM1g3WS4u</a:t>
            </a:r>
            <a:endParaRPr lang="cs-CZ"/>
          </a:p>
          <a:p>
            <a:pPr marL="0" indent="0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5712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thumb/6/63/Europe_1914.jpg/800px-Europe_19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620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423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e/e4/World_War_1.gif/1280px-World_War_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125051" cy="375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995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AB2D59-8E24-4E81-977B-458BC027C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světová válka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FABE8F-091A-46F4-A638-5BAC6677D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postupně se jí účastnilo 28 států a více než 70 milionů lidí po celém světě</a:t>
            </a:r>
          </a:p>
          <a:p>
            <a:r>
              <a:rPr lang="cs-CZ" dirty="0"/>
              <a:t>velkou část války probíhaly boje v zákopech</a:t>
            </a:r>
          </a:p>
          <a:p>
            <a:r>
              <a:rPr lang="cs-CZ" dirty="0"/>
              <a:t>využívala se nová technika: tanky, kulomety, letadla</a:t>
            </a:r>
          </a:p>
          <a:p>
            <a:r>
              <a:rPr lang="cs-CZ" dirty="0"/>
              <a:t>byl použit bojový plyn</a:t>
            </a:r>
          </a:p>
          <a:p>
            <a:r>
              <a:rPr lang="cs-CZ" dirty="0"/>
              <a:t>válce se podřídil veškerý život</a:t>
            </a:r>
          </a:p>
        </p:txBody>
      </p:sp>
    </p:spTree>
    <p:extLst>
      <p:ext uri="{BB962C8B-B14F-4D97-AF65-F5344CB8AC3E}">
        <p14:creationId xmlns:p14="http://schemas.microsoft.com/office/powerpoint/2010/main" val="36347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4997218-B8DE-468A-8BBD-5F03F73B4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BFD388-F2CD-432C-8D7D-936F661CE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FAF575C-D676-470A-A35E-874E96C07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1662206-9637-4409-BB69-ACACA607D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8AA4018-2914-4D90-8886-0DA99FFE3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1D1632A-075D-4C0C-A602-6D6A2BB6EAA7}"/>
              </a:ext>
            </a:extLst>
          </p:cNvPr>
          <p:cNvSpPr txBox="1">
            <a:spLocks/>
          </p:cNvSpPr>
          <p:nvPr/>
        </p:nvSpPr>
        <p:spPr>
          <a:xfrm>
            <a:off x="1151022" y="804520"/>
            <a:ext cx="4100429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en-US"/>
              <a:t>Zákopová válka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2917FF5-8752-47FC-84B5-2A0C9D74D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2DA6EE2-4812-4B35-9FB0-E136A2CAF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C8728E-B528-41BE-9828-C093D60DE04C}"/>
              </a:ext>
            </a:extLst>
          </p:cNvPr>
          <p:cNvSpPr txBox="1">
            <a:spLocks/>
          </p:cNvSpPr>
          <p:nvPr/>
        </p:nvSpPr>
        <p:spPr>
          <a:xfrm>
            <a:off x="1151022" y="2015732"/>
            <a:ext cx="4100429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defTabSz="914400"/>
            <a:r>
              <a:rPr lang="en-US" altLang="cs-CZ"/>
              <a:t>zákopy, bunkry, minová pole</a:t>
            </a:r>
          </a:p>
          <a:p>
            <a:pPr marL="457200" defTabSz="914400"/>
            <a:r>
              <a:rPr lang="en-US" altLang="cs-CZ"/>
              <a:t>dělostřelecké souboje </a:t>
            </a:r>
          </a:p>
          <a:p>
            <a:pPr marL="457200" defTabSz="914400"/>
            <a:r>
              <a:rPr lang="en-US" altLang="cs-CZ"/>
              <a:t>masové nasazení pěších divizí</a:t>
            </a:r>
          </a:p>
          <a:p>
            <a:pPr marL="457200" defTabSz="914400"/>
            <a:r>
              <a:rPr lang="en-US" altLang="cs-CZ"/>
              <a:t>využívání nejnovější techniky (kulomety, tanky) k hromadnému a strojovému ničení živé síly</a:t>
            </a:r>
          </a:p>
          <a:p>
            <a:pPr defTabSz="914400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E4F86BE-B3BD-42BF-93C7-468A1FE46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195" y="681867"/>
            <a:ext cx="3056127" cy="209039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8D334AD-AB73-4415-A0D6-3F3049082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195" y="3405524"/>
            <a:ext cx="3056127" cy="195783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9F768EB-5D72-40A3-8506-CD3323B15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30C812C-EB02-4B75-90CA-3DA4F0F46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12449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DB56CED6-ACD4-43B1-BE53-1B579E8C6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5B451061-F85B-40DB-92DA-1FD61C70C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1F836F1-51D4-4090-8E0D-97877F036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6A01027E-B10F-4212-8A7C-18D371461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00" name="Rectangle 99">
            <a:extLst>
              <a:ext uri="{FF2B5EF4-FFF2-40B4-BE49-F238E27FC236}">
                <a16:creationId xmlns:a16="http://schemas.microsoft.com/office/drawing/2014/main" id="{4568A54B-9065-40B2-8753-8E0288E82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51085" y="804520"/>
            <a:ext cx="3069983" cy="10492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/>
              <a:t>Konec války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515F3B72-790F-4B1A-90DE-5EC31C829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4" name="Rectangle 103">
            <a:extLst>
              <a:ext uri="{FF2B5EF4-FFF2-40B4-BE49-F238E27FC236}">
                <a16:creationId xmlns:a16="http://schemas.microsoft.com/office/drawing/2014/main" id="{A2BED43D-FF5E-4233-9D4F-A509B5603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TextovéPole 2"/>
          <p:cNvSpPr txBox="1"/>
          <p:nvPr/>
        </p:nvSpPr>
        <p:spPr>
          <a:xfrm>
            <a:off x="1151021" y="2015732"/>
            <a:ext cx="3066823" cy="39335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 err="1"/>
              <a:t>vyčerpání</a:t>
            </a:r>
            <a:r>
              <a:rPr lang="en-US" sz="2600" dirty="0"/>
              <a:t>, </a:t>
            </a:r>
            <a:r>
              <a:rPr lang="en-US" altLang="cs-CZ" sz="2600" dirty="0" err="1"/>
              <a:t>nedostatek</a:t>
            </a:r>
            <a:r>
              <a:rPr lang="en-US" altLang="cs-CZ" sz="2600" dirty="0"/>
              <a:t> </a:t>
            </a:r>
            <a:r>
              <a:rPr lang="en-US" altLang="cs-CZ" sz="2600" dirty="0" err="1"/>
              <a:t>surovin</a:t>
            </a:r>
            <a:r>
              <a:rPr lang="en-US" altLang="cs-CZ" sz="2600" dirty="0"/>
              <a:t>, </a:t>
            </a:r>
            <a:r>
              <a:rPr lang="en-US" altLang="cs-CZ" sz="2600" dirty="0" err="1"/>
              <a:t>vojenské</a:t>
            </a:r>
            <a:r>
              <a:rPr lang="en-US" altLang="cs-CZ" sz="2600" dirty="0"/>
              <a:t> posily z USA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b="1" dirty="0"/>
              <a:t>11. 11. 1918 v 11 </a:t>
            </a:r>
            <a:r>
              <a:rPr lang="en-US" sz="2600" b="1" dirty="0" err="1"/>
              <a:t>hodin</a:t>
            </a:r>
            <a:r>
              <a:rPr lang="en-US" sz="2600" b="1" dirty="0"/>
              <a:t> </a:t>
            </a:r>
            <a:r>
              <a:rPr lang="en-US" sz="2600" dirty="0" err="1"/>
              <a:t>zavládl</a:t>
            </a:r>
            <a:r>
              <a:rPr lang="en-US" sz="2600" dirty="0"/>
              <a:t> </a:t>
            </a:r>
            <a:r>
              <a:rPr lang="en-US" sz="2600" dirty="0" err="1"/>
              <a:t>klid</a:t>
            </a:r>
            <a:r>
              <a:rPr lang="en-US" sz="2600" dirty="0"/>
              <a:t>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všech</a:t>
            </a:r>
            <a:r>
              <a:rPr lang="en-US" sz="2600" dirty="0"/>
              <a:t> </a:t>
            </a:r>
            <a:r>
              <a:rPr lang="en-US" sz="2600" dirty="0" err="1"/>
              <a:t>frontách</a:t>
            </a:r>
            <a:r>
              <a:rPr lang="en-US" sz="2600" dirty="0"/>
              <a:t> a </a:t>
            </a:r>
            <a:r>
              <a:rPr lang="en-US" sz="2600" dirty="0" err="1"/>
              <a:t>bylo</a:t>
            </a:r>
            <a:r>
              <a:rPr lang="en-US" sz="2600" dirty="0"/>
              <a:t> </a:t>
            </a:r>
            <a:r>
              <a:rPr lang="en-US" sz="2600" dirty="0" err="1"/>
              <a:t>podepsáno</a:t>
            </a:r>
            <a:r>
              <a:rPr lang="en-US" sz="2600" dirty="0"/>
              <a:t> </a:t>
            </a:r>
            <a:r>
              <a:rPr lang="en-US" sz="2600" dirty="0" err="1"/>
              <a:t>příměří</a:t>
            </a:r>
            <a:endParaRPr lang="en-US" sz="2600" dirty="0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CD494E5-A0FE-4193-9ECB-530BB8BF0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014" y="805583"/>
            <a:ext cx="3483919" cy="4660762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051D0F8B-A6FE-4009-88A1-49ABE7CEF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4C5057B3-E936-43A2-9EEE-514EF0434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85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B56CED6-ACD4-43B1-BE53-1B579E8C6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5B451061-F85B-40DB-92DA-1FD61C70C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1F836F1-51D4-4090-8E0D-97877F036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A01027E-B10F-4212-8A7C-18D371461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4568A54B-9065-40B2-8753-8E0288E82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51085" y="804520"/>
            <a:ext cx="3069983" cy="10492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dirty="0" err="1"/>
              <a:t>Konec</a:t>
            </a:r>
            <a:r>
              <a:rPr lang="en-US" dirty="0"/>
              <a:t> </a:t>
            </a:r>
            <a:r>
              <a:rPr lang="en-US" dirty="0" err="1"/>
              <a:t>války</a:t>
            </a:r>
            <a:endParaRPr lang="en-US" dirty="0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15F3B72-790F-4B1A-90DE-5EC31C829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A2BED43D-FF5E-4233-9D4F-A509B5603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TextovéPole 2"/>
          <p:cNvSpPr txBox="1"/>
          <p:nvPr/>
        </p:nvSpPr>
        <p:spPr>
          <a:xfrm>
            <a:off x="1151021" y="2015732"/>
            <a:ext cx="3066823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FF0000"/>
                </a:solidFill>
              </a:rPr>
              <a:t>vítězství na straně Dohody</a:t>
            </a:r>
            <a:endParaRPr lang="cs-CZ" sz="2800" dirty="0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146" name="Picture 2" descr="https://upload.wikimedia.org/wikipedia/commons/thumb/f/fe/William_Orpen_-_The_Signing_of_Peace_in_the_Hall_of_Mirrors%2C_Versailles.jpg/800px-William_Orpen_-_The_Signing_of_Peace_in_the_Hall_of_Mirrors%2C_Versaill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0808" y="908221"/>
            <a:ext cx="3720331" cy="445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051D0F8B-A6FE-4009-88A1-49ABE7CEF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4C5057B3-E936-43A2-9EEE-514EF0434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67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B56CED6-ACD4-43B1-BE53-1B579E8C6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5B451061-F85B-40DB-92DA-1FD61C70C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1F836F1-51D4-4090-8E0D-97877F036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A01027E-B10F-4212-8A7C-18D371461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4568A54B-9065-40B2-8753-8E0288E82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51085" y="804520"/>
            <a:ext cx="3069983" cy="10492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/>
              <a:t>Výsledky války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15F3B72-790F-4B1A-90DE-5EC31C829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A2BED43D-FF5E-4233-9D4F-A509B5603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TextovéPole 2"/>
          <p:cNvSpPr txBox="1"/>
          <p:nvPr/>
        </p:nvSpPr>
        <p:spPr>
          <a:xfrm>
            <a:off x="1151021" y="2015732"/>
            <a:ext cx="3066823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5720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10 mil. </a:t>
            </a:r>
            <a:r>
              <a:rPr lang="en-US" sz="2800" dirty="0" err="1"/>
              <a:t>mrtvých</a:t>
            </a:r>
            <a:endParaRPr lang="en-US" sz="2800" dirty="0"/>
          </a:p>
          <a:p>
            <a:pPr marL="45720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20 mil. </a:t>
            </a:r>
            <a:r>
              <a:rPr lang="en-US" sz="2800" dirty="0" err="1"/>
              <a:t>zraněných</a:t>
            </a:r>
            <a:endParaRPr lang="en-US" sz="2800" dirty="0"/>
          </a:p>
          <a:p>
            <a:pPr marL="45720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1" dirty="0" err="1"/>
              <a:t>přerozdělení</a:t>
            </a:r>
            <a:r>
              <a:rPr lang="en-US" sz="2800" b="1" dirty="0"/>
              <a:t> </a:t>
            </a:r>
            <a:r>
              <a:rPr lang="en-US" sz="2800" b="1" dirty="0" err="1"/>
              <a:t>území</a:t>
            </a:r>
            <a:r>
              <a:rPr lang="en-US" sz="2800" b="1" dirty="0"/>
              <a:t> a </a:t>
            </a:r>
            <a:r>
              <a:rPr lang="en-US" sz="2800" b="1" dirty="0" err="1"/>
              <a:t>vznik</a:t>
            </a:r>
            <a:r>
              <a:rPr lang="en-US" sz="2800" b="1" dirty="0"/>
              <a:t> </a:t>
            </a:r>
            <a:r>
              <a:rPr lang="en-US" sz="2800" b="1" dirty="0" err="1"/>
              <a:t>nových</a:t>
            </a:r>
            <a:r>
              <a:rPr lang="en-US" sz="2800" b="1" dirty="0"/>
              <a:t> </a:t>
            </a:r>
            <a:r>
              <a:rPr lang="en-US" sz="2800" b="1" dirty="0" err="1"/>
              <a:t>států</a:t>
            </a:r>
            <a:endParaRPr lang="en-US" sz="2800" b="1" dirty="0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b="1" dirty="0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170" name="Picture 2" descr="Výsledek obrázku pro mapa evropy po 1. světové vál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0808" y="1824547"/>
            <a:ext cx="3720331" cy="262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051D0F8B-A6FE-4009-88A1-49ABE7CEF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4C5057B3-E936-43A2-9EEE-514EF0434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B56CED6-ACD4-43B1-BE53-1B579E8C6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5B451061-F85B-40DB-92DA-1FD61C70C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1F836F1-51D4-4090-8E0D-97877F036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A01027E-B10F-4212-8A7C-18D371461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4568A54B-9065-40B2-8753-8E0288E82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 idx="4294967295"/>
          </p:nvPr>
        </p:nvSpPr>
        <p:spPr>
          <a:xfrm>
            <a:off x="1151085" y="804520"/>
            <a:ext cx="7140053" cy="10492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cs-CZ" dirty="0"/>
              <a:t>Život za 1. SV – vše se podřizovalo válce</a:t>
            </a:r>
            <a:endParaRPr lang="en-US" dirty="0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15F3B72-790F-4B1A-90DE-5EC31C829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A2BED43D-FF5E-4233-9D4F-A509B5603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" name="TextovéPole 4"/>
          <p:cNvSpPr txBox="1"/>
          <p:nvPr/>
        </p:nvSpPr>
        <p:spPr>
          <a:xfrm>
            <a:off x="1028765" y="2015732"/>
            <a:ext cx="3541815" cy="41259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err="1"/>
              <a:t>muži</a:t>
            </a:r>
            <a:r>
              <a:rPr lang="en-US" sz="2000" dirty="0"/>
              <a:t> </a:t>
            </a:r>
            <a:r>
              <a:rPr lang="en-US" sz="2000" dirty="0" err="1"/>
              <a:t>museli</a:t>
            </a:r>
            <a:r>
              <a:rPr lang="en-US" sz="2000" dirty="0"/>
              <a:t> </a:t>
            </a:r>
            <a:r>
              <a:rPr lang="en-US" sz="2000" dirty="0" err="1"/>
              <a:t>narukovat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frontu</a:t>
            </a:r>
            <a:endParaRPr lang="en-US" sz="2000" dirty="0"/>
          </a:p>
          <a:p>
            <a:pPr marL="457200"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(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jejich</a:t>
            </a:r>
            <a:r>
              <a:rPr lang="en-US" sz="2000" dirty="0"/>
              <a:t> </a:t>
            </a:r>
            <a:r>
              <a:rPr lang="en-US" sz="2000" dirty="0" err="1"/>
              <a:t>místa</a:t>
            </a:r>
            <a:r>
              <a:rPr lang="en-US" sz="2000" dirty="0"/>
              <a:t> </a:t>
            </a:r>
            <a:r>
              <a:rPr lang="en-US" sz="2000" dirty="0" err="1"/>
              <a:t>nastoupily</a:t>
            </a:r>
            <a:r>
              <a:rPr lang="en-US" sz="2000" dirty="0"/>
              <a:t> </a:t>
            </a:r>
            <a:r>
              <a:rPr lang="en-US" sz="2000" dirty="0" err="1"/>
              <a:t>ženy</a:t>
            </a:r>
            <a:r>
              <a:rPr lang="en-US" sz="2000" dirty="0"/>
              <a:t> </a:t>
            </a:r>
            <a:r>
              <a:rPr lang="en-US" sz="2000" dirty="0" err="1"/>
              <a:t>nebo</a:t>
            </a:r>
            <a:r>
              <a:rPr lang="en-US" sz="2000" dirty="0"/>
              <a:t> </a:t>
            </a:r>
            <a:r>
              <a:rPr lang="en-US" sz="2000" dirty="0" err="1"/>
              <a:t>děti</a:t>
            </a:r>
            <a:r>
              <a:rPr lang="en-US" sz="2000" dirty="0"/>
              <a:t>)</a:t>
            </a:r>
          </a:p>
          <a:p>
            <a:pPr marL="457200"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err="1"/>
              <a:t>továrny</a:t>
            </a:r>
            <a:r>
              <a:rPr lang="en-US" sz="2000" dirty="0"/>
              <a:t> </a:t>
            </a:r>
            <a:r>
              <a:rPr lang="en-US" sz="2000" dirty="0" err="1"/>
              <a:t>vyráběly</a:t>
            </a:r>
            <a:r>
              <a:rPr lang="en-US" sz="2000" dirty="0"/>
              <a:t> </a:t>
            </a:r>
            <a:r>
              <a:rPr lang="en-US" sz="2000" dirty="0" err="1"/>
              <a:t>zbraně</a:t>
            </a:r>
            <a:endParaRPr lang="en-US" sz="2000" dirty="0"/>
          </a:p>
          <a:p>
            <a:pPr marL="457200"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err="1"/>
              <a:t>zhoršila</a:t>
            </a:r>
            <a:r>
              <a:rPr lang="en-US" sz="2000" dirty="0"/>
              <a:t> se </a:t>
            </a:r>
            <a:r>
              <a:rPr lang="en-US" sz="2000" dirty="0" err="1"/>
              <a:t>úroveň</a:t>
            </a:r>
            <a:r>
              <a:rPr lang="en-US" sz="2000" dirty="0"/>
              <a:t> </a:t>
            </a:r>
            <a:r>
              <a:rPr lang="en-US" sz="2000" dirty="0" err="1"/>
              <a:t>vyučování</a:t>
            </a:r>
            <a:r>
              <a:rPr lang="en-US" sz="2000" dirty="0"/>
              <a:t> (</a:t>
            </a:r>
            <a:r>
              <a:rPr lang="en-US" sz="2000" dirty="0" err="1"/>
              <a:t>učitelé</a:t>
            </a:r>
            <a:r>
              <a:rPr lang="en-US" sz="2000" dirty="0"/>
              <a:t> </a:t>
            </a:r>
            <a:r>
              <a:rPr lang="en-US" sz="2000" dirty="0" err="1"/>
              <a:t>museli</a:t>
            </a:r>
            <a:r>
              <a:rPr lang="en-US" sz="2000" dirty="0"/>
              <a:t> </a:t>
            </a:r>
            <a:r>
              <a:rPr lang="en-US" sz="2000" dirty="0" err="1"/>
              <a:t>narukovat</a:t>
            </a:r>
            <a:r>
              <a:rPr lang="en-US" sz="2000" dirty="0"/>
              <a:t>, </a:t>
            </a:r>
            <a:r>
              <a:rPr lang="en-US" sz="2000" dirty="0" err="1"/>
              <a:t>třídy</a:t>
            </a:r>
            <a:r>
              <a:rPr lang="en-US" sz="2000" dirty="0"/>
              <a:t> se </a:t>
            </a:r>
            <a:r>
              <a:rPr lang="en-US" sz="2000" dirty="0" err="1"/>
              <a:t>spojovaly</a:t>
            </a:r>
            <a:r>
              <a:rPr lang="en-US" sz="2000" dirty="0"/>
              <a:t>)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300" b="1" dirty="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pic>
        <p:nvPicPr>
          <p:cNvPr id="1026" name="Picture 2" descr="Výsledek obrázku pro první světová válka zákopy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97010" y="2014669"/>
            <a:ext cx="3720331" cy="2129889"/>
          </a:xfrm>
          <a:prstGeom prst="rect">
            <a:avLst/>
          </a:prstGeom>
          <a:noFill/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051D0F8B-A6FE-4009-88A1-49ABE7CEF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4C5057B3-E936-43A2-9EEE-514EF0434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erie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319</Words>
  <Application>Microsoft Office PowerPoint</Application>
  <PresentationFormat>Předvádění na obrazovce (4:3)</PresentationFormat>
  <Paragraphs>58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Palatino Linotype</vt:lpstr>
      <vt:lpstr>Symbol</vt:lpstr>
      <vt:lpstr>Galerie</vt:lpstr>
      <vt:lpstr>1. světová válka</vt:lpstr>
      <vt:lpstr>Prezentace aplikace PowerPoint</vt:lpstr>
      <vt:lpstr>Prezentace aplikace PowerPoint</vt:lpstr>
      <vt:lpstr>1. světová válka</vt:lpstr>
      <vt:lpstr>Prezentace aplikace PowerPoint</vt:lpstr>
      <vt:lpstr>Konec války</vt:lpstr>
      <vt:lpstr>Konec války</vt:lpstr>
      <vt:lpstr>Výsledky války</vt:lpstr>
      <vt:lpstr>Život za 1. SV – vše se podřizovalo válce</vt:lpstr>
      <vt:lpstr>Nedostatek potravin a dalších potřeb: </vt:lpstr>
      <vt:lpstr>Prezentace aplikace PowerPoint</vt:lpstr>
      <vt:lpstr>1. světová válka 1914 - 1918</vt:lpstr>
      <vt:lpstr>1. světová válka</vt:lpstr>
      <vt:lpstr>Dějiny udatného českého národa</vt:lpstr>
      <vt:lpstr>Odkaz na test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světová válka</dc:title>
  <dc:creator>Kšandová Jitka</dc:creator>
  <cp:lastModifiedBy>Kšandová Jitka</cp:lastModifiedBy>
  <cp:revision>10</cp:revision>
  <dcterms:created xsi:type="dcterms:W3CDTF">2020-05-12T09:22:45Z</dcterms:created>
  <dcterms:modified xsi:type="dcterms:W3CDTF">2020-05-15T06:24:11Z</dcterms:modified>
</cp:coreProperties>
</file>