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8" r:id="rId3"/>
    <p:sldId id="269" r:id="rId4"/>
    <p:sldId id="270" r:id="rId5"/>
    <p:sldId id="271" r:id="rId6"/>
    <p:sldId id="257" r:id="rId7"/>
    <p:sldId id="275" r:id="rId8"/>
    <p:sldId id="258" r:id="rId9"/>
    <p:sldId id="261" r:id="rId10"/>
    <p:sldId id="260" r:id="rId11"/>
    <p:sldId id="272" r:id="rId12"/>
    <p:sldId id="276" r:id="rId13"/>
    <p:sldId id="274" r:id="rId14"/>
    <p:sldId id="273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8182" y="802299"/>
            <a:ext cx="5536652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8182" y="3531205"/>
            <a:ext cx="553665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8181" y="329308"/>
            <a:ext cx="3004429" cy="309201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>
              <a:defRPr/>
            </a:pPr>
            <a:fld id="{55F0FDB7-D509-4D8C-BCA5-AAC4DEFAC9E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2316514" y="798973"/>
            <a:ext cx="0" cy="254475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15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E1B56-E07B-448B-B211-DEC2D0DDF4D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228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881269"/>
            <a:ext cx="1103027" cy="457759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5413" y="881269"/>
            <a:ext cx="5209173" cy="457759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14B8C-FF20-49D6-8DEF-1950E20D1FB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918028" y="719273"/>
            <a:ext cx="1096806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43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14FBA-8959-48EA-B0A6-A455F3BEE06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74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1" y="1756130"/>
            <a:ext cx="5525081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2" y="3806196"/>
            <a:ext cx="5525081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14FBA-8959-48EA-B0A6-A455F3BEE06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12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890"/>
            <a:ext cx="6479421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5412" y="2013936"/>
            <a:ext cx="3079690" cy="34375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143" y="2013936"/>
            <a:ext cx="3079690" cy="34375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9C8D7-27D3-4CA8-8D09-390A284F574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31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164"/>
            <a:ext cx="6479422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9550"/>
            <a:ext cx="3079690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5413" y="2824270"/>
            <a:ext cx="3079690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5142" y="2023004"/>
            <a:ext cx="3079691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5142" y="2821491"/>
            <a:ext cx="3079691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105B1-9A05-4C49-87FB-35DDD92AAC2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51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14FBA-8959-48EA-B0A6-A455F3BEE06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576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8F81F-3EAF-409B-992A-C554485B61D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507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356" y="798973"/>
            <a:ext cx="2329635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3" y="3205492"/>
            <a:ext cx="2330998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CA2AF-9E8B-49D6-8E09-5F899435706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34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201" y="1129513"/>
            <a:ext cx="3152882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2" y="3145992"/>
            <a:ext cx="3148365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5412" y="5469857"/>
            <a:ext cx="3153672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6252" y="318641"/>
            <a:ext cx="3152831" cy="320931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2608C-4F9C-43FC-8E48-1FCB7F6A9A1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2" name="Straight Connector 11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41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14732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873" b="-2873"/>
          <a:stretch/>
        </p:blipFill>
        <p:spPr>
          <a:xfrm>
            <a:off x="0" y="6163056"/>
            <a:ext cx="9144000" cy="7155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5413" y="804520"/>
            <a:ext cx="647942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5733"/>
            <a:ext cx="6479421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5413" y="329308"/>
            <a:ext cx="394208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4A14FBA-8959-48EA-B0A6-A455F3BEE06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7127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84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Hjv02nwAW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lVDiSmIRyUmImL9hL0qFaoFo0QUw2rdHi_tvQR5xV19UQzdFOEZHVjJGVlRaS1JXNVBNMDlDN0NOWi4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8454B2E-D2DB-42C2-A224-BCEC47B86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8B61146-1CF0-40E1-B66E-C22BD920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3740" y="802299"/>
            <a:ext cx="6817399" cy="3703960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/>
              <a:t>1. světová válka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AE5065C-30A9-480A-9E93-74CC1490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8482" y="4768183"/>
            <a:ext cx="628632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7" name="Picture 76">
            <a:extLst>
              <a:ext uri="{FF2B5EF4-FFF2-40B4-BE49-F238E27FC236}">
                <a16:creationId xmlns:a16="http://schemas.microsoft.com/office/drawing/2014/main" id="{D5165267-B23F-4016-85F9-10FFB3471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6/63/Europe_1914.jpg/800px-Europe_19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33298"/>
            <a:ext cx="7620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423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F6E2A2-887E-4A6A-BA2A-4FA04D622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Češi a 1. sv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C74853-F192-4FAB-8218-5F2D012E7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české země byly součástí R-U, a proto Češi museli bojovat za R-U</a:t>
            </a:r>
          </a:p>
          <a:p>
            <a:pPr lvl="1"/>
            <a:r>
              <a:rPr lang="cs-CZ" sz="2000" dirty="0"/>
              <a:t>mnozí s tím nesouhlasili, protože museli bojovat proti jiným Slovanům (Rusům)</a:t>
            </a:r>
          </a:p>
          <a:p>
            <a:pPr lvl="2"/>
            <a:r>
              <a:rPr lang="cs-CZ" sz="2000" dirty="0"/>
              <a:t>někteří Češi tak raději přebíhali do ruského zajetí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398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400349-2351-40F9-9270-8BEED71B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413" y="804521"/>
            <a:ext cx="6479421" cy="608256"/>
          </a:xfrm>
        </p:spPr>
        <p:txBody>
          <a:bodyPr/>
          <a:lstStyle/>
          <a:p>
            <a:r>
              <a:rPr lang="cs-CZ" dirty="0"/>
              <a:t>1. světová válka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49D34E-9E99-428B-B030-0394C53FF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413" y="1412777"/>
            <a:ext cx="7285059" cy="4752527"/>
          </a:xfrm>
        </p:spPr>
        <p:txBody>
          <a:bodyPr>
            <a:noAutofit/>
          </a:bodyPr>
          <a:lstStyle/>
          <a:p>
            <a:r>
              <a:rPr lang="cs-CZ" sz="2400" dirty="0"/>
              <a:t>před válkou narůstaly spory mezi Čechy a Němci</a:t>
            </a:r>
          </a:p>
          <a:p>
            <a:pPr lvl="1"/>
            <a:r>
              <a:rPr lang="cs-CZ" sz="2400" dirty="0"/>
              <a:t>Češi chtěli více práv</a:t>
            </a:r>
          </a:p>
          <a:p>
            <a:r>
              <a:rPr lang="cs-CZ" sz="2400" dirty="0"/>
              <a:t>postupně narůstaly konflikty i mezi ostatními evropskými státy</a:t>
            </a:r>
          </a:p>
          <a:p>
            <a:pPr lvl="1"/>
            <a:r>
              <a:rPr lang="cs-CZ" sz="2400" dirty="0"/>
              <a:t>soupeřilo se o moc, území</a:t>
            </a:r>
          </a:p>
          <a:p>
            <a:pPr lvl="1"/>
            <a:r>
              <a:rPr lang="cs-CZ" sz="2400" dirty="0"/>
              <a:t>vznikly dva hlavní tábory, které stály proti sobě</a:t>
            </a:r>
          </a:p>
          <a:p>
            <a:pPr lvl="2"/>
            <a:r>
              <a:rPr lang="cs-CZ" sz="2400" dirty="0"/>
              <a:t>Ústřední mocnosti – Německo, R-U, Itálie</a:t>
            </a:r>
          </a:p>
          <a:p>
            <a:pPr lvl="2"/>
            <a:r>
              <a:rPr lang="cs-CZ" sz="2400" dirty="0"/>
              <a:t>Dohoda- Velká Británie, Francie, Rusko</a:t>
            </a:r>
          </a:p>
          <a:p>
            <a:pPr lvl="2"/>
            <a:endParaRPr lang="cs-CZ" sz="2100" dirty="0"/>
          </a:p>
          <a:p>
            <a:pPr lvl="1"/>
            <a:endParaRPr lang="cs-CZ" sz="20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FDD94ED-515F-4A02-9143-901A2F76E1CD}"/>
              </a:ext>
            </a:extLst>
          </p:cNvPr>
          <p:cNvSpPr txBox="1"/>
          <p:nvPr/>
        </p:nvSpPr>
        <p:spPr>
          <a:xfrm>
            <a:off x="6228184" y="33265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zápisky do sešitu</a:t>
            </a:r>
          </a:p>
        </p:txBody>
      </p:sp>
    </p:spTree>
    <p:extLst>
      <p:ext uri="{BB962C8B-B14F-4D97-AF65-F5344CB8AC3E}">
        <p14:creationId xmlns:p14="http://schemas.microsoft.com/office/powerpoint/2010/main" val="247864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400349-2351-40F9-9270-8BEED71BB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světová válka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49D34E-9E99-428B-B030-0394C53FF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413" y="2015733"/>
            <a:ext cx="6479421" cy="4037747"/>
          </a:xfrm>
        </p:spPr>
        <p:txBody>
          <a:bodyPr>
            <a:normAutofit/>
          </a:bodyPr>
          <a:lstStyle/>
          <a:p>
            <a:r>
              <a:rPr lang="cs-CZ" sz="2400" dirty="0"/>
              <a:t>v červnu roku 1914 byl v Srbsku spáchán atentát na následníka R-U trůnu Františka Ferdinanda d´Este</a:t>
            </a:r>
          </a:p>
          <a:p>
            <a:r>
              <a:rPr lang="cs-CZ" sz="2400" dirty="0"/>
              <a:t>ten při atentátu zahynul i se svojí ženou Žofií</a:t>
            </a:r>
          </a:p>
          <a:p>
            <a:r>
              <a:rPr lang="cs-CZ" sz="2400" dirty="0"/>
              <a:t>R-U vyhlásilo Srbsku válku, do které se poté zapojily Ústřední mocnosti, Dohoda a později celý svět</a:t>
            </a:r>
          </a:p>
          <a:p>
            <a:endParaRPr lang="cs-CZ" sz="3200" dirty="0"/>
          </a:p>
          <a:p>
            <a:endParaRPr lang="cs-CZ" sz="24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FDD94ED-515F-4A02-9143-901A2F76E1CD}"/>
              </a:ext>
            </a:extLst>
          </p:cNvPr>
          <p:cNvSpPr txBox="1"/>
          <p:nvPr/>
        </p:nvSpPr>
        <p:spPr>
          <a:xfrm>
            <a:off x="6228184" y="33265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zápisky do sešitu</a:t>
            </a:r>
          </a:p>
        </p:txBody>
      </p:sp>
    </p:spTree>
    <p:extLst>
      <p:ext uri="{BB962C8B-B14F-4D97-AF65-F5344CB8AC3E}">
        <p14:creationId xmlns:p14="http://schemas.microsoft.com/office/powerpoint/2010/main" val="1946022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4">
            <a:extLst>
              <a:ext uri="{FF2B5EF4-FFF2-40B4-BE49-F238E27FC236}">
                <a16:creationId xmlns:a16="http://schemas.microsoft.com/office/drawing/2014/main" id="{556EBB68-A6CA-4467-AE47-5A59C4F3E808}"/>
              </a:ext>
            </a:extLst>
          </p:cNvPr>
          <p:cNvSpPr txBox="1">
            <a:spLocks/>
          </p:cNvSpPr>
          <p:nvPr/>
        </p:nvSpPr>
        <p:spPr>
          <a:xfrm>
            <a:off x="1535413" y="2824270"/>
            <a:ext cx="3079690" cy="26444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6" name="Zástupný obsah 6">
            <a:extLst>
              <a:ext uri="{FF2B5EF4-FFF2-40B4-BE49-F238E27FC236}">
                <a16:creationId xmlns:a16="http://schemas.microsoft.com/office/drawing/2014/main" id="{70E2AAED-79C9-4E7E-88C4-70ACBFAAEC4F}"/>
              </a:ext>
            </a:extLst>
          </p:cNvPr>
          <p:cNvSpPr txBox="1">
            <a:spLocks/>
          </p:cNvSpPr>
          <p:nvPr/>
        </p:nvSpPr>
        <p:spPr>
          <a:xfrm>
            <a:off x="4935142" y="2821491"/>
            <a:ext cx="3079691" cy="263737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C01340A9-8140-4D30-81F4-C0F17FBA8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577" y="587492"/>
            <a:ext cx="6479421" cy="1049235"/>
          </a:xfrm>
        </p:spPr>
        <p:txBody>
          <a:bodyPr/>
          <a:lstStyle/>
          <a:p>
            <a:r>
              <a:rPr lang="cs-CZ" dirty="0"/>
              <a:t>Dějiny udatného českého národa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90D149DB-38C5-4F82-A8C1-D12C56BA2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154" y="1991679"/>
            <a:ext cx="6479421" cy="3450613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https://www.youtube.com/watch?v=CHjv02nwAWc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044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9245F-8B76-46BD-9A0B-503304F4C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 </a:t>
            </a:r>
            <a:r>
              <a:rPr lang="cs-CZ"/>
              <a:t>na test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BF6309-3999-4D65-855B-CBB32FDA8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https://forms.office.com/Pages/ResponsePage.aspx?id=lVDiSmIRyUmImL9hL0qFaoFo0QUw2rdHi_tvQR5xV19UQzdFOEZHVjJGVlRaS1JXNVBNMDlDN0NOWi4u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8143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AEC73F-111E-43FF-B879-575EA86A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před válkou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9007BF-E8EB-461B-A700-62A8BF984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413" y="2015733"/>
            <a:ext cx="6781003" cy="3450613"/>
          </a:xfrm>
        </p:spPr>
        <p:txBody>
          <a:bodyPr>
            <a:noAutofit/>
          </a:bodyPr>
          <a:lstStyle/>
          <a:p>
            <a:r>
              <a:rPr lang="cs-CZ" sz="2800" dirty="0"/>
              <a:t>narůstaly spory mezi Čechy a Němci</a:t>
            </a:r>
          </a:p>
          <a:p>
            <a:pPr lvl="1"/>
            <a:r>
              <a:rPr lang="cs-CZ" sz="2000" dirty="0"/>
              <a:t>2/3 obyvatel českých zemí tvořili Češi a 1/3 Němci</a:t>
            </a:r>
          </a:p>
          <a:p>
            <a:r>
              <a:rPr lang="cs-CZ" sz="2800" dirty="0"/>
              <a:t>Češi stále usilují o rozšíření svých práv, ale zatím nepožadují samostatný stát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9318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AEC73F-111E-43FF-B879-575EA86A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před válkou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9007BF-E8EB-461B-A700-62A8BF984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413" y="2015733"/>
            <a:ext cx="6781003" cy="3450613"/>
          </a:xfrm>
        </p:spPr>
        <p:txBody>
          <a:bodyPr>
            <a:noAutofit/>
          </a:bodyPr>
          <a:lstStyle/>
          <a:p>
            <a:r>
              <a:rPr lang="cs-CZ" sz="2800" dirty="0"/>
              <a:t>odcizení se zvyšovalo a sílil nacionalismus (přehnané národní cítění)</a:t>
            </a:r>
          </a:p>
          <a:p>
            <a:r>
              <a:rPr lang="cs-CZ" sz="2800" dirty="0"/>
              <a:t>v R-U stále vládne František Josef I.</a:t>
            </a:r>
          </a:p>
        </p:txBody>
      </p:sp>
    </p:spTree>
    <p:extLst>
      <p:ext uri="{BB962C8B-B14F-4D97-AF65-F5344CB8AC3E}">
        <p14:creationId xmlns:p14="http://schemas.microsoft.com/office/powerpoint/2010/main" val="34362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AEC73F-111E-43FF-B879-575EA86A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před válkou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9007BF-E8EB-461B-A700-62A8BF984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413" y="2015733"/>
            <a:ext cx="6781003" cy="3450613"/>
          </a:xfrm>
        </p:spPr>
        <p:txBody>
          <a:bodyPr>
            <a:noAutofit/>
          </a:bodyPr>
          <a:lstStyle/>
          <a:p>
            <a:r>
              <a:rPr lang="cs-CZ" sz="2800" dirty="0"/>
              <a:t>postupně narůstaly konflikty i mezi ostatními evropskými státy</a:t>
            </a:r>
          </a:p>
          <a:p>
            <a:pPr lvl="1"/>
            <a:r>
              <a:rPr lang="cs-CZ" sz="2400" dirty="0"/>
              <a:t>soupeřilo se o území, moc, nadvládu nad zámořskými koloniemi </a:t>
            </a:r>
          </a:p>
        </p:txBody>
      </p:sp>
    </p:spTree>
    <p:extLst>
      <p:ext uri="{BB962C8B-B14F-4D97-AF65-F5344CB8AC3E}">
        <p14:creationId xmlns:p14="http://schemas.microsoft.com/office/powerpoint/2010/main" val="404402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0E049E-B340-4108-B296-9F3998488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Politická situace před válkou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0F3C25-A19A-479E-9B99-8AA95BA20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 válkou spolu některé evropské i mimoevropské státy uzavíraly různé spojenecké smlouvy, které je zavazovaly ke společnému (stejnému) postupu při možném vypuknutí války</a:t>
            </a:r>
          </a:p>
          <a:p>
            <a:r>
              <a:rPr lang="cs-CZ" dirty="0"/>
              <a:t>vznikly dva hlavní tábory, které stály proti sobě</a:t>
            </a:r>
          </a:p>
          <a:p>
            <a:pPr lvl="1"/>
            <a:r>
              <a:rPr lang="cs-CZ" dirty="0"/>
              <a:t>Ústřední mocnosti</a:t>
            </a:r>
          </a:p>
          <a:p>
            <a:pPr lvl="1"/>
            <a:r>
              <a:rPr lang="cs-CZ" dirty="0"/>
              <a:t>Dohoda</a:t>
            </a:r>
          </a:p>
        </p:txBody>
      </p:sp>
    </p:spTree>
    <p:extLst>
      <p:ext uri="{BB962C8B-B14F-4D97-AF65-F5344CB8AC3E}">
        <p14:creationId xmlns:p14="http://schemas.microsoft.com/office/powerpoint/2010/main" val="110612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40914BD6-D576-4B27-A961-F58D083B8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DCDC92-A384-4B97-9FC3-5988FD217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022" y="804520"/>
            <a:ext cx="4100429" cy="1049235"/>
          </a:xfrm>
        </p:spPr>
        <p:txBody>
          <a:bodyPr>
            <a:normAutofit/>
          </a:bodyPr>
          <a:lstStyle/>
          <a:p>
            <a:r>
              <a:rPr lang="cs-CZ"/>
              <a:t>František Ferdinand d´Este</a:t>
            </a:r>
            <a:endParaRPr lang="cs-CZ" dirty="0"/>
          </a:p>
        </p:txBody>
      </p:sp>
      <p:cxnSp>
        <p:nvCxnSpPr>
          <p:cNvPr id="1029" name="Straight Connector 72">
            <a:extLst>
              <a:ext uri="{FF2B5EF4-FFF2-40B4-BE49-F238E27FC236}">
                <a16:creationId xmlns:a16="http://schemas.microsoft.com/office/drawing/2014/main" id="{6588D8C7-75CD-4140-BA5A-DF0EA5715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30" name="Rectangle 74">
            <a:extLst>
              <a:ext uri="{FF2B5EF4-FFF2-40B4-BE49-F238E27FC236}">
                <a16:creationId xmlns:a16="http://schemas.microsoft.com/office/drawing/2014/main" id="{B4E1CA81-E878-4A91-BF30-823AD5BA0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BF7986D-1B5D-4829-80F6-92EF411A3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022" y="2015732"/>
            <a:ext cx="4100429" cy="3450613"/>
          </a:xfrm>
        </p:spPr>
        <p:txBody>
          <a:bodyPr>
            <a:normAutofit/>
          </a:bodyPr>
          <a:lstStyle/>
          <a:p>
            <a:pPr marL="457200" indent="-457200"/>
            <a:r>
              <a:rPr lang="cs-CZ" sz="2400" dirty="0"/>
              <a:t>následník trůnu – budoucí panovník R-U</a:t>
            </a:r>
          </a:p>
          <a:p>
            <a:pPr marL="457200" indent="-457200"/>
            <a:r>
              <a:rPr lang="cs-CZ" sz="2400" b="1" dirty="0"/>
              <a:t>28. 6. 1914 </a:t>
            </a:r>
            <a:r>
              <a:rPr lang="cs-CZ" sz="2400" dirty="0"/>
              <a:t>byl i se svojí manželkou zabit při atentátu v Sarajevu (Bosna a Hercegovina) → </a:t>
            </a:r>
            <a:r>
              <a:rPr lang="cs-CZ" sz="2400" b="1" dirty="0"/>
              <a:t>jedna z příčin 1. sv. v.</a:t>
            </a:r>
          </a:p>
          <a:p>
            <a:endParaRPr lang="cs-CZ" dirty="0"/>
          </a:p>
          <a:p>
            <a:endParaRPr lang="cs-CZ" dirty="0"/>
          </a:p>
        </p:txBody>
      </p:sp>
      <p:grpSp>
        <p:nvGrpSpPr>
          <p:cNvPr id="1031" name="Group 76">
            <a:extLst>
              <a:ext uri="{FF2B5EF4-FFF2-40B4-BE49-F238E27FC236}">
                <a16:creationId xmlns:a16="http://schemas.microsoft.com/office/drawing/2014/main" id="{2B3ECA81-4891-4DFE-AE06-30D5541C7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8041" y="482171"/>
            <a:ext cx="3055899" cy="5149101"/>
            <a:chOff x="7477388" y="482171"/>
            <a:chExt cx="4074533" cy="5149101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0346818-3837-4FCD-8757-E7126B680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Rectangle 78">
              <a:extLst>
                <a:ext uri="{FF2B5EF4-FFF2-40B4-BE49-F238E27FC236}">
                  <a16:creationId xmlns:a16="http://schemas.microsoft.com/office/drawing/2014/main" id="{45525097-32E2-4474-B41F-8CCBF88B3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Generál jezdectva (1899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1" r="13574" b="-4"/>
          <a:stretch/>
        </p:blipFill>
        <p:spPr bwMode="auto">
          <a:xfrm>
            <a:off x="6087279" y="1116345"/>
            <a:ext cx="2099328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85FBBCCA-7B19-4400-A846-38886F0E5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AE310B7-A32E-4E21-9CF1-EBF3F8AC7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20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56CED6-ACD4-43B1-BE53-1B579E8C6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451061-F85B-40DB-92DA-1FD61C70C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F836F1-51D4-4090-8E0D-97877F036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E33292-50BA-4AED-A315-7A6ADB4B1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097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E93A4E5-9844-4C94-BE97-92EDCA2EB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2113E9-B822-4FC0-9815-D9FD422C4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7F6C13-15BE-4EC5-9E81-66323A01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781" y="2508868"/>
            <a:ext cx="2117940" cy="1868760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pPr defTabSz="914400"/>
            <a:r>
              <a:rPr lang="cs-CZ" sz="3100" dirty="0"/>
              <a:t>František Ferdinand d´Este a jeho žena Žofie krátce před atentátem</a:t>
            </a:r>
            <a:endParaRPr lang="en-US" sz="31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4CC25F9-2E48-48AB-8BC0-F5F264549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8241" y="807259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8665850-0FEB-436B-AD92-E1873CA4C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84541" y="482171"/>
            <a:ext cx="5670087" cy="5149101"/>
            <a:chOff x="3979389" y="482171"/>
            <a:chExt cx="7560115" cy="51491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9497226-2365-4B3B-9781-1EA8B98DB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863181C-F135-428D-88EE-BDA1BF33E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FBBF4E2-8D2F-43D2-865D-87F0B3ED0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1903" y="977099"/>
            <a:ext cx="4965968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9DFFE00-6E1B-4245-8740-A1AA4DF24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63780" y="1599175"/>
            <a:ext cx="4712189" cy="290051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EF1841E-483F-48D2-BEE9-419DB846F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59C9410-83E0-4382-9205-407BA785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713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68A54B-9065-40B2-8753-8E0288E82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51085" y="804520"/>
            <a:ext cx="3069983" cy="1049235"/>
          </a:xfrm>
        </p:spPr>
        <p:txBody>
          <a:bodyPr>
            <a:normAutofit/>
          </a:bodyPr>
          <a:lstStyle/>
          <a:p>
            <a:r>
              <a:rPr lang="cs-CZ"/>
              <a:t>Začátek války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15F3B72-790F-4B1A-90DE-5EC31C829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A2BED43D-FF5E-4233-9D4F-A509B5603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C438B0F-563A-4AD0-BF18-00FD4C710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021" y="2015732"/>
            <a:ext cx="3066823" cy="3450613"/>
          </a:xfrm>
        </p:spPr>
        <p:txBody>
          <a:bodyPr>
            <a:normAutofit/>
          </a:bodyPr>
          <a:lstStyle/>
          <a:p>
            <a:r>
              <a:rPr lang="cs-CZ" sz="2800" b="1" dirty="0"/>
              <a:t>28. 7. 1914 </a:t>
            </a:r>
            <a:r>
              <a:rPr lang="cs-CZ" sz="2800" dirty="0"/>
              <a:t>vyhlásilo Rakousko-Uhersko válku Srbsku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4" name="Picture 2" descr="ilustrační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808" y="1208331"/>
            <a:ext cx="3720331" cy="385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51D0F8B-A6FE-4009-88A1-49ABE7CEF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C5057B3-E936-43A2-9EEE-514EF0434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130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404664"/>
            <a:ext cx="792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500" b="1" dirty="0"/>
              <a:t>Postupně se začaly přidávat další státy:</a:t>
            </a:r>
            <a:endParaRPr lang="cs-CZ" sz="3500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788024" y="1861518"/>
            <a:ext cx="35951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/>
              <a:t>státy </a:t>
            </a:r>
            <a:r>
              <a:rPr lang="cs-CZ" sz="3000" b="1" dirty="0">
                <a:solidFill>
                  <a:srgbClr val="FF0000"/>
                </a:solidFill>
              </a:rPr>
              <a:t>Dohody</a:t>
            </a:r>
            <a:r>
              <a:rPr lang="cs-CZ" sz="3000" b="1" dirty="0"/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/>
              <a:t>Francie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/>
              <a:t>Rusko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/>
              <a:t>Velká Británie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1833383"/>
            <a:ext cx="36724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FF0000"/>
                </a:solidFill>
              </a:rPr>
              <a:t>Ústřední mocnosti</a:t>
            </a:r>
            <a:r>
              <a:rPr lang="cs-CZ" sz="3000" b="1" dirty="0"/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/>
              <a:t>Rakousko-Uhersko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/>
              <a:t>Německo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/>
              <a:t>Itálie</a:t>
            </a:r>
          </a:p>
          <a:p>
            <a:endParaRPr lang="cs-CZ" dirty="0"/>
          </a:p>
        </p:txBody>
      </p:sp>
      <p:pic>
        <p:nvPicPr>
          <p:cNvPr id="5122" name="Picture 2" descr="Výsledek obrázku pro první světová vál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85176"/>
            <a:ext cx="1923060" cy="210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ek obrázku pro první světová vál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2" y="4210799"/>
            <a:ext cx="2793500" cy="165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ýsledek obrázku pro první světová vál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603" y="4182486"/>
            <a:ext cx="2994833" cy="180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04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erie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393</Words>
  <Application>Microsoft Office PowerPoint</Application>
  <PresentationFormat>Předvádění na obrazovce (4:3)</PresentationFormat>
  <Paragraphs>56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Palatino Linotype</vt:lpstr>
      <vt:lpstr>Galerie</vt:lpstr>
      <vt:lpstr>1. světová válka</vt:lpstr>
      <vt:lpstr>Situace před válkou</vt:lpstr>
      <vt:lpstr>Situace před válkou</vt:lpstr>
      <vt:lpstr>Situace před válkou</vt:lpstr>
      <vt:lpstr>Politická situace před válkou</vt:lpstr>
      <vt:lpstr>František Ferdinand d´Este</vt:lpstr>
      <vt:lpstr>František Ferdinand d´Este a jeho žena Žofie krátce před atentátem</vt:lpstr>
      <vt:lpstr>Začátek války</vt:lpstr>
      <vt:lpstr>Prezentace aplikace PowerPoint</vt:lpstr>
      <vt:lpstr>Prezentace aplikace PowerPoint</vt:lpstr>
      <vt:lpstr>Češi a 1. sv</vt:lpstr>
      <vt:lpstr>1. světová válka</vt:lpstr>
      <vt:lpstr>1. světová válka</vt:lpstr>
      <vt:lpstr>Dějiny udatného českého národa</vt:lpstr>
      <vt:lpstr>odkaz na test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světová válka</dc:title>
  <dc:creator>Kšandová Jitka</dc:creator>
  <cp:lastModifiedBy>Kšandová Jitka</cp:lastModifiedBy>
  <cp:revision>8</cp:revision>
  <dcterms:created xsi:type="dcterms:W3CDTF">2020-05-06T06:38:29Z</dcterms:created>
  <dcterms:modified xsi:type="dcterms:W3CDTF">2020-05-06T08:36:33Z</dcterms:modified>
</cp:coreProperties>
</file>