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9BD38-606B-4D93-B7F0-4ADB52672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37026D-8760-4470-B1F7-E4C4CC9B4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B76DB5-5ECB-4849-954A-722B7BD1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CC1192-5066-4E4F-8196-265631EF2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3BB67B-BF54-4995-A9AA-5AFC7B310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17848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78642-7D2D-43DC-BB7C-BAEF82D81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1B3F71-06C5-4497-8BBA-0F755AE28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3FB2A9-DAF8-4E2F-A40E-0EF65EEF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0900F7-BD3E-498B-ABD2-DC86B95C2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E27355-71DA-485B-B550-1C3C8F70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81076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AEA9A7-ED9B-4960-8B5F-F27D2D381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FFBACA-9FEF-4E2D-A652-0CE1ABE33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E060F6-3FB1-4150-8CEA-C84F13DF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A42131-FBDD-4806-ABB3-1ADA7E55E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381624-382C-4B3A-9005-9125D332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4002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7BC6C-44F7-446D-938B-A6BB6404D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B9040E-DB71-4CCC-9FED-D49C54A8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4BC0D7-62A8-4B8B-A55D-4EF6E9A21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10A4CF-E025-4B07-A2B2-8A3178166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8F1EEE-D55B-4DC4-9F40-361D2A69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01856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03870-760E-4554-95D3-EE657D569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123C11-FC20-446B-BFD1-9D2C8C6AB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B8FFD1-E591-45CB-A2B2-3F478A664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B94722-B2D4-4407-A13F-EF620A67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E86ACA-B104-4AF8-B0B9-CFA742E3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18569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AED03-3E48-48D6-A129-85A7CF82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162F3-BEC4-4669-9A9B-EC3415E73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8792DE-976E-4F9B-AD71-0DFC41E3F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FB0C08-8711-41A4-9A9E-CBB0D5F6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FCBFE0-B089-4113-8A71-A8B1FEA8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FCA574-9321-4118-A534-EB54968A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2372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2425D-90CD-4817-A5E2-FF566E6C4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04B3E9-6809-46A0-8B94-064512FED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7584B9-5D54-4222-B55C-959DEFD48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55485A-8CAD-4EB6-A5A0-270C78E78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BCA252-20C8-4FC4-B990-11761C892C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B95195-A64F-4455-817D-421A60374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658CA0-9E95-4121-8CB1-FF62B862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6485CD4-BC87-4C24-ABFB-7307756C3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03784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89FF2-1483-4A4E-8FD0-563B0A2EE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2A11449-4B91-490B-9149-F05292D2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AEEE96-E45B-45FB-9BCC-34E8E86A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3687C6-628A-46F0-AAB3-EB68CB7E3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93280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D3D7B0B-80B1-495B-8FE6-3CFD72AE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34E79C-B7B1-4BC3-AFEB-3EECE5BD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DBC5B9-1038-4AB7-A910-C7BE85BC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48120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44F00-199A-42BB-AADB-35B561952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E96014-191D-427C-B982-4561C6DF7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510675-159E-451E-8234-22646BCF6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C5D409-5D16-4DB2-82AF-EDD7900F1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2C22ED-E3AD-4E16-8AC7-D7961F78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B21E39-8B78-4918-9B40-C0FA90357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80702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036CA-EECE-46BA-B1F8-7A98125B3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4CE3BAB-A7B4-451E-AAA3-FB27CDEC1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02000F-AC92-4530-AF36-3ED09D808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B17108-DF8A-4096-9B56-489A69E80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0D979A-59BA-4292-8DBE-F664CF72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92BAD9-4637-406F-8D92-E189266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86194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1AF9D7-9774-4DB4-A24D-FC1FE5B98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525033-39CB-4AD3-9736-154CD73E1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75A1BF-0797-49D8-8523-4B70B7352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48D21-F926-4F9A-B997-3655DB874BCE}" type="datetimeFigureOut">
              <a:rPr lang="cs-CZ" smtClean="0"/>
              <a:t>05.06.2020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6C9348-DC57-4C3D-8D4C-CF984335F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8F295E-0712-4851-8849-F8293C9A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79FD4-E2CD-4B15-86DC-AF5CA41B8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83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AB67D59-6A3D-4494-86E3-4480EBAE3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Přímá řeč, věta uvozovací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A00D7F-4B37-4352-A711-CC6019CE3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nepřímá řeč</a:t>
            </a:r>
          </a:p>
          <a:p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13465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7A91619-A172-49D2-AD9A-2571D0CB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Přímá 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AC271-C197-4F6E-A9DB-790647C5E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9891" y="959521"/>
            <a:ext cx="5306084" cy="5230634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>
                <a:solidFill>
                  <a:srgbClr val="000000"/>
                </a:solidFill>
              </a:rPr>
              <a:t>uvádí doslova, co řekl mluvčí</a:t>
            </a:r>
          </a:p>
          <a:p>
            <a:pPr lvl="1">
              <a:lnSpc>
                <a:spcPct val="200000"/>
              </a:lnSpc>
            </a:pPr>
            <a:r>
              <a:rPr lang="cs-CZ" dirty="0">
                <a:solidFill>
                  <a:srgbClr val="000000"/>
                </a:solidFill>
              </a:rPr>
              <a:t>v textu je často tam, kde dochází k rozhovoru mezi několika osobami </a:t>
            </a:r>
          </a:p>
          <a:p>
            <a:pPr>
              <a:lnSpc>
                <a:spcPct val="200000"/>
              </a:lnSpc>
            </a:pPr>
            <a:r>
              <a:rPr lang="cs-CZ" sz="2400" dirty="0">
                <a:solidFill>
                  <a:srgbClr val="000000"/>
                </a:solidFill>
              </a:rPr>
              <a:t>označována uvozovkami „“</a:t>
            </a:r>
          </a:p>
          <a:p>
            <a:pPr>
              <a:lnSpc>
                <a:spcPct val="200000"/>
              </a:lnSpc>
            </a:pPr>
            <a:r>
              <a:rPr lang="cs-CZ" sz="2400" dirty="0">
                <a:solidFill>
                  <a:srgbClr val="000000"/>
                </a:solidFill>
              </a:rPr>
              <a:t>často součástí vypravování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38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7A91619-A172-49D2-AD9A-2571D0CB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věta uvozovací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2EFBA-5583-44AB-BE0D-74ED4D355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0000"/>
                </a:solidFill>
              </a:rPr>
              <a:t>uvádí, kdo řeč pronesl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0000"/>
                </a:solidFill>
              </a:rPr>
              <a:t>dovídáme se, kdo mluví a jakým způsobem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0000"/>
                </a:solidFill>
              </a:rPr>
              <a:t>stojí: 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</a:rPr>
              <a:t>před přímou řečí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</a:rPr>
              <a:t>za přímou řečí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</a:rPr>
              <a:t>je do přímé řeči vložena</a:t>
            </a:r>
          </a:p>
        </p:txBody>
      </p:sp>
    </p:spTree>
    <p:extLst>
      <p:ext uri="{BB962C8B-B14F-4D97-AF65-F5344CB8AC3E}">
        <p14:creationId xmlns:p14="http://schemas.microsoft.com/office/powerpoint/2010/main" val="22624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219D4C3-7C8A-442E-A889-6B4137058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B9C6D-18C0-4A51-B6CB-67F1C6EAB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229710"/>
            <a:ext cx="5306084" cy="4802790"/>
          </a:xfrm>
        </p:spPr>
        <p:txBody>
          <a:bodyPr anchor="ctr">
            <a:normAutofit lnSpcReduction="10000"/>
          </a:bodyPr>
          <a:lstStyle/>
          <a:p>
            <a:pPr>
              <a:defRPr/>
            </a:pPr>
            <a:r>
              <a:rPr lang="cs-CZ" b="1" dirty="0">
                <a:solidFill>
                  <a:srgbClr val="0070C0"/>
                </a:solidFill>
              </a:rPr>
              <a:t>„To je dobrý nápad,“ </a:t>
            </a:r>
            <a:r>
              <a:rPr lang="cs-CZ" dirty="0">
                <a:solidFill>
                  <a:srgbClr val="000000"/>
                </a:solidFill>
              </a:rPr>
              <a:t>pravil tatínek.</a:t>
            </a:r>
          </a:p>
          <a:p>
            <a:pPr>
              <a:defRPr/>
            </a:pPr>
            <a:r>
              <a:rPr lang="cs-CZ" dirty="0">
                <a:solidFill>
                  <a:srgbClr val="000000"/>
                </a:solidFill>
              </a:rPr>
              <a:t>Maminka se diví: </a:t>
            </a:r>
            <a:r>
              <a:rPr lang="cs-CZ" b="1" dirty="0">
                <a:solidFill>
                  <a:srgbClr val="0070C0"/>
                </a:solidFill>
              </a:rPr>
              <a:t>„Co to neseš v té tašce?“</a:t>
            </a:r>
          </a:p>
          <a:p>
            <a:pPr>
              <a:defRPr/>
            </a:pPr>
            <a:r>
              <a:rPr lang="cs-CZ" b="1" dirty="0">
                <a:solidFill>
                  <a:srgbClr val="0070C0"/>
                </a:solidFill>
              </a:rPr>
              <a:t>„Utíkej,“ </a:t>
            </a:r>
            <a:r>
              <a:rPr lang="cs-CZ" dirty="0">
                <a:solidFill>
                  <a:srgbClr val="000000"/>
                </a:solidFill>
              </a:rPr>
              <a:t>křičí tatínek,  </a:t>
            </a:r>
            <a:r>
              <a:rPr lang="cs-CZ" b="1" dirty="0">
                <a:solidFill>
                  <a:srgbClr val="0070C0"/>
                </a:solidFill>
              </a:rPr>
              <a:t>„ať nezmokneš!“</a:t>
            </a:r>
          </a:p>
          <a:p>
            <a:pPr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dirty="0">
                <a:solidFill>
                  <a:srgbClr val="000000"/>
                </a:solidFill>
              </a:rPr>
              <a:t> Věta uvozovací uvozuje přímou řeč.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rgbClr val="0070C0"/>
                </a:solidFill>
              </a:rPr>
              <a:t>Přímá řeč je v uvozovkách. </a:t>
            </a:r>
            <a:r>
              <a:rPr lang="cs-CZ" b="1">
                <a:solidFill>
                  <a:srgbClr val="0070C0"/>
                </a:solidFill>
              </a:rPr>
              <a:t>„_______.!?“</a:t>
            </a:r>
            <a:endParaRPr lang="cs-CZ" b="1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939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4B9E7AB-9F29-4F70-B679-35326AF81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B64BF-BFAF-41B0-A0AD-7D488EE2A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</a:rPr>
              <a:t>„</a:t>
            </a: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Kde ses tak umazal?“ </a:t>
            </a:r>
            <a:r>
              <a:rPr lang="cs-CZ" altLang="cs-CZ" dirty="0">
                <a:solidFill>
                  <a:srgbClr val="000000"/>
                </a:solidFill>
                <a:latin typeface="Arial" panose="020B0604020202020204" pitchFamily="34" charset="0"/>
              </a:rPr>
              <a:t>ptala se maminka.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solidFill>
                  <a:srgbClr val="000000"/>
                </a:solidFill>
                <a:latin typeface="Arial" panose="020B0604020202020204" pitchFamily="34" charset="0"/>
              </a:rPr>
              <a:t>Začala  pěkně hubovat: </a:t>
            </a: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„Vždyť máš roztrhané celé oblečení!“</a:t>
            </a:r>
          </a:p>
          <a:p>
            <a:pPr>
              <a:spcBef>
                <a:spcPct val="0"/>
              </a:spcBef>
              <a:buNone/>
            </a:pPr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„Co jsi dělal,“ </a:t>
            </a:r>
            <a:r>
              <a:rPr lang="cs-CZ" altLang="cs-CZ" dirty="0">
                <a:solidFill>
                  <a:srgbClr val="000000"/>
                </a:solidFill>
                <a:latin typeface="Arial" panose="020B0604020202020204" pitchFamily="34" charset="0"/>
              </a:rPr>
              <a:t>křičela, </a:t>
            </a:r>
            <a:r>
              <a:rPr lang="cs-CZ" alt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„že ses  tak zřídil.“</a:t>
            </a:r>
          </a:p>
          <a:p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11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B51AE58-F253-4CF8-AED7-2A1F55C4B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nepřímá 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A73C34-AB5C-48F8-8354-DC758210E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0000"/>
                </a:solidFill>
              </a:rPr>
              <a:t>při nepřímé řeči se vyjadřujeme vedlejší větou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000000"/>
                </a:solidFill>
              </a:rPr>
              <a:t>tato věta závisí na slovese uvozovací věty</a:t>
            </a:r>
          </a:p>
          <a:p>
            <a:pPr lvl="1">
              <a:lnSpc>
                <a:spcPct val="150000"/>
              </a:lnSpc>
            </a:pPr>
            <a:endParaRPr lang="cs-CZ" dirty="0">
              <a:solidFill>
                <a:srgbClr val="0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cs-CZ" i="1" dirty="0"/>
              <a:t>Franta </a:t>
            </a:r>
            <a:r>
              <a:rPr lang="cs-CZ" b="1" i="1" dirty="0"/>
              <a:t>řekl</a:t>
            </a:r>
            <a:r>
              <a:rPr lang="cs-CZ" i="1" dirty="0"/>
              <a:t>, že není takový hlupák, jak si o něm všichni myslí.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709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174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Přímá řeč, věta uvozovací</vt:lpstr>
      <vt:lpstr>Přímá řeč</vt:lpstr>
      <vt:lpstr>věta uvozovací</vt:lpstr>
      <vt:lpstr>Příklady</vt:lpstr>
      <vt:lpstr>Příklady</vt:lpstr>
      <vt:lpstr>nepřímá řeč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Přímá řeč</dc:title>
  <dc:creator>Kšandová Jitka</dc:creator>
  <cp:lastModifiedBy>Kšandová Jitka</cp:lastModifiedBy>
  <cp:revision>7</cp:revision>
  <dcterms:created xsi:type="dcterms:W3CDTF">2020-06-05T09:02:46Z</dcterms:created>
  <dcterms:modified xsi:type="dcterms:W3CDTF">2020-06-05T10:10:21Z</dcterms:modified>
</cp:coreProperties>
</file>