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F3AB3-0718-4624-B441-E567A8F0AB56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651F6E3-6281-48DB-9319-2AEAFDAE7572}">
      <dgm:prSet custT="1"/>
      <dgm:spPr/>
      <dgm:t>
        <a:bodyPr/>
        <a:lstStyle/>
        <a:p>
          <a:pPr algn="l" rtl="0"/>
          <a:r>
            <a:rPr lang="cs-CZ" sz="2000" dirty="0" smtClean="0"/>
            <a:t>NÁZEV:</a:t>
          </a:r>
          <a:r>
            <a:rPr lang="cs-CZ" sz="2000" baseline="0" dirty="0" smtClean="0"/>
            <a:t> </a:t>
          </a:r>
          <a:r>
            <a:rPr lang="cs-CZ" sz="1200" baseline="0" dirty="0" smtClean="0"/>
            <a:t>VY_12_INOVACE_36_ČS</a:t>
          </a:r>
          <a:endParaRPr lang="cs-CZ" sz="1200" dirty="0"/>
        </a:p>
      </dgm:t>
    </dgm:pt>
    <dgm:pt modelId="{A571E265-742E-411A-ABCF-E39FDBC7528A}" type="parTrans" cxnId="{7BC66EC3-EBD6-4F3A-99ED-9D25F66FFA51}">
      <dgm:prSet/>
      <dgm:spPr/>
      <dgm:t>
        <a:bodyPr/>
        <a:lstStyle/>
        <a:p>
          <a:endParaRPr lang="cs-CZ"/>
        </a:p>
      </dgm:t>
    </dgm:pt>
    <dgm:pt modelId="{E33260FE-399D-481C-B2D6-3B35DD16DC84}" type="sibTrans" cxnId="{7BC66EC3-EBD6-4F3A-99ED-9D25F66FFA51}">
      <dgm:prSet/>
      <dgm:spPr/>
      <dgm:t>
        <a:bodyPr/>
        <a:lstStyle/>
        <a:p>
          <a:endParaRPr lang="cs-CZ"/>
        </a:p>
      </dgm:t>
    </dgm:pt>
    <dgm:pt modelId="{D1D4F407-5343-4D3F-B5B9-D407B03CAEB4}">
      <dgm:prSet custT="1"/>
      <dgm:spPr/>
      <dgm:t>
        <a:bodyPr/>
        <a:lstStyle/>
        <a:p>
          <a:pPr algn="l" rtl="0"/>
          <a:r>
            <a:rPr lang="cs-CZ" sz="2000" dirty="0" smtClean="0"/>
            <a:t>NÁZEV ŠKOLY: </a:t>
          </a:r>
          <a:r>
            <a:rPr lang="cs-CZ" sz="1800" dirty="0" smtClean="0"/>
            <a:t>Základní škola a Mateřská škola Halže,</a:t>
          </a:r>
          <a:endParaRPr lang="cs-CZ" sz="2000" dirty="0"/>
        </a:p>
      </dgm:t>
    </dgm:pt>
    <dgm:pt modelId="{FB3E2B41-81AD-4068-9354-4B764E7CC2F7}" type="parTrans" cxnId="{14367CC6-B9B1-40CF-BBB3-C17F79391DAE}">
      <dgm:prSet/>
      <dgm:spPr/>
      <dgm:t>
        <a:bodyPr/>
        <a:lstStyle/>
        <a:p>
          <a:endParaRPr lang="cs-CZ"/>
        </a:p>
      </dgm:t>
    </dgm:pt>
    <dgm:pt modelId="{878E4EBE-18EA-43B6-B589-1210E1E4CF6A}" type="sibTrans" cxnId="{14367CC6-B9B1-40CF-BBB3-C17F79391DAE}">
      <dgm:prSet/>
      <dgm:spPr/>
      <dgm:t>
        <a:bodyPr/>
        <a:lstStyle/>
        <a:p>
          <a:endParaRPr lang="cs-CZ"/>
        </a:p>
      </dgm:t>
    </dgm:pt>
    <dgm:pt modelId="{D8197B8C-B260-4A16-BDF4-0947B075E274}">
      <dgm:prSet custT="1"/>
      <dgm:spPr/>
      <dgm:t>
        <a:bodyPr/>
        <a:lstStyle/>
        <a:p>
          <a:pPr algn="l" rtl="0"/>
          <a:r>
            <a:rPr lang="cs-CZ" sz="2000" dirty="0" smtClean="0"/>
            <a:t>TEMA: </a:t>
          </a:r>
          <a:r>
            <a:rPr lang="cs-CZ" sz="2000" dirty="0" smtClean="0"/>
            <a:t>Ekosystém okolí </a:t>
          </a:r>
          <a:r>
            <a:rPr lang="cs-CZ" sz="2000" dirty="0" smtClean="0"/>
            <a:t>lidských </a:t>
          </a:r>
          <a:r>
            <a:rPr lang="cs-CZ" sz="2000" dirty="0" smtClean="0"/>
            <a:t>obydlí - rostliny</a:t>
          </a:r>
          <a:endParaRPr lang="cs-CZ" sz="2000" dirty="0"/>
        </a:p>
      </dgm:t>
    </dgm:pt>
    <dgm:pt modelId="{51C5993D-B262-45E6-B66E-76BC9D6D883D}" type="parTrans" cxnId="{EDF6FE6B-9DBE-4D7B-B8FD-7098875B4EED}">
      <dgm:prSet/>
      <dgm:spPr/>
      <dgm:t>
        <a:bodyPr/>
        <a:lstStyle/>
        <a:p>
          <a:endParaRPr lang="cs-CZ"/>
        </a:p>
      </dgm:t>
    </dgm:pt>
    <dgm:pt modelId="{1AEC7F05-E0FE-459C-BD47-224AC9D7BEE4}" type="sibTrans" cxnId="{EDF6FE6B-9DBE-4D7B-B8FD-7098875B4EED}">
      <dgm:prSet/>
      <dgm:spPr/>
      <dgm:t>
        <a:bodyPr/>
        <a:lstStyle/>
        <a:p>
          <a:endParaRPr lang="cs-CZ"/>
        </a:p>
      </dgm:t>
    </dgm:pt>
    <dgm:pt modelId="{4C35D32F-0EAB-4CD7-82EE-45574DC2A586}">
      <dgm:prSet custT="1"/>
      <dgm:spPr/>
      <dgm:t>
        <a:bodyPr/>
        <a:lstStyle/>
        <a:p>
          <a:pPr algn="l" rtl="0"/>
          <a:r>
            <a:rPr lang="cs-CZ" sz="2000" dirty="0" smtClean="0"/>
            <a:t>ČÍSLO PROJEKTU: CZ.1.07/1.4.00/21.3551</a:t>
          </a:r>
          <a:endParaRPr lang="cs-CZ" sz="2000" dirty="0"/>
        </a:p>
      </dgm:t>
    </dgm:pt>
    <dgm:pt modelId="{A15F02C0-547C-48B3-9D05-E7F145EBF3C4}" type="parTrans" cxnId="{2221FB34-310D-4638-ACAE-9ACC709E4926}">
      <dgm:prSet/>
      <dgm:spPr/>
      <dgm:t>
        <a:bodyPr/>
        <a:lstStyle/>
        <a:p>
          <a:endParaRPr lang="cs-CZ"/>
        </a:p>
      </dgm:t>
    </dgm:pt>
    <dgm:pt modelId="{8C5711BF-38F0-4590-B6BC-B3119A33CA2E}" type="sibTrans" cxnId="{2221FB34-310D-4638-ACAE-9ACC709E4926}">
      <dgm:prSet/>
      <dgm:spPr/>
      <dgm:t>
        <a:bodyPr/>
        <a:lstStyle/>
        <a:p>
          <a:endParaRPr lang="cs-CZ"/>
        </a:p>
      </dgm:t>
    </dgm:pt>
    <dgm:pt modelId="{B2C90433-5833-4FBB-B44D-19162BCCA373}">
      <dgm:prSet custT="1"/>
      <dgm:spPr/>
      <dgm:t>
        <a:bodyPr/>
        <a:lstStyle/>
        <a:p>
          <a:pPr algn="l" rtl="0"/>
          <a:r>
            <a:rPr lang="cs-CZ" sz="2000" dirty="0"/>
            <a:t>                         </a:t>
          </a:r>
          <a:r>
            <a:rPr lang="cs-CZ" sz="1800" dirty="0"/>
            <a:t>příspěvková organizace</a:t>
          </a:r>
          <a:endParaRPr lang="cs-CZ" sz="2000" dirty="0"/>
        </a:p>
      </dgm:t>
    </dgm:pt>
    <dgm:pt modelId="{FE263347-0334-4678-A4E1-694A34352365}" type="parTrans" cxnId="{44F76B10-125B-49BC-B31D-2D21480A6EC6}">
      <dgm:prSet/>
      <dgm:spPr/>
      <dgm:t>
        <a:bodyPr/>
        <a:lstStyle/>
        <a:p>
          <a:endParaRPr lang="cs-CZ"/>
        </a:p>
      </dgm:t>
    </dgm:pt>
    <dgm:pt modelId="{85A51028-DDCB-4FE7-B282-F905D135B24A}" type="sibTrans" cxnId="{44F76B10-125B-49BC-B31D-2D21480A6EC6}">
      <dgm:prSet/>
      <dgm:spPr/>
      <dgm:t>
        <a:bodyPr/>
        <a:lstStyle/>
        <a:p>
          <a:endParaRPr lang="cs-CZ"/>
        </a:p>
      </dgm:t>
    </dgm:pt>
    <dgm:pt modelId="{D1B46980-6531-4606-95E6-44980827E919}">
      <dgm:prSet custT="1"/>
      <dgm:spPr/>
      <dgm:t>
        <a:bodyPr/>
        <a:lstStyle/>
        <a:p>
          <a:pPr algn="l" rtl="0"/>
          <a:r>
            <a:rPr lang="cs-CZ" sz="2000" dirty="0" smtClean="0"/>
            <a:t>AUTOR: Pavla Dokoupilová</a:t>
          </a:r>
          <a:endParaRPr lang="cs-CZ" sz="2000" dirty="0"/>
        </a:p>
      </dgm:t>
    </dgm:pt>
    <dgm:pt modelId="{CFF69701-2866-4EF5-BFB5-F3F9B72EB817}" type="sibTrans" cxnId="{AB906E97-3CD9-4E05-91AE-864F8E394536}">
      <dgm:prSet/>
      <dgm:spPr/>
      <dgm:t>
        <a:bodyPr/>
        <a:lstStyle/>
        <a:p>
          <a:endParaRPr lang="cs-CZ"/>
        </a:p>
      </dgm:t>
    </dgm:pt>
    <dgm:pt modelId="{4F7B2CF5-A270-4D61-A510-1C1C5A4DCD3B}" type="parTrans" cxnId="{AB906E97-3CD9-4E05-91AE-864F8E394536}">
      <dgm:prSet/>
      <dgm:spPr/>
      <dgm:t>
        <a:bodyPr/>
        <a:lstStyle/>
        <a:p>
          <a:endParaRPr lang="cs-CZ"/>
        </a:p>
      </dgm:t>
    </dgm:pt>
    <dgm:pt modelId="{333A1088-737F-45CB-B68E-254E46348037}" type="pres">
      <dgm:prSet presAssocID="{757F3AB3-0718-4624-B441-E567A8F0AB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ABB229-8D3B-4694-996A-96F23CF14429}" type="pres">
      <dgm:prSet presAssocID="{D1D4F407-5343-4D3F-B5B9-D407B03CAEB4}" presName="circle1" presStyleLbl="node1" presStyleIdx="0" presStyleCnt="6" custLinFactNeighborX="6"/>
      <dgm:spPr/>
      <dgm:t>
        <a:bodyPr/>
        <a:lstStyle/>
        <a:p>
          <a:endParaRPr lang="cs-CZ"/>
        </a:p>
      </dgm:t>
    </dgm:pt>
    <dgm:pt modelId="{F41139FD-01EE-4571-8B17-4FB00FC51163}" type="pres">
      <dgm:prSet presAssocID="{D1D4F407-5343-4D3F-B5B9-D407B03CAEB4}" presName="space" presStyleCnt="0"/>
      <dgm:spPr/>
      <dgm:t>
        <a:bodyPr/>
        <a:lstStyle/>
        <a:p>
          <a:endParaRPr lang="cs-CZ"/>
        </a:p>
      </dgm:t>
    </dgm:pt>
    <dgm:pt modelId="{D005CE8C-CC26-4C3E-AC11-E15060ECD759}" type="pres">
      <dgm:prSet presAssocID="{D1D4F407-5343-4D3F-B5B9-D407B03CAEB4}" presName="rect1" presStyleLbl="alignAcc1" presStyleIdx="0" presStyleCnt="6" custLinFactNeighborX="97" custLinFactNeighborY="1829"/>
      <dgm:spPr/>
      <dgm:t>
        <a:bodyPr/>
        <a:lstStyle/>
        <a:p>
          <a:endParaRPr lang="cs-CZ"/>
        </a:p>
      </dgm:t>
    </dgm:pt>
    <dgm:pt modelId="{4F6CFBA2-9153-4703-BA77-A719B4C5992C}" type="pres">
      <dgm:prSet presAssocID="{B2C90433-5833-4FBB-B44D-19162BCCA373}" presName="vertSpace2" presStyleLbl="node1" presStyleIdx="0" presStyleCnt="6"/>
      <dgm:spPr/>
    </dgm:pt>
    <dgm:pt modelId="{14A8BC0B-DAF3-4FCE-8B99-89DA11DD994F}" type="pres">
      <dgm:prSet presAssocID="{B2C90433-5833-4FBB-B44D-19162BCCA373}" presName="circle2" presStyleLbl="node1" presStyleIdx="1" presStyleCnt="6"/>
      <dgm:spPr/>
      <dgm:t>
        <a:bodyPr/>
        <a:lstStyle/>
        <a:p>
          <a:endParaRPr lang="cs-CZ"/>
        </a:p>
      </dgm:t>
    </dgm:pt>
    <dgm:pt modelId="{D9392410-2770-4347-933B-60A9F6903FBE}" type="pres">
      <dgm:prSet presAssocID="{B2C90433-5833-4FBB-B44D-19162BCCA373}" presName="rect2" presStyleLbl="alignAcc1" presStyleIdx="1" presStyleCnt="6"/>
      <dgm:spPr/>
      <dgm:t>
        <a:bodyPr/>
        <a:lstStyle/>
        <a:p>
          <a:endParaRPr lang="cs-CZ"/>
        </a:p>
      </dgm:t>
    </dgm:pt>
    <dgm:pt modelId="{09EDFEAC-03A2-463C-9AF0-B3BDF8DF2AE1}" type="pres">
      <dgm:prSet presAssocID="{D1B46980-6531-4606-95E6-44980827E919}" presName="vertSpace3" presStyleLbl="node1" presStyleIdx="1" presStyleCnt="6"/>
      <dgm:spPr/>
    </dgm:pt>
    <dgm:pt modelId="{7CF15BB8-F72E-45BD-9712-5ED6653D95D5}" type="pres">
      <dgm:prSet presAssocID="{D1B46980-6531-4606-95E6-44980827E919}" presName="circle3" presStyleLbl="node1" presStyleIdx="2" presStyleCnt="6"/>
      <dgm:spPr/>
    </dgm:pt>
    <dgm:pt modelId="{5F013748-4A2A-480C-96C5-0CD231CBE889}" type="pres">
      <dgm:prSet presAssocID="{D1B46980-6531-4606-95E6-44980827E919}" presName="rect3" presStyleLbl="alignAcc1" presStyleIdx="2" presStyleCnt="6"/>
      <dgm:spPr/>
      <dgm:t>
        <a:bodyPr/>
        <a:lstStyle/>
        <a:p>
          <a:endParaRPr lang="cs-CZ"/>
        </a:p>
      </dgm:t>
    </dgm:pt>
    <dgm:pt modelId="{4E9C25AC-9260-44B9-B073-F9B14E98DB74}" type="pres">
      <dgm:prSet presAssocID="{B651F6E3-6281-48DB-9319-2AEAFDAE7572}" presName="vertSpace4" presStyleLbl="node1" presStyleIdx="2" presStyleCnt="6"/>
      <dgm:spPr/>
    </dgm:pt>
    <dgm:pt modelId="{C9A5F600-7420-4D42-9687-33E03BDF265C}" type="pres">
      <dgm:prSet presAssocID="{B651F6E3-6281-48DB-9319-2AEAFDAE7572}" presName="circle4" presStyleLbl="node1" presStyleIdx="3" presStyleCnt="6"/>
      <dgm:spPr/>
      <dgm:t>
        <a:bodyPr/>
        <a:lstStyle/>
        <a:p>
          <a:endParaRPr lang="cs-CZ"/>
        </a:p>
      </dgm:t>
    </dgm:pt>
    <dgm:pt modelId="{3AA16991-9ECE-445A-A70C-A94F691C7006}" type="pres">
      <dgm:prSet presAssocID="{B651F6E3-6281-48DB-9319-2AEAFDAE7572}" presName="rect4" presStyleLbl="alignAcc1" presStyleIdx="3" presStyleCnt="6"/>
      <dgm:spPr/>
      <dgm:t>
        <a:bodyPr/>
        <a:lstStyle/>
        <a:p>
          <a:endParaRPr lang="cs-CZ"/>
        </a:p>
      </dgm:t>
    </dgm:pt>
    <dgm:pt modelId="{DD3786C8-B436-4B50-9608-196999D0516C}" type="pres">
      <dgm:prSet presAssocID="{D8197B8C-B260-4A16-BDF4-0947B075E274}" presName="vertSpace5" presStyleLbl="node1" presStyleIdx="3" presStyleCnt="6"/>
      <dgm:spPr/>
    </dgm:pt>
    <dgm:pt modelId="{F8FC9227-4FB5-4957-BB25-93061D0C28FB}" type="pres">
      <dgm:prSet presAssocID="{D8197B8C-B260-4A16-BDF4-0947B075E274}" presName="circle5" presStyleLbl="node1" presStyleIdx="4" presStyleCnt="6"/>
      <dgm:spPr/>
    </dgm:pt>
    <dgm:pt modelId="{CA38FC10-2C5A-4897-8271-E6B0CE1D6BB0}" type="pres">
      <dgm:prSet presAssocID="{D8197B8C-B260-4A16-BDF4-0947B075E274}" presName="rect5" presStyleLbl="alignAcc1" presStyleIdx="4" presStyleCnt="6"/>
      <dgm:spPr/>
      <dgm:t>
        <a:bodyPr/>
        <a:lstStyle/>
        <a:p>
          <a:endParaRPr lang="cs-CZ"/>
        </a:p>
      </dgm:t>
    </dgm:pt>
    <dgm:pt modelId="{31B89C0F-C23D-4A3E-8A0B-BECE90065C6E}" type="pres">
      <dgm:prSet presAssocID="{4C35D32F-0EAB-4CD7-82EE-45574DC2A586}" presName="vertSpace6" presStyleLbl="node1" presStyleIdx="4" presStyleCnt="6"/>
      <dgm:spPr/>
    </dgm:pt>
    <dgm:pt modelId="{5D5757ED-2392-418D-A431-E9244F111100}" type="pres">
      <dgm:prSet presAssocID="{4C35D32F-0EAB-4CD7-82EE-45574DC2A586}" presName="circle6" presStyleLbl="node1" presStyleIdx="5" presStyleCnt="6"/>
      <dgm:spPr/>
    </dgm:pt>
    <dgm:pt modelId="{3C37292F-5271-4C3A-A997-20B5C1B6872D}" type="pres">
      <dgm:prSet presAssocID="{4C35D32F-0EAB-4CD7-82EE-45574DC2A586}" presName="rect6" presStyleLbl="alignAcc1" presStyleIdx="5" presStyleCnt="6"/>
      <dgm:spPr/>
      <dgm:t>
        <a:bodyPr/>
        <a:lstStyle/>
        <a:p>
          <a:endParaRPr lang="cs-CZ"/>
        </a:p>
      </dgm:t>
    </dgm:pt>
    <dgm:pt modelId="{AED2198E-93D5-4001-81B4-73124B309672}" type="pres">
      <dgm:prSet presAssocID="{D1D4F407-5343-4D3F-B5B9-D407B03CAEB4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6A7B9D-E3A6-4D41-8CDA-DEA199065E9E}" type="pres">
      <dgm:prSet presAssocID="{B2C90433-5833-4FBB-B44D-19162BCCA373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E5CC36-9736-4704-B22E-2D7944A0BBD1}" type="pres">
      <dgm:prSet presAssocID="{D1B46980-6531-4606-95E6-44980827E919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DB4571-421D-4058-AAB5-064D170F22B0}" type="pres">
      <dgm:prSet presAssocID="{B651F6E3-6281-48DB-9319-2AEAFDAE7572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D4614E-3F74-4EC4-B359-7FB1B8348A94}" type="pres">
      <dgm:prSet presAssocID="{D8197B8C-B260-4A16-BDF4-0947B075E274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616B6F-1171-4D86-B1AD-21F3C76E9237}" type="pres">
      <dgm:prSet presAssocID="{4C35D32F-0EAB-4CD7-82EE-45574DC2A586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4F76B10-125B-49BC-B31D-2D21480A6EC6}" srcId="{757F3AB3-0718-4624-B441-E567A8F0AB56}" destId="{B2C90433-5833-4FBB-B44D-19162BCCA373}" srcOrd="1" destOrd="0" parTransId="{FE263347-0334-4678-A4E1-694A34352365}" sibTransId="{85A51028-DDCB-4FE7-B282-F905D135B24A}"/>
    <dgm:cxn modelId="{A15AFD22-D6DB-4DFE-AB9B-9A82F4411540}" type="presOf" srcId="{D8197B8C-B260-4A16-BDF4-0947B075E274}" destId="{CA38FC10-2C5A-4897-8271-E6B0CE1D6BB0}" srcOrd="0" destOrd="0" presId="urn:microsoft.com/office/officeart/2005/8/layout/target3"/>
    <dgm:cxn modelId="{1420718E-D3A1-463F-9E74-6785D08E8E4E}" type="presOf" srcId="{B2C90433-5833-4FBB-B44D-19162BCCA373}" destId="{D9392410-2770-4347-933B-60A9F6903FBE}" srcOrd="0" destOrd="0" presId="urn:microsoft.com/office/officeart/2005/8/layout/target3"/>
    <dgm:cxn modelId="{146E526D-F9EA-4CE3-BC9E-0968A087FF97}" type="presOf" srcId="{D1D4F407-5343-4D3F-B5B9-D407B03CAEB4}" destId="{D005CE8C-CC26-4C3E-AC11-E15060ECD759}" srcOrd="0" destOrd="0" presId="urn:microsoft.com/office/officeart/2005/8/layout/target3"/>
    <dgm:cxn modelId="{88A46C7E-DC1C-46EB-8AF0-5BC3D6E15C0C}" type="presOf" srcId="{B2C90433-5833-4FBB-B44D-19162BCCA373}" destId="{526A7B9D-E3A6-4D41-8CDA-DEA199065E9E}" srcOrd="1" destOrd="0" presId="urn:microsoft.com/office/officeart/2005/8/layout/target3"/>
    <dgm:cxn modelId="{7BC66EC3-EBD6-4F3A-99ED-9D25F66FFA51}" srcId="{757F3AB3-0718-4624-B441-E567A8F0AB56}" destId="{B651F6E3-6281-48DB-9319-2AEAFDAE7572}" srcOrd="3" destOrd="0" parTransId="{A571E265-742E-411A-ABCF-E39FDBC7528A}" sibTransId="{E33260FE-399D-481C-B2D6-3B35DD16DC84}"/>
    <dgm:cxn modelId="{DF5BDD1C-0615-4184-8086-ACD66BF9B36D}" type="presOf" srcId="{4C35D32F-0EAB-4CD7-82EE-45574DC2A586}" destId="{69616B6F-1171-4D86-B1AD-21F3C76E9237}" srcOrd="1" destOrd="0" presId="urn:microsoft.com/office/officeart/2005/8/layout/target3"/>
    <dgm:cxn modelId="{B6B4E295-29FB-4397-8C63-BD08C1CCA686}" type="presOf" srcId="{D1D4F407-5343-4D3F-B5B9-D407B03CAEB4}" destId="{AED2198E-93D5-4001-81B4-73124B309672}" srcOrd="1" destOrd="0" presId="urn:microsoft.com/office/officeart/2005/8/layout/target3"/>
    <dgm:cxn modelId="{EDF6FE6B-9DBE-4D7B-B8FD-7098875B4EED}" srcId="{757F3AB3-0718-4624-B441-E567A8F0AB56}" destId="{D8197B8C-B260-4A16-BDF4-0947B075E274}" srcOrd="4" destOrd="0" parTransId="{51C5993D-B262-45E6-B66E-76BC9D6D883D}" sibTransId="{1AEC7F05-E0FE-459C-BD47-224AC9D7BEE4}"/>
    <dgm:cxn modelId="{D5901E52-B1E8-442D-8E94-78443A4EEDB1}" type="presOf" srcId="{D1B46980-6531-4606-95E6-44980827E919}" destId="{37E5CC36-9736-4704-B22E-2D7944A0BBD1}" srcOrd="1" destOrd="0" presId="urn:microsoft.com/office/officeart/2005/8/layout/target3"/>
    <dgm:cxn modelId="{6C5C1413-8F9E-4FA1-9455-07A3FEB6A920}" type="presOf" srcId="{757F3AB3-0718-4624-B441-E567A8F0AB56}" destId="{333A1088-737F-45CB-B68E-254E46348037}" srcOrd="0" destOrd="0" presId="urn:microsoft.com/office/officeart/2005/8/layout/target3"/>
    <dgm:cxn modelId="{14367CC6-B9B1-40CF-BBB3-C17F79391DAE}" srcId="{757F3AB3-0718-4624-B441-E567A8F0AB56}" destId="{D1D4F407-5343-4D3F-B5B9-D407B03CAEB4}" srcOrd="0" destOrd="0" parTransId="{FB3E2B41-81AD-4068-9354-4B764E7CC2F7}" sibTransId="{878E4EBE-18EA-43B6-B589-1210E1E4CF6A}"/>
    <dgm:cxn modelId="{AB906E97-3CD9-4E05-91AE-864F8E394536}" srcId="{757F3AB3-0718-4624-B441-E567A8F0AB56}" destId="{D1B46980-6531-4606-95E6-44980827E919}" srcOrd="2" destOrd="0" parTransId="{4F7B2CF5-A270-4D61-A510-1C1C5A4DCD3B}" sibTransId="{CFF69701-2866-4EF5-BFB5-F3F9B72EB817}"/>
    <dgm:cxn modelId="{92B33573-C674-4810-AFDE-2F761DD6A098}" type="presOf" srcId="{B651F6E3-6281-48DB-9319-2AEAFDAE7572}" destId="{3AA16991-9ECE-445A-A70C-A94F691C7006}" srcOrd="0" destOrd="0" presId="urn:microsoft.com/office/officeart/2005/8/layout/target3"/>
    <dgm:cxn modelId="{82FDA731-9416-4380-8CEB-479DE2BCF3BE}" type="presOf" srcId="{D8197B8C-B260-4A16-BDF4-0947B075E274}" destId="{12D4614E-3F74-4EC4-B359-7FB1B8348A94}" srcOrd="1" destOrd="0" presId="urn:microsoft.com/office/officeart/2005/8/layout/target3"/>
    <dgm:cxn modelId="{5CB932FA-2061-40AD-938C-E7E59A9E2100}" type="presOf" srcId="{D1B46980-6531-4606-95E6-44980827E919}" destId="{5F013748-4A2A-480C-96C5-0CD231CBE889}" srcOrd="0" destOrd="0" presId="urn:microsoft.com/office/officeart/2005/8/layout/target3"/>
    <dgm:cxn modelId="{F78E1DAE-E695-48B3-8DA5-F0312FC7FD6C}" type="presOf" srcId="{4C35D32F-0EAB-4CD7-82EE-45574DC2A586}" destId="{3C37292F-5271-4C3A-A997-20B5C1B6872D}" srcOrd="0" destOrd="0" presId="urn:microsoft.com/office/officeart/2005/8/layout/target3"/>
    <dgm:cxn modelId="{2221FB34-310D-4638-ACAE-9ACC709E4926}" srcId="{757F3AB3-0718-4624-B441-E567A8F0AB56}" destId="{4C35D32F-0EAB-4CD7-82EE-45574DC2A586}" srcOrd="5" destOrd="0" parTransId="{A15F02C0-547C-48B3-9D05-E7F145EBF3C4}" sibTransId="{8C5711BF-38F0-4590-B6BC-B3119A33CA2E}"/>
    <dgm:cxn modelId="{375CDDA1-7452-42EC-B496-CD9972BF4EC1}" type="presOf" srcId="{B651F6E3-6281-48DB-9319-2AEAFDAE7572}" destId="{64DB4571-421D-4058-AAB5-064D170F22B0}" srcOrd="1" destOrd="0" presId="urn:microsoft.com/office/officeart/2005/8/layout/target3"/>
    <dgm:cxn modelId="{515A22AF-A3B1-45C2-B185-5C5DDD5A4A8D}" type="presParOf" srcId="{333A1088-737F-45CB-B68E-254E46348037}" destId="{F5ABB229-8D3B-4694-996A-96F23CF14429}" srcOrd="0" destOrd="0" presId="urn:microsoft.com/office/officeart/2005/8/layout/target3"/>
    <dgm:cxn modelId="{23625857-78BC-4F1B-B5B1-084D1B452277}" type="presParOf" srcId="{333A1088-737F-45CB-B68E-254E46348037}" destId="{F41139FD-01EE-4571-8B17-4FB00FC51163}" srcOrd="1" destOrd="0" presId="urn:microsoft.com/office/officeart/2005/8/layout/target3"/>
    <dgm:cxn modelId="{337FEB20-63A0-475E-9586-16C18F635425}" type="presParOf" srcId="{333A1088-737F-45CB-B68E-254E46348037}" destId="{D005CE8C-CC26-4C3E-AC11-E15060ECD759}" srcOrd="2" destOrd="0" presId="urn:microsoft.com/office/officeart/2005/8/layout/target3"/>
    <dgm:cxn modelId="{DAA7DDFE-05C7-4756-BAA1-125B744040ED}" type="presParOf" srcId="{333A1088-737F-45CB-B68E-254E46348037}" destId="{4F6CFBA2-9153-4703-BA77-A719B4C5992C}" srcOrd="3" destOrd="0" presId="urn:microsoft.com/office/officeart/2005/8/layout/target3"/>
    <dgm:cxn modelId="{3D833809-CC36-4EFC-B444-38A657AEF14F}" type="presParOf" srcId="{333A1088-737F-45CB-B68E-254E46348037}" destId="{14A8BC0B-DAF3-4FCE-8B99-89DA11DD994F}" srcOrd="4" destOrd="0" presId="urn:microsoft.com/office/officeart/2005/8/layout/target3"/>
    <dgm:cxn modelId="{69B789F9-FCEF-4C6A-8478-AAE54A5B3ACB}" type="presParOf" srcId="{333A1088-737F-45CB-B68E-254E46348037}" destId="{D9392410-2770-4347-933B-60A9F6903FBE}" srcOrd="5" destOrd="0" presId="urn:microsoft.com/office/officeart/2005/8/layout/target3"/>
    <dgm:cxn modelId="{BC41667D-73FD-41C1-8E04-F40BCED8BE42}" type="presParOf" srcId="{333A1088-737F-45CB-B68E-254E46348037}" destId="{09EDFEAC-03A2-463C-9AF0-B3BDF8DF2AE1}" srcOrd="6" destOrd="0" presId="urn:microsoft.com/office/officeart/2005/8/layout/target3"/>
    <dgm:cxn modelId="{B1F17A41-07A5-4DA4-A060-415DFAE6DC36}" type="presParOf" srcId="{333A1088-737F-45CB-B68E-254E46348037}" destId="{7CF15BB8-F72E-45BD-9712-5ED6653D95D5}" srcOrd="7" destOrd="0" presId="urn:microsoft.com/office/officeart/2005/8/layout/target3"/>
    <dgm:cxn modelId="{2F4352A1-9E2E-490F-BB2E-5C46CD29CAC4}" type="presParOf" srcId="{333A1088-737F-45CB-B68E-254E46348037}" destId="{5F013748-4A2A-480C-96C5-0CD231CBE889}" srcOrd="8" destOrd="0" presId="urn:microsoft.com/office/officeart/2005/8/layout/target3"/>
    <dgm:cxn modelId="{032721E2-2855-4F12-8850-640C864B967D}" type="presParOf" srcId="{333A1088-737F-45CB-B68E-254E46348037}" destId="{4E9C25AC-9260-44B9-B073-F9B14E98DB74}" srcOrd="9" destOrd="0" presId="urn:microsoft.com/office/officeart/2005/8/layout/target3"/>
    <dgm:cxn modelId="{6EEDA3A3-CD14-43D6-B845-0D04210B125C}" type="presParOf" srcId="{333A1088-737F-45CB-B68E-254E46348037}" destId="{C9A5F600-7420-4D42-9687-33E03BDF265C}" srcOrd="10" destOrd="0" presId="urn:microsoft.com/office/officeart/2005/8/layout/target3"/>
    <dgm:cxn modelId="{3B393000-BDE6-48B9-B21D-F3D3E615A574}" type="presParOf" srcId="{333A1088-737F-45CB-B68E-254E46348037}" destId="{3AA16991-9ECE-445A-A70C-A94F691C7006}" srcOrd="11" destOrd="0" presId="urn:microsoft.com/office/officeart/2005/8/layout/target3"/>
    <dgm:cxn modelId="{AEB6A9D9-FFE1-4293-BF2A-5EC4FF259D2F}" type="presParOf" srcId="{333A1088-737F-45CB-B68E-254E46348037}" destId="{DD3786C8-B436-4B50-9608-196999D0516C}" srcOrd="12" destOrd="0" presId="urn:microsoft.com/office/officeart/2005/8/layout/target3"/>
    <dgm:cxn modelId="{2D749862-2736-407B-8D9B-B0B5B0E236BC}" type="presParOf" srcId="{333A1088-737F-45CB-B68E-254E46348037}" destId="{F8FC9227-4FB5-4957-BB25-93061D0C28FB}" srcOrd="13" destOrd="0" presId="urn:microsoft.com/office/officeart/2005/8/layout/target3"/>
    <dgm:cxn modelId="{605552B5-3A8D-4E36-9301-37E784C10E40}" type="presParOf" srcId="{333A1088-737F-45CB-B68E-254E46348037}" destId="{CA38FC10-2C5A-4897-8271-E6B0CE1D6BB0}" srcOrd="14" destOrd="0" presId="urn:microsoft.com/office/officeart/2005/8/layout/target3"/>
    <dgm:cxn modelId="{710E996B-8278-4BBF-B512-F3FC68F0C43F}" type="presParOf" srcId="{333A1088-737F-45CB-B68E-254E46348037}" destId="{31B89C0F-C23D-4A3E-8A0B-BECE90065C6E}" srcOrd="15" destOrd="0" presId="urn:microsoft.com/office/officeart/2005/8/layout/target3"/>
    <dgm:cxn modelId="{3995EDF8-66A1-484E-B0DE-4C5915A66995}" type="presParOf" srcId="{333A1088-737F-45CB-B68E-254E46348037}" destId="{5D5757ED-2392-418D-A431-E9244F111100}" srcOrd="16" destOrd="0" presId="urn:microsoft.com/office/officeart/2005/8/layout/target3"/>
    <dgm:cxn modelId="{B16E2FA3-A129-4010-B4E8-7243175F94A2}" type="presParOf" srcId="{333A1088-737F-45CB-B68E-254E46348037}" destId="{3C37292F-5271-4C3A-A997-20B5C1B6872D}" srcOrd="17" destOrd="0" presId="urn:microsoft.com/office/officeart/2005/8/layout/target3"/>
    <dgm:cxn modelId="{B5A83BA8-239A-467B-B460-C5019E298498}" type="presParOf" srcId="{333A1088-737F-45CB-B68E-254E46348037}" destId="{AED2198E-93D5-4001-81B4-73124B309672}" srcOrd="18" destOrd="0" presId="urn:microsoft.com/office/officeart/2005/8/layout/target3"/>
    <dgm:cxn modelId="{7EE586E0-C678-47DE-9122-31523B2E1DEA}" type="presParOf" srcId="{333A1088-737F-45CB-B68E-254E46348037}" destId="{526A7B9D-E3A6-4D41-8CDA-DEA199065E9E}" srcOrd="19" destOrd="0" presId="urn:microsoft.com/office/officeart/2005/8/layout/target3"/>
    <dgm:cxn modelId="{2217CEAF-89AB-4797-A25C-7482180E9A3B}" type="presParOf" srcId="{333A1088-737F-45CB-B68E-254E46348037}" destId="{37E5CC36-9736-4704-B22E-2D7944A0BBD1}" srcOrd="20" destOrd="0" presId="urn:microsoft.com/office/officeart/2005/8/layout/target3"/>
    <dgm:cxn modelId="{412B15E6-DD64-45C6-98EE-9AE28C644865}" type="presParOf" srcId="{333A1088-737F-45CB-B68E-254E46348037}" destId="{64DB4571-421D-4058-AAB5-064D170F22B0}" srcOrd="21" destOrd="0" presId="urn:microsoft.com/office/officeart/2005/8/layout/target3"/>
    <dgm:cxn modelId="{CC0E5C7B-5782-4573-A369-64BF27BD0F78}" type="presParOf" srcId="{333A1088-737F-45CB-B68E-254E46348037}" destId="{12D4614E-3F74-4EC4-B359-7FB1B8348A94}" srcOrd="22" destOrd="0" presId="urn:microsoft.com/office/officeart/2005/8/layout/target3"/>
    <dgm:cxn modelId="{1B2D888D-CD63-4B6D-9B82-F1925B8DF156}" type="presParOf" srcId="{333A1088-737F-45CB-B68E-254E46348037}" destId="{69616B6F-1171-4D86-B1AD-21F3C76E9237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BB229-8D3B-4694-996A-96F23CF14429}">
      <dsp:nvSpPr>
        <dsp:cNvPr id="0" name=""/>
        <dsp:cNvSpPr/>
      </dsp:nvSpPr>
      <dsp:spPr>
        <a:xfrm>
          <a:off x="156" y="0"/>
          <a:ext cx="2604135" cy="260413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5CE8C-CC26-4C3E-AC11-E15060ECD759}">
      <dsp:nvSpPr>
        <dsp:cNvPr id="0" name=""/>
        <dsp:cNvSpPr/>
      </dsp:nvSpPr>
      <dsp:spPr>
        <a:xfrm>
          <a:off x="1302067" y="0"/>
          <a:ext cx="5150802" cy="26041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NÁZEV ŠKOLY: </a:t>
          </a:r>
          <a:r>
            <a:rPr lang="cs-CZ" sz="1800" kern="1200" dirty="0" smtClean="0"/>
            <a:t>Základní škola a Mateřská škola Halže,</a:t>
          </a:r>
          <a:endParaRPr lang="cs-CZ" sz="2000" kern="1200" dirty="0"/>
        </a:p>
      </dsp:txBody>
      <dsp:txXfrm>
        <a:off x="1302067" y="0"/>
        <a:ext cx="5150802" cy="325517"/>
      </dsp:txXfrm>
    </dsp:sp>
    <dsp:sp modelId="{14A8BC0B-DAF3-4FCE-8B99-89DA11DD994F}">
      <dsp:nvSpPr>
        <dsp:cNvPr id="0" name=""/>
        <dsp:cNvSpPr/>
      </dsp:nvSpPr>
      <dsp:spPr>
        <a:xfrm>
          <a:off x="227862" y="325517"/>
          <a:ext cx="2148410" cy="21484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392410-2770-4347-933B-60A9F6903FBE}">
      <dsp:nvSpPr>
        <dsp:cNvPr id="0" name=""/>
        <dsp:cNvSpPr/>
      </dsp:nvSpPr>
      <dsp:spPr>
        <a:xfrm>
          <a:off x="1302067" y="325517"/>
          <a:ext cx="5150802" cy="21484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                         </a:t>
          </a:r>
          <a:r>
            <a:rPr lang="cs-CZ" sz="1800" kern="1200" dirty="0"/>
            <a:t>příspěvková organizace</a:t>
          </a:r>
          <a:endParaRPr lang="cs-CZ" sz="2000" kern="1200" dirty="0"/>
        </a:p>
      </dsp:txBody>
      <dsp:txXfrm>
        <a:off x="1302067" y="325517"/>
        <a:ext cx="5150802" cy="325517"/>
      </dsp:txXfrm>
    </dsp:sp>
    <dsp:sp modelId="{7CF15BB8-F72E-45BD-9712-5ED6653D95D5}">
      <dsp:nvSpPr>
        <dsp:cNvPr id="0" name=""/>
        <dsp:cNvSpPr/>
      </dsp:nvSpPr>
      <dsp:spPr>
        <a:xfrm>
          <a:off x="455724" y="651035"/>
          <a:ext cx="1692686" cy="169268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013748-4A2A-480C-96C5-0CD231CBE889}">
      <dsp:nvSpPr>
        <dsp:cNvPr id="0" name=""/>
        <dsp:cNvSpPr/>
      </dsp:nvSpPr>
      <dsp:spPr>
        <a:xfrm>
          <a:off x="1302067" y="651035"/>
          <a:ext cx="5150802" cy="16926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AUTOR: Pavla Dokoupilová</a:t>
          </a:r>
          <a:endParaRPr lang="cs-CZ" sz="2000" kern="1200" dirty="0"/>
        </a:p>
      </dsp:txBody>
      <dsp:txXfrm>
        <a:off x="1302067" y="651035"/>
        <a:ext cx="5150802" cy="325515"/>
      </dsp:txXfrm>
    </dsp:sp>
    <dsp:sp modelId="{C9A5F600-7420-4D42-9687-33E03BDF265C}">
      <dsp:nvSpPr>
        <dsp:cNvPr id="0" name=""/>
        <dsp:cNvSpPr/>
      </dsp:nvSpPr>
      <dsp:spPr>
        <a:xfrm>
          <a:off x="683585" y="976550"/>
          <a:ext cx="1236964" cy="12369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A16991-9ECE-445A-A70C-A94F691C7006}">
      <dsp:nvSpPr>
        <dsp:cNvPr id="0" name=""/>
        <dsp:cNvSpPr/>
      </dsp:nvSpPr>
      <dsp:spPr>
        <a:xfrm>
          <a:off x="1302067" y="976550"/>
          <a:ext cx="5150802" cy="1236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NÁZEV:</a:t>
          </a:r>
          <a:r>
            <a:rPr lang="cs-CZ" sz="2000" kern="1200" baseline="0" dirty="0" smtClean="0"/>
            <a:t> </a:t>
          </a:r>
          <a:r>
            <a:rPr lang="cs-CZ" sz="1200" kern="1200" baseline="0" dirty="0" smtClean="0"/>
            <a:t>VY_12_INOVACE_36_ČS</a:t>
          </a:r>
          <a:endParaRPr lang="cs-CZ" sz="1200" kern="1200" dirty="0"/>
        </a:p>
      </dsp:txBody>
      <dsp:txXfrm>
        <a:off x="1302067" y="976550"/>
        <a:ext cx="5150802" cy="325517"/>
      </dsp:txXfrm>
    </dsp:sp>
    <dsp:sp modelId="{F8FC9227-4FB5-4957-BB25-93061D0C28FB}">
      <dsp:nvSpPr>
        <dsp:cNvPr id="0" name=""/>
        <dsp:cNvSpPr/>
      </dsp:nvSpPr>
      <dsp:spPr>
        <a:xfrm>
          <a:off x="911447" y="1302068"/>
          <a:ext cx="781239" cy="78123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38FC10-2C5A-4897-8271-E6B0CE1D6BB0}">
      <dsp:nvSpPr>
        <dsp:cNvPr id="0" name=""/>
        <dsp:cNvSpPr/>
      </dsp:nvSpPr>
      <dsp:spPr>
        <a:xfrm>
          <a:off x="1302067" y="1302068"/>
          <a:ext cx="5150802" cy="7812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TEMA: </a:t>
          </a:r>
          <a:r>
            <a:rPr lang="cs-CZ" sz="2000" kern="1200" dirty="0" smtClean="0"/>
            <a:t>Ekosystém okolí </a:t>
          </a:r>
          <a:r>
            <a:rPr lang="cs-CZ" sz="2000" kern="1200" dirty="0" smtClean="0"/>
            <a:t>lidských </a:t>
          </a:r>
          <a:r>
            <a:rPr lang="cs-CZ" sz="2000" kern="1200" dirty="0" smtClean="0"/>
            <a:t>obydlí - rostliny</a:t>
          </a:r>
          <a:endParaRPr lang="cs-CZ" sz="2000" kern="1200" dirty="0"/>
        </a:p>
      </dsp:txBody>
      <dsp:txXfrm>
        <a:off x="1302067" y="1302068"/>
        <a:ext cx="5150802" cy="325517"/>
      </dsp:txXfrm>
    </dsp:sp>
    <dsp:sp modelId="{5D5757ED-2392-418D-A431-E9244F111100}">
      <dsp:nvSpPr>
        <dsp:cNvPr id="0" name=""/>
        <dsp:cNvSpPr/>
      </dsp:nvSpPr>
      <dsp:spPr>
        <a:xfrm>
          <a:off x="1139309" y="1627586"/>
          <a:ext cx="325515" cy="32551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37292F-5271-4C3A-A997-20B5C1B6872D}">
      <dsp:nvSpPr>
        <dsp:cNvPr id="0" name=""/>
        <dsp:cNvSpPr/>
      </dsp:nvSpPr>
      <dsp:spPr>
        <a:xfrm>
          <a:off x="1302067" y="1627586"/>
          <a:ext cx="5150802" cy="3255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ČÍSLO PROJEKTU: CZ.1.07/1.4.00/21.3551</a:t>
          </a:r>
          <a:endParaRPr lang="cs-CZ" sz="2000" kern="1200" dirty="0"/>
        </a:p>
      </dsp:txBody>
      <dsp:txXfrm>
        <a:off x="1302067" y="1627586"/>
        <a:ext cx="5150802" cy="325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6A06-B43D-46BD-A854-5A274ACBE205}" type="datetimeFigureOut">
              <a:rPr lang="cs-CZ" smtClean="0"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B515-FC56-4097-94FB-53A89BC03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86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6A06-B43D-46BD-A854-5A274ACBE205}" type="datetimeFigureOut">
              <a:rPr lang="cs-CZ" smtClean="0"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B515-FC56-4097-94FB-53A89BC03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39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6A06-B43D-46BD-A854-5A274ACBE205}" type="datetimeFigureOut">
              <a:rPr lang="cs-CZ" smtClean="0"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B515-FC56-4097-94FB-53A89BC03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80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6A06-B43D-46BD-A854-5A274ACBE205}" type="datetimeFigureOut">
              <a:rPr lang="cs-CZ" smtClean="0"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B515-FC56-4097-94FB-53A89BC03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42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6A06-B43D-46BD-A854-5A274ACBE205}" type="datetimeFigureOut">
              <a:rPr lang="cs-CZ" smtClean="0"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B515-FC56-4097-94FB-53A89BC03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03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6A06-B43D-46BD-A854-5A274ACBE205}" type="datetimeFigureOut">
              <a:rPr lang="cs-CZ" smtClean="0"/>
              <a:t>14.4.2013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B515-FC56-4097-94FB-53A89BC03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5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6A06-B43D-46BD-A854-5A274ACBE205}" type="datetimeFigureOut">
              <a:rPr lang="cs-CZ" smtClean="0"/>
              <a:t>14.4.2013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B515-FC56-4097-94FB-53A89BC03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02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6A06-B43D-46BD-A854-5A274ACBE205}" type="datetimeFigureOut">
              <a:rPr lang="cs-CZ" smtClean="0"/>
              <a:t>14.4.2013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B515-FC56-4097-94FB-53A89BC03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39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6A06-B43D-46BD-A854-5A274ACBE205}" type="datetimeFigureOut">
              <a:rPr lang="cs-CZ" smtClean="0"/>
              <a:t>14.4.2013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B515-FC56-4097-94FB-53A89BC03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72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6A06-B43D-46BD-A854-5A274ACBE205}" type="datetimeFigureOut">
              <a:rPr lang="cs-CZ" smtClean="0"/>
              <a:t>14.4.2013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B515-FC56-4097-94FB-53A89BC03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5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6A06-B43D-46BD-A854-5A274ACBE205}" type="datetimeFigureOut">
              <a:rPr lang="cs-CZ" smtClean="0"/>
              <a:t>14.4.2013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B515-FC56-4097-94FB-53A89BC03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53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36A06-B43D-46BD-A854-5A274ACBE205}" type="datetimeFigureOut">
              <a:rPr lang="cs-CZ" smtClean="0"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B515-FC56-4097-94FB-53A89BC03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92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microsoft.com/office/2007/relationships/hdphoto" Target="../media/hdphoto9.wdp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leccos.com/pics/pic/hrach.jpg" TargetMode="External"/><Relationship Id="rId13" Type="http://schemas.openxmlformats.org/officeDocument/2006/relationships/hyperlink" Target="http://nd05.jxs.cz/699/803/2d5cb764c2_82601528_o2.jpg" TargetMode="External"/><Relationship Id="rId18" Type="http://schemas.openxmlformats.org/officeDocument/2006/relationships/hyperlink" Target="http://www.nakupnam.cz/fotky9907/fotos/_vyr_2799kvetak.jpg" TargetMode="External"/><Relationship Id="rId3" Type="http://schemas.openxmlformats.org/officeDocument/2006/relationships/hyperlink" Target="http://www.guh.cz/edu/bi/biologie_rostliny/foto02/foto_117.jpg" TargetMode="External"/><Relationship Id="rId7" Type="http://schemas.openxmlformats.org/officeDocument/2006/relationships/hyperlink" Target="http://www.gymjil.cz/student/files/brambor.jpg" TargetMode="External"/><Relationship Id="rId12" Type="http://schemas.openxmlformats.org/officeDocument/2006/relationships/hyperlink" Target="http://nd01.jxs.cz/953/765/7c8853439b_45805393_o2.jpg" TargetMode="External"/><Relationship Id="rId17" Type="http://schemas.openxmlformats.org/officeDocument/2006/relationships/hyperlink" Target="http://upload.wikimedia.org/wikipedia/commons/thumb/c/c9/Brassica_oleracea2.jpg/258px-Brassica_oleracea2.jpg" TargetMode="External"/><Relationship Id="rId2" Type="http://schemas.openxmlformats.org/officeDocument/2006/relationships/hyperlink" Target="http://www.guh.cz/edu/bi/biologie_rostliny/foto02/foto_119.jpg" TargetMode="External"/><Relationship Id="rId16" Type="http://schemas.openxmlformats.org/officeDocument/2006/relationships/hyperlink" Target="http://www.goldgroup.cz/obrazky/products/77_salat-hlavkovy.jpg" TargetMode="External"/><Relationship Id="rId20" Type="http://schemas.openxmlformats.org/officeDocument/2006/relationships/hyperlink" Target="http://www.bioapetit.cz/images/sklady/4647bi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2.mendelu.cz/af_211_multitext/systematika/ucebni_text/system/krytosemenne/dvoudelozne/ruzovite/obrazky_bar/Prunus_armeniaca.jpg" TargetMode="External"/><Relationship Id="rId11" Type="http://schemas.openxmlformats.org/officeDocument/2006/relationships/hyperlink" Target="http://www.avicenna.cz/media/obrazky/20040917-Allium-cepa.jpg" TargetMode="External"/><Relationship Id="rId5" Type="http://schemas.openxmlformats.org/officeDocument/2006/relationships/hyperlink" Target="http://domenicus.malleotus.free.fr/v/img/prunier_commun_004_(planche_identification).jpg" TargetMode="External"/><Relationship Id="rId15" Type="http://schemas.openxmlformats.org/officeDocument/2006/relationships/hyperlink" Target="http://www.receptyonline.cz/data/pics/encyklopedie-zeleniny/korenova_petrzel.jpg" TargetMode="External"/><Relationship Id="rId10" Type="http://schemas.openxmlformats.org/officeDocument/2006/relationships/hyperlink" Target="http://www.freshrozvozjidla.cz/image/image_produkty/hlavni_300/4e1731d8_hlavni.jpg" TargetMode="External"/><Relationship Id="rId19" Type="http://schemas.openxmlformats.org/officeDocument/2006/relationships/hyperlink" Target="http://www.asistentka.cz/files/brokolice.jpg" TargetMode="External"/><Relationship Id="rId4" Type="http://schemas.openxmlformats.org/officeDocument/2006/relationships/hyperlink" Target="http://upload.wikimedia.org/wikipedia/commons/thumb/9/9c/111_Pirus_communis_L.jpg/250px-111_Pirus_communis_L.jpg" TargetMode="External"/><Relationship Id="rId9" Type="http://schemas.openxmlformats.org/officeDocument/2006/relationships/hyperlink" Target="http://www.bylinky.kvalitne.cz/fotky/fazol_obecny.jpg" TargetMode="External"/><Relationship Id="rId14" Type="http://schemas.openxmlformats.org/officeDocument/2006/relationships/hyperlink" Target="http://img.ehowcdn.com/article-new/ds-photo/getty/article/191/202/skd286524sdc_XS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g9.rajce.idnes.cz/d0903/3/3323/3323631_8d76a5fd1db4446666a275c934c49325/images/Mandelinka_bramborova.jpg" TargetMode="External"/><Relationship Id="rId13" Type="http://schemas.openxmlformats.org/officeDocument/2006/relationships/hyperlink" Target="http://www.slevopolis.cz/images/mip/a3.jpg" TargetMode="External"/><Relationship Id="rId18" Type="http://schemas.openxmlformats.org/officeDocument/2006/relationships/hyperlink" Target="http://www.mulouny.cz/zivotniprostredi/images/stories/pamatne_stromy/8_pm_strom.JPG" TargetMode="External"/><Relationship Id="rId3" Type="http://schemas.openxmlformats.org/officeDocument/2006/relationships/hyperlink" Target="http://www.zahradnictvisebrov.cz/files/colls/33/roubovana-okurka-printo-l.jpg" TargetMode="External"/><Relationship Id="rId7" Type="http://schemas.openxmlformats.org/officeDocument/2006/relationships/hyperlink" Target="http://www.frau.cz/wp-content/uploads/maliny.jpg" TargetMode="External"/><Relationship Id="rId12" Type="http://schemas.openxmlformats.org/officeDocument/2006/relationships/hyperlink" Target="http://skaut-dnesice.ic.cz/images/lipa.jpg" TargetMode="External"/><Relationship Id="rId17" Type="http://schemas.openxmlformats.org/officeDocument/2006/relationships/hyperlink" Target="http://i.idnes.cz/08/121/gal/LUD27a1a8_snezenkapodsneznikNOV.jpg" TargetMode="External"/><Relationship Id="rId2" Type="http://schemas.openxmlformats.org/officeDocument/2006/relationships/hyperlink" Target="http://www.guh.cz/edu/bi/biologie_rostliny/foto03/foto_071.jpg" TargetMode="External"/><Relationship Id="rId16" Type="http://schemas.openxmlformats.org/officeDocument/2006/relationships/hyperlink" Target="http://www.receptyonline.cz/data/pics/bylinky-koreni-smesi/krokus_safran2.jpg" TargetMode="External"/><Relationship Id="rId20" Type="http://schemas.openxmlformats.org/officeDocument/2006/relationships/hyperlink" Target="http://www.naturabohemica.cz/images/Leucojum%20vernum%201_64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ahrada.artmama.sme.sk/sites/zahrada.artmama.sk/files/images/149%20maliny%20%C4%8Dierne.preview.JPG" TargetMode="External"/><Relationship Id="rId11" Type="http://schemas.openxmlformats.org/officeDocument/2006/relationships/hyperlink" Target="http://www.juergens-gartenwelt.de/Baum/flieder_lila_01.jpg" TargetMode="External"/><Relationship Id="rId5" Type="http://schemas.openxmlformats.org/officeDocument/2006/relationships/hyperlink" Target="http://img.blesk.cz/img/1/normal480/69446-img-import.jpg" TargetMode="External"/><Relationship Id="rId15" Type="http://schemas.openxmlformats.org/officeDocument/2006/relationships/hyperlink" Target="http://www.pekneobrazy.sk/images/obrazy/565.jpg" TargetMode="External"/><Relationship Id="rId10" Type="http://schemas.openxmlformats.org/officeDocument/2006/relationships/hyperlink" Target="http://im.atlasrostlin.cz/zlatice/101/1010-plant_main-gvlnu.png" TargetMode="External"/><Relationship Id="rId19" Type="http://schemas.openxmlformats.org/officeDocument/2006/relationships/hyperlink" Target="http://www.office.microsoft.com/" TargetMode="External"/><Relationship Id="rId4" Type="http://schemas.openxmlformats.org/officeDocument/2006/relationships/hyperlink" Target="http://www.garten.cz/images_data/5101-rebes-uva-crispa-skvost-angrest.jpg" TargetMode="External"/><Relationship Id="rId9" Type="http://schemas.openxmlformats.org/officeDocument/2006/relationships/hyperlink" Target="http://www.nazeleno.cz/Files/ResizedImages/obrazky/Zdravi/%C4%8Desnek/garlic_329x-1_1003251020.jpg" TargetMode="External"/><Relationship Id="rId14" Type="http://schemas.openxmlformats.org/officeDocument/2006/relationships/hyperlink" Target="http://www.ttstudio.sk/photos/cerveny-tulipan-1228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0.png"/><Relationship Id="rId17" Type="http://schemas.microsoft.com/office/2007/relationships/hdphoto" Target="../media/hdphoto8.wdp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4.wdp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846640" cy="3411810"/>
          </a:xfrm>
        </p:spPr>
        <p:txBody>
          <a:bodyPr/>
          <a:lstStyle/>
          <a:p>
            <a:r>
              <a:rPr lang="cs-CZ" b="1" dirty="0"/>
              <a:t> 	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880253"/>
              </p:ext>
            </p:extLst>
          </p:nvPr>
        </p:nvGraphicFramePr>
        <p:xfrm>
          <a:off x="327660" y="994410"/>
          <a:ext cx="6452870" cy="260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9813" algn="r"/>
              </a:tabLst>
            </a:pPr>
            <a:r>
              <a:rPr kumimoji="0" lang="cs-CZ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	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5972810" cy="120396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104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Zelenina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sz="2700" b="1" dirty="0" smtClean="0"/>
              <a:t>Zdroj vitamínů a vlákniny.</a:t>
            </a:r>
            <a:br>
              <a:rPr lang="cs-CZ" sz="2700" b="1" dirty="0" smtClean="0"/>
            </a:br>
            <a:endParaRPr lang="cs-CZ" sz="27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82042"/>
            <a:ext cx="8712968" cy="5143302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Vývojový diagram: alternativní postup 4"/>
          <p:cNvSpPr/>
          <p:nvPr/>
        </p:nvSpPr>
        <p:spPr>
          <a:xfrm>
            <a:off x="773948" y="3645024"/>
            <a:ext cx="1202432" cy="605543"/>
          </a:xfrm>
          <a:prstGeom prst="flowChartAlternateProcess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cibulová</a:t>
            </a:r>
            <a:endParaRPr lang="cs-CZ" dirty="0"/>
          </a:p>
        </p:txBody>
      </p:sp>
      <p:sp>
        <p:nvSpPr>
          <p:cNvPr id="6" name="Vývojový diagram: alternativní postup 5"/>
          <p:cNvSpPr/>
          <p:nvPr/>
        </p:nvSpPr>
        <p:spPr>
          <a:xfrm>
            <a:off x="2555776" y="3628435"/>
            <a:ext cx="1224136" cy="612648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kořenová</a:t>
            </a:r>
            <a:endParaRPr lang="cs-CZ" dirty="0"/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4242760" y="3628435"/>
            <a:ext cx="914400" cy="612648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listová</a:t>
            </a:r>
            <a:endParaRPr lang="cs-CZ" dirty="0"/>
          </a:p>
        </p:txBody>
      </p:sp>
      <p:sp>
        <p:nvSpPr>
          <p:cNvPr id="10" name="Vývojový diagram: alternativní postup 9"/>
          <p:cNvSpPr/>
          <p:nvPr/>
        </p:nvSpPr>
        <p:spPr>
          <a:xfrm>
            <a:off x="5436096" y="3600905"/>
            <a:ext cx="1152128" cy="619753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košťálová</a:t>
            </a:r>
            <a:endParaRPr lang="cs-CZ" dirty="0"/>
          </a:p>
        </p:txBody>
      </p:sp>
      <p:sp>
        <p:nvSpPr>
          <p:cNvPr id="11" name="Vývojový diagram: alternativní postup 10"/>
          <p:cNvSpPr/>
          <p:nvPr/>
        </p:nvSpPr>
        <p:spPr>
          <a:xfrm>
            <a:off x="7092280" y="3600905"/>
            <a:ext cx="1296144" cy="612648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plodová</a:t>
            </a:r>
            <a:endParaRPr lang="cs-CZ" dirty="0"/>
          </a:p>
        </p:txBody>
      </p:sp>
      <p:pic>
        <p:nvPicPr>
          <p:cNvPr id="10244" name="Picture 4" descr="C:\Users\pdokoupilova\Desktop\celer bulvov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" y="1830041"/>
            <a:ext cx="1453467" cy="14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pdokoupilova\Desktop\mrkev set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45" y="2213650"/>
            <a:ext cx="1199757" cy="9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pdokoupilova\Desktop\brokol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66" y="2263497"/>
            <a:ext cx="1075918" cy="107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pdokoupilova\Desktop\_vyr_2799kveta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61200"/>
            <a:ext cx="1275156" cy="98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pdokoupilova\Desktop\cibule kuchyňská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48" y="4579896"/>
            <a:ext cx="1013336" cy="15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pdokoupilova\Desktop\77_salat-hlavkov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103" y="4667035"/>
            <a:ext cx="1179057" cy="110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Users\pdokoupilova\Desktop\roubovana-okurka-printo-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1619" y="1869503"/>
            <a:ext cx="1012502" cy="153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:\Users\pdokoupilova\Desktop\korenova_petrze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20" y="4339824"/>
            <a:ext cx="1319840" cy="175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C:\Users\pdokoupilova\Desktop\paprik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" y="4553201"/>
            <a:ext cx="874713" cy="1219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C:\Users\pdokoupilova\Desktop\garlic_329x-1_10032510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86" y="2294304"/>
            <a:ext cx="1053148" cy="7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15" descr="C:\Users\pdokoupilova\Desktop\kedlubn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20" y="2369108"/>
            <a:ext cx="13160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3" name="Vývojový diagram: postup 10262"/>
          <p:cNvSpPr/>
          <p:nvPr/>
        </p:nvSpPr>
        <p:spPr>
          <a:xfrm>
            <a:off x="79863" y="1166785"/>
            <a:ext cx="1162420" cy="6632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Celer -kořenová</a:t>
            </a:r>
            <a:endParaRPr lang="cs-CZ" dirty="0"/>
          </a:p>
        </p:txBody>
      </p:sp>
      <p:sp>
        <p:nvSpPr>
          <p:cNvPr id="10264" name="Vývojový diagram: postup 10263"/>
          <p:cNvSpPr/>
          <p:nvPr/>
        </p:nvSpPr>
        <p:spPr>
          <a:xfrm>
            <a:off x="1477780" y="1217121"/>
            <a:ext cx="1205764" cy="562584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Mrkev –</a:t>
            </a:r>
          </a:p>
          <a:p>
            <a:pPr algn="ctr"/>
            <a:r>
              <a:rPr lang="cs-CZ" dirty="0" smtClean="0"/>
              <a:t>kořenová</a:t>
            </a:r>
            <a:endParaRPr lang="cs-CZ" dirty="0"/>
          </a:p>
        </p:txBody>
      </p:sp>
      <p:sp>
        <p:nvSpPr>
          <p:cNvPr id="10265" name="Vývojový diagram: postup 10264"/>
          <p:cNvSpPr/>
          <p:nvPr/>
        </p:nvSpPr>
        <p:spPr>
          <a:xfrm>
            <a:off x="2784252" y="1244505"/>
            <a:ext cx="1276463" cy="557698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Česnek –</a:t>
            </a:r>
          </a:p>
          <a:p>
            <a:pPr algn="ctr"/>
            <a:r>
              <a:rPr lang="cs-CZ" dirty="0" smtClean="0"/>
              <a:t>cibulová</a:t>
            </a:r>
            <a:endParaRPr lang="cs-CZ" dirty="0"/>
          </a:p>
        </p:txBody>
      </p:sp>
      <p:sp>
        <p:nvSpPr>
          <p:cNvPr id="10266" name="Vývojový diagram: postup 10265"/>
          <p:cNvSpPr/>
          <p:nvPr/>
        </p:nvSpPr>
        <p:spPr>
          <a:xfrm rot="10800000" flipV="1">
            <a:off x="4225122" y="1252367"/>
            <a:ext cx="1441793" cy="589429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Brokolice -košťálová</a:t>
            </a:r>
            <a:endParaRPr lang="cs-CZ" dirty="0"/>
          </a:p>
        </p:txBody>
      </p:sp>
      <p:sp>
        <p:nvSpPr>
          <p:cNvPr id="10267" name="Vývojový diagram: postup 10266"/>
          <p:cNvSpPr/>
          <p:nvPr/>
        </p:nvSpPr>
        <p:spPr>
          <a:xfrm rot="10800000" flipV="1">
            <a:off x="5772438" y="1166785"/>
            <a:ext cx="1319841" cy="702717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Kedlubna- </a:t>
            </a:r>
          </a:p>
          <a:p>
            <a:pPr algn="ctr"/>
            <a:r>
              <a:rPr lang="cs-CZ" dirty="0" smtClean="0"/>
              <a:t>košťálová</a:t>
            </a:r>
            <a:endParaRPr lang="cs-CZ" dirty="0"/>
          </a:p>
        </p:txBody>
      </p:sp>
      <p:sp>
        <p:nvSpPr>
          <p:cNvPr id="10268" name="Vývojový diagram: postup 10267"/>
          <p:cNvSpPr/>
          <p:nvPr/>
        </p:nvSpPr>
        <p:spPr>
          <a:xfrm>
            <a:off x="7771125" y="2947657"/>
            <a:ext cx="45719" cy="12130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9" name="Vývojový diagram: postup 10268"/>
          <p:cNvSpPr/>
          <p:nvPr/>
        </p:nvSpPr>
        <p:spPr>
          <a:xfrm rot="10800000" flipV="1">
            <a:off x="7176182" y="960308"/>
            <a:ext cx="1470900" cy="651594"/>
          </a:xfrm>
          <a:prstGeom prst="flowChart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Okurka –</a:t>
            </a:r>
          </a:p>
          <a:p>
            <a:pPr algn="ctr"/>
            <a:r>
              <a:rPr lang="cs-CZ" dirty="0" smtClean="0"/>
              <a:t>plodová</a:t>
            </a:r>
            <a:endParaRPr lang="cs-CZ" dirty="0"/>
          </a:p>
        </p:txBody>
      </p:sp>
      <p:sp>
        <p:nvSpPr>
          <p:cNvPr id="10270" name="Vývojový diagram: postup 10269"/>
          <p:cNvSpPr/>
          <p:nvPr/>
        </p:nvSpPr>
        <p:spPr>
          <a:xfrm>
            <a:off x="140459" y="5948501"/>
            <a:ext cx="1328936" cy="647876"/>
          </a:xfrm>
          <a:prstGeom prst="flowChart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Paprika - plodová</a:t>
            </a:r>
            <a:endParaRPr lang="cs-CZ" dirty="0"/>
          </a:p>
        </p:txBody>
      </p:sp>
      <p:sp>
        <p:nvSpPr>
          <p:cNvPr id="10271" name="Vývojový diagram: postup 10270"/>
          <p:cNvSpPr/>
          <p:nvPr/>
        </p:nvSpPr>
        <p:spPr>
          <a:xfrm>
            <a:off x="2051720" y="5964400"/>
            <a:ext cx="1250569" cy="631977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Cibule - cibulová</a:t>
            </a:r>
            <a:endParaRPr lang="cs-CZ" dirty="0"/>
          </a:p>
        </p:txBody>
      </p:sp>
      <p:sp>
        <p:nvSpPr>
          <p:cNvPr id="10273" name="Vývojový diagram: postup 10272"/>
          <p:cNvSpPr/>
          <p:nvPr/>
        </p:nvSpPr>
        <p:spPr>
          <a:xfrm>
            <a:off x="5419895" y="6002559"/>
            <a:ext cx="1348375" cy="56404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Petržel - kořenová</a:t>
            </a:r>
            <a:endParaRPr lang="cs-CZ" dirty="0"/>
          </a:p>
        </p:txBody>
      </p:sp>
      <p:sp>
        <p:nvSpPr>
          <p:cNvPr id="10275" name="Vývojový diagram: postup 10274"/>
          <p:cNvSpPr/>
          <p:nvPr/>
        </p:nvSpPr>
        <p:spPr>
          <a:xfrm>
            <a:off x="4110431" y="5978255"/>
            <a:ext cx="914400" cy="612648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Salát - listová</a:t>
            </a:r>
            <a:endParaRPr lang="cs-CZ" dirty="0"/>
          </a:p>
        </p:txBody>
      </p:sp>
      <p:sp>
        <p:nvSpPr>
          <p:cNvPr id="10276" name="Vývojový diagram: postup 10275"/>
          <p:cNvSpPr/>
          <p:nvPr/>
        </p:nvSpPr>
        <p:spPr>
          <a:xfrm flipH="1">
            <a:off x="7068437" y="5978255"/>
            <a:ext cx="1536010" cy="588344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Květák - košťálová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2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 animBg="1"/>
      <p:bldP spid="10264" grpId="0" animBg="1"/>
      <p:bldP spid="10265" grpId="0" animBg="1"/>
      <p:bldP spid="10266" grpId="0" animBg="1"/>
      <p:bldP spid="10267" grpId="0" animBg="1"/>
      <p:bldP spid="10269" grpId="0" animBg="1"/>
      <p:bldP spid="10270" grpId="0" animBg="1"/>
      <p:bldP spid="10271" grpId="0" animBg="1"/>
      <p:bldP spid="10273" grpId="0" animBg="1"/>
      <p:bldP spid="10275" grpId="0" animBg="1"/>
      <p:bldP spid="102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9918" y="188640"/>
            <a:ext cx="7734530" cy="93610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Rostliny okrasné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921" y="1484784"/>
            <a:ext cx="4536313" cy="5256584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cs-CZ" b="1" u="sng" dirty="0" smtClean="0">
                <a:solidFill>
                  <a:srgbClr val="00B050"/>
                </a:solidFill>
              </a:rPr>
              <a:t>Byliny</a:t>
            </a:r>
            <a:endParaRPr lang="cs-CZ" b="1" u="sng" dirty="0">
              <a:solidFill>
                <a:srgbClr val="00B05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4093127" cy="521976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Dřeviny</a:t>
            </a:r>
            <a:endParaRPr lang="cs-CZ" b="1" u="sng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pdokoupilova\Desktop\flieder_lila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26" y="2179421"/>
            <a:ext cx="1855755" cy="13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dokoupilova\Desktop\1010-plant_main-gvln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36" y="4941168"/>
            <a:ext cx="1905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pdokoupilova\Desktop\li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35349"/>
            <a:ext cx="1356823" cy="16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pdokoupilova\Desktop\cerveny-tulipan-12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4249"/>
            <a:ext cx="12207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pdokoupilova\Desktop\krokus_safran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27745"/>
            <a:ext cx="1788470" cy="13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pdokoupilova\Desktop\5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55" y="3638394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pdokoupilova\Desktop\a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42" y="4699797"/>
            <a:ext cx="1131727" cy="16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pdokoupilova\Desktop\LUD27a1a8_snezenkapodsneznikNO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78" y="1673330"/>
            <a:ext cx="1296144" cy="15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pdokoupilova\Desktop\Leucojum%20vernum%201_64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52" y="2272184"/>
            <a:ext cx="974290" cy="129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ývojový diagram: postup 5"/>
          <p:cNvSpPr/>
          <p:nvPr/>
        </p:nvSpPr>
        <p:spPr>
          <a:xfrm>
            <a:off x="285884" y="4190692"/>
            <a:ext cx="1168068" cy="5361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tulipán</a:t>
            </a:r>
            <a:endParaRPr lang="cs-CZ" dirty="0"/>
          </a:p>
        </p:txBody>
      </p:sp>
      <p:sp>
        <p:nvSpPr>
          <p:cNvPr id="7" name="Vývojový diagram: postup 6"/>
          <p:cNvSpPr/>
          <p:nvPr/>
        </p:nvSpPr>
        <p:spPr>
          <a:xfrm>
            <a:off x="1971042" y="3868058"/>
            <a:ext cx="1074936" cy="38499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bledule</a:t>
            </a:r>
            <a:endParaRPr lang="cs-CZ" dirty="0"/>
          </a:p>
        </p:txBody>
      </p:sp>
      <p:sp>
        <p:nvSpPr>
          <p:cNvPr id="8" name="Vývojový diagram: postup 7"/>
          <p:cNvSpPr/>
          <p:nvPr/>
        </p:nvSpPr>
        <p:spPr>
          <a:xfrm>
            <a:off x="3163475" y="3140613"/>
            <a:ext cx="1464759" cy="39607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sněženka</a:t>
            </a:r>
            <a:endParaRPr lang="cs-CZ" dirty="0"/>
          </a:p>
        </p:txBody>
      </p:sp>
      <p:sp>
        <p:nvSpPr>
          <p:cNvPr id="9" name="Vývojový diagram: postup 8"/>
          <p:cNvSpPr/>
          <p:nvPr/>
        </p:nvSpPr>
        <p:spPr>
          <a:xfrm>
            <a:off x="3272135" y="5642114"/>
            <a:ext cx="1152128" cy="37982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narcis</a:t>
            </a:r>
            <a:endParaRPr lang="cs-CZ" dirty="0"/>
          </a:p>
        </p:txBody>
      </p:sp>
      <p:sp>
        <p:nvSpPr>
          <p:cNvPr id="10" name="Vývojový diagram: postup 9"/>
          <p:cNvSpPr/>
          <p:nvPr/>
        </p:nvSpPr>
        <p:spPr>
          <a:xfrm>
            <a:off x="2840531" y="6235944"/>
            <a:ext cx="853520" cy="385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růže</a:t>
            </a:r>
            <a:endParaRPr lang="cs-CZ" dirty="0"/>
          </a:p>
        </p:txBody>
      </p:sp>
      <p:sp>
        <p:nvSpPr>
          <p:cNvPr id="11" name="Vývojový diagram: postup 10"/>
          <p:cNvSpPr/>
          <p:nvPr/>
        </p:nvSpPr>
        <p:spPr>
          <a:xfrm>
            <a:off x="1217763" y="6162424"/>
            <a:ext cx="914400" cy="4591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krokus</a:t>
            </a:r>
            <a:endParaRPr lang="cs-CZ" dirty="0"/>
          </a:p>
        </p:txBody>
      </p:sp>
      <p:sp>
        <p:nvSpPr>
          <p:cNvPr id="12" name="Vývojový diagram: postup 11"/>
          <p:cNvSpPr/>
          <p:nvPr/>
        </p:nvSpPr>
        <p:spPr>
          <a:xfrm>
            <a:off x="7524328" y="2272185"/>
            <a:ext cx="815323" cy="3033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šeřík</a:t>
            </a:r>
            <a:endParaRPr lang="cs-CZ" dirty="0"/>
          </a:p>
        </p:txBody>
      </p:sp>
      <p:sp>
        <p:nvSpPr>
          <p:cNvPr id="13" name="Vývojový diagram: postup 12"/>
          <p:cNvSpPr/>
          <p:nvPr/>
        </p:nvSpPr>
        <p:spPr>
          <a:xfrm>
            <a:off x="6228184" y="4060554"/>
            <a:ext cx="1616968" cy="3045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Lípa srdčitá</a:t>
            </a:r>
            <a:endParaRPr lang="cs-CZ" dirty="0"/>
          </a:p>
        </p:txBody>
      </p:sp>
      <p:sp>
        <p:nvSpPr>
          <p:cNvPr id="14" name="Vývojový diagram: postup 13"/>
          <p:cNvSpPr/>
          <p:nvPr/>
        </p:nvSpPr>
        <p:spPr>
          <a:xfrm>
            <a:off x="7876372" y="6222518"/>
            <a:ext cx="926558" cy="385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Zlatice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90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Lípa srdčitá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Bylina – dřevina</a:t>
            </a:r>
          </a:p>
          <a:p>
            <a:r>
              <a:rPr lang="cs-CZ" sz="2400" dirty="0" smtClean="0"/>
              <a:t>Strom  - keř  - listnatý – jehličnatý</a:t>
            </a:r>
          </a:p>
          <a:p>
            <a:r>
              <a:rPr lang="cs-CZ" sz="2400" b="1" dirty="0" smtClean="0"/>
              <a:t>Roste</a:t>
            </a:r>
            <a:r>
              <a:rPr lang="cs-CZ" sz="2400" dirty="0" smtClean="0"/>
              <a:t> - u cest, na návsích , v zahradách, v parcích</a:t>
            </a:r>
          </a:p>
          <a:p>
            <a:r>
              <a:rPr lang="cs-CZ" sz="2400" dirty="0" smtClean="0"/>
              <a:t>Léčivý </a:t>
            </a:r>
            <a:r>
              <a:rPr lang="cs-CZ" sz="2400" b="1" dirty="0" smtClean="0"/>
              <a:t>květ</a:t>
            </a:r>
            <a:r>
              <a:rPr lang="cs-CZ" sz="2400" dirty="0" smtClean="0"/>
              <a:t> (léky, čaje) , láká hejna včel </a:t>
            </a:r>
          </a:p>
          <a:p>
            <a:r>
              <a:rPr lang="cs-CZ" sz="2400" b="1" dirty="0" smtClean="0"/>
              <a:t>Dřevo</a:t>
            </a:r>
            <a:r>
              <a:rPr lang="cs-CZ" sz="2400" dirty="0" smtClean="0"/>
              <a:t> tvrdé – měkké</a:t>
            </a:r>
          </a:p>
          <a:p>
            <a:r>
              <a:rPr lang="cs-CZ" sz="2400" b="1" dirty="0" smtClean="0"/>
              <a:t>Využití dřeva </a:t>
            </a:r>
            <a:r>
              <a:rPr lang="cs-CZ" sz="2400" dirty="0" smtClean="0"/>
              <a:t>– nábytek, tužky, řezbářství</a:t>
            </a:r>
          </a:p>
          <a:p>
            <a:r>
              <a:rPr lang="cs-CZ" sz="2400" dirty="0" smtClean="0"/>
              <a:t>Dožívá se 400 let</a:t>
            </a:r>
          </a:p>
          <a:p>
            <a:r>
              <a:rPr lang="cs-CZ" sz="2400" dirty="0" smtClean="0"/>
              <a:t>Symbol češství</a:t>
            </a:r>
          </a:p>
          <a:p>
            <a:endParaRPr lang="cs-CZ" sz="2400" dirty="0"/>
          </a:p>
        </p:txBody>
      </p:sp>
      <p:pic>
        <p:nvPicPr>
          <p:cNvPr id="12290" name="Picture 2" descr="C:\Users\pdokoupilova\Desktop\li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8895">
            <a:off x="6747357" y="450309"/>
            <a:ext cx="19050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dokoupilova\Desktop\8_pm_str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49" y="4431313"/>
            <a:ext cx="3053615" cy="22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ývojový diagram: postup 5"/>
          <p:cNvSpPr/>
          <p:nvPr/>
        </p:nvSpPr>
        <p:spPr>
          <a:xfrm>
            <a:off x="899592" y="1637759"/>
            <a:ext cx="792088" cy="35108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postup 6"/>
          <p:cNvSpPr/>
          <p:nvPr/>
        </p:nvSpPr>
        <p:spPr>
          <a:xfrm>
            <a:off x="1979712" y="2132856"/>
            <a:ext cx="360040" cy="2160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vojový diagram: postup 7"/>
          <p:cNvSpPr/>
          <p:nvPr/>
        </p:nvSpPr>
        <p:spPr>
          <a:xfrm>
            <a:off x="3779912" y="2132856"/>
            <a:ext cx="1353512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postup 8"/>
          <p:cNvSpPr/>
          <p:nvPr/>
        </p:nvSpPr>
        <p:spPr>
          <a:xfrm>
            <a:off x="1691680" y="3429000"/>
            <a:ext cx="914400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postup 9"/>
          <p:cNvSpPr/>
          <p:nvPr/>
        </p:nvSpPr>
        <p:spPr>
          <a:xfrm>
            <a:off x="2148880" y="4293097"/>
            <a:ext cx="910952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vojový diagram: postup 10"/>
          <p:cNvSpPr/>
          <p:nvPr/>
        </p:nvSpPr>
        <p:spPr>
          <a:xfrm>
            <a:off x="2843808" y="3789040"/>
            <a:ext cx="3383928" cy="50405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ývojový diagram: postup 11"/>
          <p:cNvSpPr/>
          <p:nvPr/>
        </p:nvSpPr>
        <p:spPr>
          <a:xfrm>
            <a:off x="1835696" y="2564904"/>
            <a:ext cx="511256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ývojový diagram: postup 12"/>
          <p:cNvSpPr/>
          <p:nvPr/>
        </p:nvSpPr>
        <p:spPr>
          <a:xfrm>
            <a:off x="2339752" y="3023829"/>
            <a:ext cx="1440160" cy="2701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postup 13"/>
          <p:cNvSpPr/>
          <p:nvPr/>
        </p:nvSpPr>
        <p:spPr>
          <a:xfrm>
            <a:off x="5163334" y="3005725"/>
            <a:ext cx="914400" cy="3063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4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FF0000"/>
                </a:solidFill>
              </a:rPr>
              <a:t>Kvíz – </a:t>
            </a:r>
            <a:r>
              <a:rPr lang="cs-CZ" sz="3200" b="1" dirty="0" smtClean="0">
                <a:solidFill>
                  <a:srgbClr val="FF0000"/>
                </a:solidFill>
              </a:rPr>
              <a:t>zapisuj všechny správné odpovědi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11108"/>
            <a:ext cx="8964488" cy="488624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400" b="1" dirty="0" smtClean="0"/>
              <a:t>Ekosystém okolí lidských obydlí je společenstvo</a:t>
            </a:r>
          </a:p>
          <a:p>
            <a:pPr marL="0" indent="0">
              <a:buNone/>
            </a:pPr>
            <a:r>
              <a:rPr lang="cs-CZ" sz="2400" dirty="0" smtClean="0"/>
              <a:t>	a) přirozeně vzniklé	        b) uměle vytvořené člověkem </a:t>
            </a:r>
          </a:p>
          <a:p>
            <a:pPr marL="0" indent="0">
              <a:buNone/>
            </a:pPr>
            <a:endParaRPr lang="cs-CZ" sz="2400" dirty="0" smtClean="0"/>
          </a:p>
          <a:p>
            <a:pPr marL="457200" indent="-457200">
              <a:buAutoNum type="arabicPeriod" startAt="2"/>
            </a:pPr>
            <a:r>
              <a:rPr lang="cs-CZ" sz="2400" b="1" dirty="0" smtClean="0"/>
              <a:t>V ekosystému okolí lidských obydlí je převaha rostlin</a:t>
            </a:r>
          </a:p>
          <a:p>
            <a:pPr marL="0" indent="0">
              <a:buNone/>
            </a:pPr>
            <a:r>
              <a:rPr lang="cs-CZ" sz="2400" b="1" dirty="0"/>
              <a:t>	</a:t>
            </a:r>
            <a:r>
              <a:rPr lang="cs-CZ" sz="2400" dirty="0" smtClean="0"/>
              <a:t>a)  planých	b) užitkových a okrasných</a:t>
            </a:r>
          </a:p>
          <a:p>
            <a:pPr marL="0" indent="0">
              <a:buNone/>
            </a:pPr>
            <a:endParaRPr lang="cs-CZ" sz="2400" dirty="0" smtClean="0"/>
          </a:p>
          <a:p>
            <a:pPr marL="457200" indent="-457200">
              <a:buAutoNum type="arabicPeriod" startAt="3"/>
            </a:pPr>
            <a:r>
              <a:rPr lang="cs-CZ" sz="2400" b="1" dirty="0" smtClean="0"/>
              <a:t>Nejčastěji u nás pěstovaným ovocným stromem je </a:t>
            </a:r>
          </a:p>
          <a:p>
            <a:pPr marL="0" indent="0">
              <a:buNone/>
            </a:pPr>
            <a:r>
              <a:rPr lang="cs-CZ" sz="2400" b="1" dirty="0" smtClean="0"/>
              <a:t>	</a:t>
            </a:r>
            <a:r>
              <a:rPr lang="cs-CZ" sz="2400" dirty="0" smtClean="0"/>
              <a:t>a) třešeň	b) jabloň	c) meruňka</a:t>
            </a:r>
          </a:p>
          <a:p>
            <a:pPr marL="0" indent="0">
              <a:buNone/>
            </a:pPr>
            <a:endParaRPr lang="cs-CZ" sz="2400" dirty="0" smtClean="0"/>
          </a:p>
          <a:p>
            <a:pPr marL="457200" indent="-457200">
              <a:buAutoNum type="arabicPeriod" startAt="4"/>
            </a:pPr>
            <a:r>
              <a:rPr lang="cs-CZ" sz="2400" b="1" dirty="0" smtClean="0"/>
              <a:t>Lilek brambor patří mezi </a:t>
            </a:r>
          </a:p>
          <a:p>
            <a:pPr marL="400050" lvl="1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a) luskoviny	b) zeleninu	c) okopaniny</a:t>
            </a:r>
          </a:p>
          <a:p>
            <a:pPr marL="457200" indent="-457200">
              <a:buAutoNum type="arabicPeriod" startAt="3"/>
            </a:pPr>
            <a:endParaRPr lang="cs-CZ" sz="2400" dirty="0" smtClean="0"/>
          </a:p>
          <a:p>
            <a:pPr marL="400050" lvl="1" indent="0">
              <a:buNone/>
            </a:pPr>
            <a:endParaRPr lang="cs-CZ" sz="2400" dirty="0"/>
          </a:p>
          <a:p>
            <a:pPr marL="400050" lvl="1" indent="0">
              <a:buNone/>
            </a:pPr>
            <a:endParaRPr lang="cs-CZ" sz="2400" dirty="0" smtClean="0"/>
          </a:p>
          <a:p>
            <a:pPr marL="400050" lvl="1" indent="0">
              <a:buNone/>
            </a:pPr>
            <a:endParaRPr lang="cs-CZ" sz="2400" dirty="0" smtClean="0"/>
          </a:p>
          <a:p>
            <a:pPr marL="400050" lvl="1" indent="0">
              <a:buNone/>
            </a:pPr>
            <a:endParaRPr lang="cs-CZ" sz="2400" dirty="0" smtClean="0"/>
          </a:p>
        </p:txBody>
      </p:sp>
      <p:pic>
        <p:nvPicPr>
          <p:cNvPr id="13315" name="Picture 3" descr="C:\Users\pdokoupilova\AppData\Local\Microsoft\Windows\Temporary Internet Files\Content.IE5\206YTOU0\MC900438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6">
            <a:off x="7507635" y="615111"/>
            <a:ext cx="1341043" cy="91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pdokoupilova\Desktop\bramb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34" y="5207470"/>
            <a:ext cx="2053385" cy="13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Kvíz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5. </a:t>
            </a:r>
            <a:r>
              <a:rPr lang="cs-CZ" sz="2400" b="1" dirty="0" smtClean="0"/>
              <a:t>Bramborové nati škodí </a:t>
            </a:r>
          </a:p>
          <a:p>
            <a:pPr marL="0" indent="0">
              <a:buNone/>
            </a:pPr>
            <a:r>
              <a:rPr lang="cs-CZ" sz="2400" dirty="0" smtClean="0"/>
              <a:t>	a) mandelinka bramborová	b) slunéčko sedmitečné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6. Část úrody luskovin schováváme na 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a) kompoty		b) na sadbu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7. Název rostliny: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a) krokus</a:t>
            </a:r>
          </a:p>
          <a:p>
            <a:pPr marL="0" indent="0">
              <a:buNone/>
            </a:pPr>
            <a:r>
              <a:rPr lang="cs-CZ" sz="2400" dirty="0" smtClean="0"/>
              <a:t>     b) tulipán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c) zlatice</a:t>
            </a:r>
            <a:endParaRPr lang="cs-CZ" sz="2400" dirty="0"/>
          </a:p>
        </p:txBody>
      </p:sp>
      <p:pic>
        <p:nvPicPr>
          <p:cNvPr id="15362" name="Picture 2" descr="C:\Users\pdokoupilova\AppData\Local\Microsoft\Windows\Temporary Internet Files\Content.IE5\206YTOU0\MC900438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2980">
            <a:off x="5280953" y="570599"/>
            <a:ext cx="1441038" cy="98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pdokoupilova\Desktop\krokus_safra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53136"/>
            <a:ext cx="1476694" cy="11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4540"/>
            <a:ext cx="5957957" cy="843097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Kvíz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8. Tato  rostlina je 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a) okrasná – narcis       b) planá – narcis	c) okrasná – tulipán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9. Mezi peckovice patří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a) třešeň, švestka	            b) meruňka, rybíz</a:t>
            </a:r>
            <a:r>
              <a:rPr lang="cs-CZ" sz="2000" dirty="0"/>
              <a:t> </a:t>
            </a:r>
            <a:r>
              <a:rPr lang="cs-CZ" sz="2000" dirty="0" smtClean="0"/>
              <a:t>          c) jabloň, třešeň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10. Lípa srdčitá </a:t>
            </a:r>
          </a:p>
          <a:p>
            <a:pPr marL="0" indent="0">
              <a:buNone/>
            </a:pPr>
            <a:r>
              <a:rPr lang="cs-CZ" sz="2000" b="1" dirty="0"/>
              <a:t>	</a:t>
            </a:r>
            <a:r>
              <a:rPr lang="cs-CZ" sz="2000" dirty="0" smtClean="0"/>
              <a:t>a) má léčivý květ	     b) měkké dřevo	  c) dožívá se až 400 let</a:t>
            </a:r>
            <a:endParaRPr lang="cs-CZ" sz="2000" dirty="0"/>
          </a:p>
        </p:txBody>
      </p:sp>
      <p:pic>
        <p:nvPicPr>
          <p:cNvPr id="16386" name="Picture 2" descr="C:\Users\pdokoupilova\AppData\Local\Microsoft\Windows\Temporary Internet Files\Content.IE5\206YTOU0\MC900438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110">
            <a:off x="4440298" y="620688"/>
            <a:ext cx="1374716" cy="9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pdokoupilova\Desktop\5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939552" cy="12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pdokoupilova\Desktop\li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53" y="5401240"/>
            <a:ext cx="1168524" cy="14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yhodnocení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611560" y="1598066"/>
            <a:ext cx="4038600" cy="48552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u="sng" dirty="0" smtClean="0"/>
              <a:t>Správné odpovědi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1b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2b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3b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4c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5a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6b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7a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8a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9a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10 a, b, c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877165" y="1628800"/>
            <a:ext cx="3955893" cy="48453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u="sng" dirty="0" smtClean="0"/>
              <a:t>Jak jste byli úspěšní?</a:t>
            </a:r>
          </a:p>
          <a:p>
            <a:pPr marL="0" indent="0">
              <a:buNone/>
            </a:pPr>
            <a:endParaRPr lang="cs-CZ" u="sng" dirty="0" smtClean="0"/>
          </a:p>
          <a:p>
            <a:r>
              <a:rPr lang="cs-CZ" dirty="0" smtClean="0"/>
              <a:t>12-11 bodů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10</a:t>
            </a:r>
            <a:r>
              <a:rPr lang="cs-CZ" dirty="0" smtClean="0"/>
              <a:t> - 9 bodů</a:t>
            </a:r>
          </a:p>
          <a:p>
            <a:endParaRPr lang="cs-CZ" dirty="0" smtClean="0"/>
          </a:p>
          <a:p>
            <a:r>
              <a:rPr lang="cs-CZ" dirty="0"/>
              <a:t>8</a:t>
            </a:r>
            <a:r>
              <a:rPr lang="cs-CZ" dirty="0" smtClean="0"/>
              <a:t> – 6 bodů</a:t>
            </a:r>
          </a:p>
          <a:p>
            <a:endParaRPr lang="cs-CZ" dirty="0" smtClean="0"/>
          </a:p>
          <a:p>
            <a:r>
              <a:rPr lang="cs-CZ" dirty="0" smtClean="0"/>
              <a:t>5 – 3 body</a:t>
            </a:r>
          </a:p>
          <a:p>
            <a:endParaRPr lang="cs-CZ" dirty="0" smtClean="0"/>
          </a:p>
          <a:p>
            <a:r>
              <a:rPr lang="cs-CZ" dirty="0" smtClean="0"/>
              <a:t>2- 0 bodů</a:t>
            </a:r>
          </a:p>
          <a:p>
            <a:endParaRPr lang="cs-CZ" dirty="0"/>
          </a:p>
        </p:txBody>
      </p:sp>
      <p:pic>
        <p:nvPicPr>
          <p:cNvPr id="7" name="Picture 4" descr="C:\Users\pdokoupilova\AppData\Local\Microsoft\Windows\Temporary Internet Files\Content.IE5\0KIVVVT4\MC9004398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342" y="2139072"/>
            <a:ext cx="1020707" cy="6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pdokoupilova\AppData\Local\Microsoft\Windows\Temporary Internet Files\Content.IE5\JZCYPMQS\MC9004404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17" y="2924944"/>
            <a:ext cx="841446" cy="69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dokoupilova\AppData\Local\Microsoft\Windows\Temporary Internet Files\Content.IE5\206YTOU0\MC90043440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12" y="3861048"/>
            <a:ext cx="660460" cy="68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pdokoupilova\AppData\Local\Microsoft\Windows\Temporary Internet Files\Content.IE5\J070R5KE\MC90043439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30" y="4955435"/>
            <a:ext cx="836133" cy="57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pdokoupilova\AppData\Local\Microsoft\Windows\Temporary Internet Files\Content.IE5\EK9QBGAI\MC90043437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76" y="5697317"/>
            <a:ext cx="660921" cy="5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hangingPunct="0"/>
            <a:r>
              <a:rPr lang="cs-CZ" u="sng" dirty="0">
                <a:hlinkClick r:id="rId2"/>
              </a:rPr>
              <a:t>http://www.guh.cz/edu/bi/biologie_rostliny/foto02/foto_119.jpg</a:t>
            </a:r>
            <a:endParaRPr lang="cs-CZ" dirty="0"/>
          </a:p>
          <a:p>
            <a:pPr hangingPunct="0"/>
            <a:r>
              <a:rPr lang="cs-CZ" u="sng" dirty="0">
                <a:hlinkClick r:id="rId3"/>
              </a:rPr>
              <a:t>http://www.guh.cz/edu/bi/biologie_rostliny/foto02/foto_117.jpg</a:t>
            </a:r>
            <a:endParaRPr lang="cs-CZ" dirty="0"/>
          </a:p>
          <a:p>
            <a:pPr hangingPunct="0"/>
            <a:r>
              <a:rPr lang="cs-CZ" u="sng" dirty="0">
                <a:hlinkClick r:id="rId4"/>
              </a:rPr>
              <a:t>http://upload.wikimedia.org/wikipedia/commons/thumb/9/9c/111_Pirus_communis_L.jpg/250px-111_Pirus_communis_L.jpg</a:t>
            </a:r>
            <a:endParaRPr lang="cs-CZ" dirty="0"/>
          </a:p>
          <a:p>
            <a:pPr hangingPunct="0"/>
            <a:r>
              <a:rPr lang="cs-CZ" u="sng" dirty="0">
                <a:hlinkClick r:id="rId5"/>
              </a:rPr>
              <a:t>http://domenicus.malleotus.free.fr/v/img/prunier_commun_004_(planche_identification).jpg</a:t>
            </a:r>
            <a:endParaRPr lang="cs-CZ" dirty="0"/>
          </a:p>
          <a:p>
            <a:pPr hangingPunct="0"/>
            <a:r>
              <a:rPr lang="cs-CZ" u="sng" dirty="0">
                <a:hlinkClick r:id="rId6"/>
              </a:rPr>
              <a:t>http://web2.mendelu.cz/af_211_multitext/systematika/ucebni_text/system/krytosemenne/dvoudelozne/ruzovite/obrazky_bar/Prunus_armeniaca.jpg</a:t>
            </a:r>
            <a:endParaRPr lang="cs-CZ" dirty="0"/>
          </a:p>
          <a:p>
            <a:pPr hangingPunct="0"/>
            <a:r>
              <a:rPr lang="cs-CZ" u="sng" dirty="0">
                <a:hlinkClick r:id="rId7"/>
              </a:rPr>
              <a:t>http://www.gymjil.cz/student/files/brambor.jpg</a:t>
            </a:r>
            <a:endParaRPr lang="cs-CZ" dirty="0"/>
          </a:p>
          <a:p>
            <a:pPr hangingPunct="0"/>
            <a:r>
              <a:rPr lang="cs-CZ" u="sng" dirty="0">
                <a:hlinkClick r:id="rId8"/>
              </a:rPr>
              <a:t>http://leccos.com/pics/pic/hrach.jpg</a:t>
            </a:r>
            <a:endParaRPr lang="cs-CZ" dirty="0"/>
          </a:p>
          <a:p>
            <a:pPr hangingPunct="0"/>
            <a:r>
              <a:rPr lang="cs-CZ" u="sng" dirty="0">
                <a:hlinkClick r:id="rId9"/>
              </a:rPr>
              <a:t>http://www.bylinky.kvalitne.cz/fotky/fazol_obecny.jpg</a:t>
            </a:r>
            <a:endParaRPr lang="cs-CZ" dirty="0"/>
          </a:p>
          <a:p>
            <a:pPr hangingPunct="0"/>
            <a:r>
              <a:rPr lang="cs-CZ" u="sng" dirty="0">
                <a:hlinkClick r:id="rId10"/>
              </a:rPr>
              <a:t>http://www.freshrozvozjidla.cz/image/image_produkty/hlavni_300/4e1731d8_hlavni.jpg</a:t>
            </a:r>
            <a:endParaRPr lang="cs-CZ" dirty="0"/>
          </a:p>
          <a:p>
            <a:pPr hangingPunct="0"/>
            <a:r>
              <a:rPr lang="cs-CZ" u="sng" dirty="0">
                <a:hlinkClick r:id="rId11"/>
              </a:rPr>
              <a:t>http://www.avicenna.cz/media/obrazky/20040917-Allium-cepa.jpg</a:t>
            </a:r>
            <a:endParaRPr lang="cs-CZ" dirty="0"/>
          </a:p>
          <a:p>
            <a:pPr hangingPunct="0"/>
            <a:r>
              <a:rPr lang="cs-CZ" u="sng" dirty="0">
                <a:hlinkClick r:id="rId12"/>
              </a:rPr>
              <a:t>http://nd01.jxs.cz/953/765/7c8853439b_45805393_o2.jpg</a:t>
            </a:r>
            <a:endParaRPr lang="cs-CZ" dirty="0"/>
          </a:p>
          <a:p>
            <a:pPr hangingPunct="0"/>
            <a:r>
              <a:rPr lang="cs-CZ" u="sng" dirty="0">
                <a:hlinkClick r:id="rId13"/>
              </a:rPr>
              <a:t>http://nd05.jxs.cz/699/803/2d5cb764c2_82601528_o2.jpg</a:t>
            </a:r>
            <a:endParaRPr lang="cs-CZ" dirty="0"/>
          </a:p>
          <a:p>
            <a:pPr hangingPunct="0"/>
            <a:r>
              <a:rPr lang="cs-CZ" u="sng" dirty="0">
                <a:hlinkClick r:id="rId14"/>
              </a:rPr>
              <a:t>http://img.ehowcdn.com/article-new/ds-photo/getty/article/191/202/skd286524sdc_XS.jpg</a:t>
            </a:r>
            <a:endParaRPr lang="cs-CZ" dirty="0"/>
          </a:p>
          <a:p>
            <a:pPr hangingPunct="0"/>
            <a:r>
              <a:rPr lang="cs-CZ" u="sng" dirty="0">
                <a:hlinkClick r:id="rId15"/>
              </a:rPr>
              <a:t>http://www.receptyonline.cz/data/pics/encyklopedie-zeleniny/korenova_petrzel.jpg</a:t>
            </a:r>
            <a:endParaRPr lang="cs-CZ" dirty="0"/>
          </a:p>
          <a:p>
            <a:pPr hangingPunct="0"/>
            <a:r>
              <a:rPr lang="cs-CZ" u="sng" dirty="0">
                <a:hlinkClick r:id="rId16"/>
              </a:rPr>
              <a:t>http://www.goldgroup.cz/obrazky/products/77_salat-hlavkovy.jpg</a:t>
            </a:r>
            <a:endParaRPr lang="cs-CZ" dirty="0"/>
          </a:p>
          <a:p>
            <a:pPr hangingPunct="0"/>
            <a:r>
              <a:rPr lang="cs-CZ" u="sng" dirty="0">
                <a:hlinkClick r:id="rId17"/>
              </a:rPr>
              <a:t>http://upload.wikimedia.org/wikipedia/commons/thumb/c/c9/Brassica_oleracea2.jpg/258px-Brassica_oleracea2.jpg</a:t>
            </a:r>
            <a:endParaRPr lang="cs-CZ" dirty="0"/>
          </a:p>
          <a:p>
            <a:pPr hangingPunct="0"/>
            <a:r>
              <a:rPr lang="cs-CZ" u="sng" dirty="0">
                <a:hlinkClick r:id="rId18"/>
              </a:rPr>
              <a:t>http://www.nakupnam.cz/fotky9907/fotos/_vyr_2799kvetak.jpg</a:t>
            </a:r>
            <a:endParaRPr lang="cs-CZ" dirty="0"/>
          </a:p>
          <a:p>
            <a:pPr hangingPunct="0"/>
            <a:r>
              <a:rPr lang="cs-CZ" u="sng" dirty="0">
                <a:hlinkClick r:id="rId19"/>
              </a:rPr>
              <a:t>http://www.asistentka.cz/files/brokolice.jpg</a:t>
            </a:r>
            <a:endParaRPr lang="cs-CZ" dirty="0"/>
          </a:p>
          <a:p>
            <a:r>
              <a:rPr lang="cs-CZ" u="sng" dirty="0">
                <a:hlinkClick r:id="rId20"/>
              </a:rPr>
              <a:t>http://www.bioapetit.cz/images/sklady/4647big.jpg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8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rmAutofit fontScale="40000" lnSpcReduction="20000"/>
          </a:bodyPr>
          <a:lstStyle/>
          <a:p>
            <a:pPr hangingPunct="0"/>
            <a:r>
              <a:rPr lang="cs-CZ" u="sng" dirty="0">
                <a:hlinkClick r:id="rId2"/>
              </a:rPr>
              <a:t>http://www.guh.cz/edu/bi/biologie_rostliny/foto03/foto_071.jpg</a:t>
            </a:r>
            <a:endParaRPr lang="cs-CZ" dirty="0"/>
          </a:p>
          <a:p>
            <a:pPr hangingPunct="0"/>
            <a:r>
              <a:rPr lang="cs-CZ" u="sng" dirty="0">
                <a:hlinkClick r:id="rId3"/>
              </a:rPr>
              <a:t>http://www.zahradnictvisebrov.cz/files/colls/33/roubovana-okurka-printo-l.jpg</a:t>
            </a:r>
            <a:endParaRPr lang="cs-CZ" dirty="0"/>
          </a:p>
          <a:p>
            <a:pPr hangingPunct="0"/>
            <a:r>
              <a:rPr lang="cs-CZ" u="sng" dirty="0">
                <a:hlinkClick r:id="rId4"/>
              </a:rPr>
              <a:t>http://www.garten.cz/images_data/5101-rebes-uva-crispa-skvost-angrest.jpg</a:t>
            </a:r>
            <a:endParaRPr lang="cs-CZ" dirty="0"/>
          </a:p>
          <a:p>
            <a:pPr hangingPunct="0"/>
            <a:r>
              <a:rPr lang="cs-CZ" u="sng" dirty="0">
                <a:hlinkClick r:id="rId5"/>
              </a:rPr>
              <a:t>http://img.blesk.cz/img/1/normal480/69446-img-import.jpg</a:t>
            </a:r>
            <a:endParaRPr lang="cs-CZ" dirty="0"/>
          </a:p>
          <a:p>
            <a:pPr hangingPunct="0"/>
            <a:r>
              <a:rPr lang="cs-CZ" u="sng" dirty="0">
                <a:hlinkClick r:id="rId6"/>
              </a:rPr>
              <a:t>http://zahrada.artmama.sme.sk/sites/zahrada.artmama.sk/files/images/149%20maliny%20%C4%8Dierne.preview.JPG</a:t>
            </a:r>
            <a:endParaRPr lang="cs-CZ" dirty="0"/>
          </a:p>
          <a:p>
            <a:pPr hangingPunct="0"/>
            <a:r>
              <a:rPr lang="cs-CZ" u="sng" dirty="0">
                <a:hlinkClick r:id="rId7"/>
              </a:rPr>
              <a:t>http://www.frau.cz/wp-content/uploads/maliny.jpg</a:t>
            </a:r>
            <a:endParaRPr lang="cs-CZ" dirty="0"/>
          </a:p>
          <a:p>
            <a:pPr hangingPunct="0"/>
            <a:r>
              <a:rPr lang="cs-CZ" u="sng" dirty="0">
                <a:hlinkClick r:id="rId8"/>
              </a:rPr>
              <a:t>http://img9.rajce.idnes.cz/d0903/3/3323/3323631_8d76a5fd1db4446666a275c934c49325/images/Mandelinka_bramborova.jpg</a:t>
            </a:r>
            <a:endParaRPr lang="cs-CZ" dirty="0"/>
          </a:p>
          <a:p>
            <a:pPr hangingPunct="0"/>
            <a:r>
              <a:rPr lang="cs-CZ" u="sng" dirty="0">
                <a:hlinkClick r:id="rId9"/>
              </a:rPr>
              <a:t>http://www.nazeleno.cz/Files/ResizedImages/obrazky/Zdravi/%C4%8Desnek/garlic_329x-1_1003251020.jpg</a:t>
            </a:r>
            <a:endParaRPr lang="cs-CZ" dirty="0"/>
          </a:p>
          <a:p>
            <a:pPr hangingPunct="0"/>
            <a:r>
              <a:rPr lang="cs-CZ" u="sng" dirty="0">
                <a:hlinkClick r:id="rId10"/>
              </a:rPr>
              <a:t>http://im.atlasrostlin.cz/zlatice/101/1010-plant_main-gvlnu.png</a:t>
            </a:r>
            <a:endParaRPr lang="cs-CZ" dirty="0"/>
          </a:p>
          <a:p>
            <a:pPr hangingPunct="0"/>
            <a:r>
              <a:rPr lang="cs-CZ" u="sng" dirty="0">
                <a:hlinkClick r:id="rId11"/>
              </a:rPr>
              <a:t>http://www.juergens-gartenwelt.de/Baum/flieder_lila_01.jpg</a:t>
            </a:r>
            <a:endParaRPr lang="cs-CZ" dirty="0"/>
          </a:p>
          <a:p>
            <a:pPr hangingPunct="0"/>
            <a:r>
              <a:rPr lang="cs-CZ" u="sng" dirty="0">
                <a:hlinkClick r:id="rId12"/>
              </a:rPr>
              <a:t>http://skaut-dnesice.ic.cz/images/lipa.jpg</a:t>
            </a:r>
            <a:endParaRPr lang="cs-CZ" dirty="0"/>
          </a:p>
          <a:p>
            <a:pPr hangingPunct="0"/>
            <a:r>
              <a:rPr lang="cs-CZ" u="sng" dirty="0">
                <a:hlinkClick r:id="rId13"/>
              </a:rPr>
              <a:t>http://www.slevopolis.cz/images/mip/a3.jpg</a:t>
            </a:r>
            <a:endParaRPr lang="cs-CZ" dirty="0"/>
          </a:p>
          <a:p>
            <a:pPr hangingPunct="0"/>
            <a:r>
              <a:rPr lang="cs-CZ" u="sng" dirty="0">
                <a:hlinkClick r:id="rId14"/>
              </a:rPr>
              <a:t>http://www.ttstudio.sk/photos/cerveny-tulipan-1228.jpg</a:t>
            </a:r>
            <a:endParaRPr lang="cs-CZ" dirty="0"/>
          </a:p>
          <a:p>
            <a:pPr hangingPunct="0"/>
            <a:r>
              <a:rPr lang="cs-CZ" u="sng" dirty="0">
                <a:hlinkClick r:id="rId15"/>
              </a:rPr>
              <a:t>http://www.pekneobrazy.sk/images/obrazy/565.jpg</a:t>
            </a:r>
            <a:endParaRPr lang="cs-CZ" dirty="0"/>
          </a:p>
          <a:p>
            <a:pPr hangingPunct="0"/>
            <a:r>
              <a:rPr lang="cs-CZ" u="sng" dirty="0">
                <a:hlinkClick r:id="rId16"/>
              </a:rPr>
              <a:t>http://www.receptyonline.cz/data/pics/bylinky-koreni-smesi/krokus_safran2.jpg</a:t>
            </a:r>
            <a:endParaRPr lang="cs-CZ" dirty="0"/>
          </a:p>
          <a:p>
            <a:pPr hangingPunct="0"/>
            <a:r>
              <a:rPr lang="cs-CZ" u="sng" dirty="0">
                <a:hlinkClick r:id="rId17"/>
              </a:rPr>
              <a:t>http://i.idnes.cz/08/121/gal/LUD27a1a8_snezenkapodsneznikNOV.jpg</a:t>
            </a:r>
            <a:endParaRPr lang="cs-CZ" dirty="0"/>
          </a:p>
          <a:p>
            <a:pPr hangingPunct="0"/>
            <a:r>
              <a:rPr lang="cs-CZ" u="sng" dirty="0">
                <a:hlinkClick r:id="rId18"/>
              </a:rPr>
              <a:t>http://www.mulouny.cz/zivotniprostredi/images/stories/pamatne_stromy/8_pm_strom.JPG</a:t>
            </a:r>
            <a:endParaRPr lang="cs-CZ" dirty="0"/>
          </a:p>
          <a:p>
            <a:pPr lvl="0" hangingPunct="0"/>
            <a:r>
              <a:rPr lang="cs-CZ" b="1" u="sng" dirty="0">
                <a:hlinkClick r:id="rId19"/>
              </a:rPr>
              <a:t>www.office.microsoft.com</a:t>
            </a:r>
            <a:endParaRPr lang="cs-CZ" dirty="0"/>
          </a:p>
          <a:p>
            <a:pPr hangingPunct="0"/>
            <a:r>
              <a:rPr lang="cs-CZ" dirty="0"/>
              <a:t> </a:t>
            </a:r>
            <a:r>
              <a:rPr lang="cs-CZ" u="sng" dirty="0" smtClean="0">
                <a:hlinkClick r:id="rId20"/>
              </a:rPr>
              <a:t>http</a:t>
            </a:r>
            <a:r>
              <a:rPr lang="cs-CZ" u="sng" dirty="0">
                <a:hlinkClick r:id="rId20"/>
              </a:rPr>
              <a:t>://</a:t>
            </a:r>
            <a:r>
              <a:rPr lang="cs-CZ" u="sng" dirty="0" smtClean="0">
                <a:hlinkClick r:id="rId20"/>
              </a:rPr>
              <a:t>www.naturabohemica.cz/images/Leucojum%20vernum%201_641.jpg</a:t>
            </a:r>
            <a:endParaRPr lang="cs-CZ" u="sng" dirty="0" smtClean="0"/>
          </a:p>
          <a:p>
            <a:pPr hangingPunct="0"/>
            <a:r>
              <a:rPr lang="cs-CZ" dirty="0" smtClean="0"/>
              <a:t>Mgr. Věra Štiková PŘÍRODOVĚDA  4, učebnice pro 4. ročník základní školy, nakladatelství Nová škola, 2005</a:t>
            </a:r>
          </a:p>
          <a:p>
            <a:pPr marL="0" indent="0" hangingPunc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6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ANOTACE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Prezentace je určena žákům 4. ročníku.</a:t>
            </a:r>
          </a:p>
          <a:p>
            <a:r>
              <a:rPr lang="cs-CZ" dirty="0" smtClean="0"/>
              <a:t>Slouží k seznámení s novým učivem Ekosystém okolí lidských obydlí – rostliny.</a:t>
            </a:r>
          </a:p>
          <a:p>
            <a:r>
              <a:rPr lang="cs-CZ" dirty="0" smtClean="0"/>
              <a:t>V závěru prezentace si žáci zopakují získané znalosti </a:t>
            </a:r>
            <a:r>
              <a:rPr lang="cs-CZ" smtClean="0"/>
              <a:t>formou kvízu.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7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Ekosystém  okolí lidských obydlí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369242" cy="5177335"/>
          </a:xfrm>
        </p:spPr>
        <p:txBody>
          <a:bodyPr>
            <a:normAutofit/>
          </a:bodyPr>
          <a:lstStyle/>
          <a:p>
            <a:r>
              <a:rPr lang="cs-CZ" dirty="0" smtClean="0"/>
              <a:t>Společenstvo </a:t>
            </a:r>
            <a:r>
              <a:rPr lang="cs-CZ" b="1" dirty="0" smtClean="0"/>
              <a:t>uměle vytvořené člověkem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 smtClean="0"/>
              <a:t>Převaha </a:t>
            </a:r>
            <a:r>
              <a:rPr lang="cs-CZ" dirty="0" smtClean="0">
                <a:solidFill>
                  <a:srgbClr val="00B050"/>
                </a:solidFill>
              </a:rPr>
              <a:t>rostlin užitkových </a:t>
            </a:r>
          </a:p>
          <a:p>
            <a:pPr marL="0" indent="0">
              <a:buNone/>
            </a:pPr>
            <a:r>
              <a:rPr lang="cs-CZ" dirty="0" smtClean="0"/>
              <a:t>                   </a:t>
            </a:r>
            <a:r>
              <a:rPr lang="cs-CZ" dirty="0" smtClean="0">
                <a:solidFill>
                  <a:srgbClr val="00B0F0"/>
                </a:solidFill>
              </a:rPr>
              <a:t>rostlin okrasných</a:t>
            </a:r>
            <a:endParaRPr lang="cs-CZ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dirty="0" smtClean="0"/>
              <a:t>                   </a:t>
            </a:r>
            <a:r>
              <a:rPr lang="cs-CZ" dirty="0" smtClean="0">
                <a:solidFill>
                  <a:srgbClr val="FF0000"/>
                </a:solidFill>
              </a:rPr>
              <a:t>živočichů chovaných pro užitek</a:t>
            </a:r>
          </a:p>
          <a:p>
            <a:r>
              <a:rPr lang="cs-CZ" dirty="0" smtClean="0"/>
              <a:t>Žijí zde i </a:t>
            </a:r>
            <a:r>
              <a:rPr lang="cs-CZ" dirty="0" smtClean="0">
                <a:solidFill>
                  <a:srgbClr val="7030A0"/>
                </a:solidFill>
              </a:rPr>
              <a:t>volně žijící živočichové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smtClean="0">
                <a:solidFill>
                  <a:srgbClr val="7030A0"/>
                </a:solidFill>
              </a:rPr>
              <a:t>      </a:t>
            </a:r>
            <a:r>
              <a:rPr lang="cs-CZ" sz="2000" dirty="0" smtClean="0"/>
              <a:t>(dostupná potrava, vhodná útočiště k hnízdění a vyvádění mláďat)</a:t>
            </a:r>
            <a:endParaRPr lang="cs-CZ" sz="2000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pdokoupilova\AppData\Local\Microsoft\Windows\Temporary Internet Files\Content.IE5\BMTJRNTK\MP9001637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657600" cy="23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Rostliny užitkové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vocné stromy</a:t>
            </a:r>
          </a:p>
          <a:p>
            <a:r>
              <a:rPr lang="cs-CZ" dirty="0" smtClean="0"/>
              <a:t>ovocné  keře</a:t>
            </a:r>
          </a:p>
          <a:p>
            <a:r>
              <a:rPr lang="cs-CZ" dirty="0" smtClean="0"/>
              <a:t>okopaniny</a:t>
            </a:r>
          </a:p>
          <a:p>
            <a:r>
              <a:rPr lang="cs-CZ" dirty="0"/>
              <a:t>l</a:t>
            </a:r>
            <a:r>
              <a:rPr lang="cs-CZ" dirty="0" smtClean="0"/>
              <a:t>uskoviny</a:t>
            </a:r>
          </a:p>
          <a:p>
            <a:r>
              <a:rPr lang="cs-CZ" dirty="0" smtClean="0"/>
              <a:t>zelenina</a:t>
            </a:r>
            <a:endParaRPr lang="cs-CZ" dirty="0"/>
          </a:p>
        </p:txBody>
      </p:sp>
      <p:pic>
        <p:nvPicPr>
          <p:cNvPr id="4098" name="Picture 2" descr="C:\Users\pdokoupilova\Desktop\celer bulvov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112912" cy="11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dokoupilova\Desktop\hr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53467"/>
            <a:ext cx="1331028" cy="16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dokoupilova\Desktop\bramb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97152"/>
            <a:ext cx="1963195" cy="13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dokoupilova\Desktop\5101-rebes-uva-crispa-skvost-angre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10" y="3354040"/>
            <a:ext cx="1651419" cy="187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dokoupilova\Desktop\foto_1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35" y="1788296"/>
            <a:ext cx="2012519" cy="122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491880" y="198884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843808" y="2564904"/>
            <a:ext cx="2042002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2699792" y="3354040"/>
            <a:ext cx="792088" cy="1443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2483768" y="3212976"/>
            <a:ext cx="5112568" cy="655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1979712" y="4509120"/>
            <a:ext cx="561662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8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Ovocné stromy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Na jaře v zahradách a v sadech vykvétají květy ovocných stromů</a:t>
            </a:r>
            <a:r>
              <a:rPr lang="cs-CZ" sz="2000" b="1" dirty="0" smtClean="0"/>
              <a:t>.</a:t>
            </a:r>
          </a:p>
          <a:p>
            <a:endParaRPr lang="cs-CZ" sz="2000" b="1" dirty="0" smtClean="0"/>
          </a:p>
          <a:p>
            <a:r>
              <a:rPr lang="cs-CZ" sz="2200" b="1" dirty="0" smtClean="0"/>
              <a:t>Mezi prvními rozkvetou </a:t>
            </a:r>
            <a:r>
              <a:rPr lang="cs-CZ" sz="2200" dirty="0" smtClean="0"/>
              <a:t>meruňky.</a:t>
            </a:r>
          </a:p>
          <a:p>
            <a:endParaRPr lang="cs-CZ" sz="2200" dirty="0"/>
          </a:p>
          <a:p>
            <a:endParaRPr lang="cs-CZ" sz="2200" dirty="0" smtClean="0"/>
          </a:p>
          <a:p>
            <a:r>
              <a:rPr lang="cs-CZ" sz="2200" b="1" dirty="0" smtClean="0"/>
              <a:t>Nejčastěji pěstovaným ovocným stromem u nás je </a:t>
            </a:r>
            <a:r>
              <a:rPr lang="cs-CZ" sz="2200" dirty="0" smtClean="0"/>
              <a:t>jabloň.</a:t>
            </a:r>
          </a:p>
          <a:p>
            <a:endParaRPr lang="cs-CZ" sz="2200" dirty="0"/>
          </a:p>
          <a:p>
            <a:endParaRPr lang="cs-CZ" sz="2200" dirty="0" smtClean="0"/>
          </a:p>
          <a:p>
            <a:r>
              <a:rPr lang="cs-CZ" sz="2200" b="1" dirty="0" smtClean="0"/>
              <a:t>Povidla se vyrábí z plodů stromu </a:t>
            </a:r>
            <a:r>
              <a:rPr lang="cs-CZ" sz="2200" dirty="0" smtClean="0"/>
              <a:t>švestka domácí.</a:t>
            </a:r>
            <a:endParaRPr lang="cs-CZ" sz="2200" dirty="0"/>
          </a:p>
          <a:p>
            <a:endParaRPr lang="cs-CZ" sz="2200" dirty="0" smtClean="0"/>
          </a:p>
          <a:p>
            <a:r>
              <a:rPr lang="cs-CZ" sz="2200" b="1" dirty="0" smtClean="0"/>
              <a:t>Hejna špačků dokážou očesat celou úrodu ze stromu </a:t>
            </a:r>
            <a:r>
              <a:rPr lang="cs-CZ" sz="2200" dirty="0" smtClean="0"/>
              <a:t>třešeň.</a:t>
            </a:r>
          </a:p>
          <a:p>
            <a:endParaRPr lang="cs-CZ" sz="2200" dirty="0"/>
          </a:p>
          <a:p>
            <a:endParaRPr lang="cs-CZ" sz="2200" dirty="0" smtClean="0"/>
          </a:p>
          <a:p>
            <a:r>
              <a:rPr lang="cs-CZ" sz="2200" b="1" dirty="0" smtClean="0"/>
              <a:t>Sladké máslovky jsou plody</a:t>
            </a:r>
            <a:r>
              <a:rPr lang="cs-CZ" sz="2200" dirty="0" smtClean="0"/>
              <a:t>  hrušně.</a:t>
            </a:r>
          </a:p>
          <a:p>
            <a:endParaRPr lang="cs-CZ" sz="2200" dirty="0"/>
          </a:p>
        </p:txBody>
      </p:sp>
      <p:pic>
        <p:nvPicPr>
          <p:cNvPr id="5122" name="Picture 2" descr="C:\Users\pdokoupilova\Desktop\prunier_commun_004_(planche_identification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607" y="5118952"/>
            <a:ext cx="1097061" cy="15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dokoupilova\Desktop\250px-111_Pirus_communis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1" y="5352011"/>
            <a:ext cx="991699" cy="14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dokoupilova\Desktop\foto_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89" y="1888079"/>
            <a:ext cx="1775743" cy="10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dokoupilova\Desktop\foto_1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30" y="3564395"/>
            <a:ext cx="2240553" cy="10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dokoupilova\Desktop\Prunus_armeniac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7" y="286158"/>
            <a:ext cx="144938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0" name="Přímá spojnice se šipkou 5119"/>
          <p:cNvCxnSpPr/>
          <p:nvPr/>
        </p:nvCxnSpPr>
        <p:spPr>
          <a:xfrm flipV="1">
            <a:off x="4397450" y="1052840"/>
            <a:ext cx="2701335" cy="1209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8" name="Přímá spojnice se šipkou 5127"/>
          <p:cNvCxnSpPr>
            <a:stCxn id="5142" idx="1"/>
            <a:endCxn id="5124" idx="2"/>
          </p:cNvCxnSpPr>
          <p:nvPr/>
        </p:nvCxnSpPr>
        <p:spPr>
          <a:xfrm flipV="1">
            <a:off x="6146521" y="2972502"/>
            <a:ext cx="305940" cy="352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2" name="Přímá spojnice se šipkou 5131"/>
          <p:cNvCxnSpPr/>
          <p:nvPr/>
        </p:nvCxnSpPr>
        <p:spPr>
          <a:xfrm>
            <a:off x="5580112" y="4439226"/>
            <a:ext cx="2633648" cy="1849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5" name="Přímá spojnice se šipkou 5134"/>
          <p:cNvCxnSpPr/>
          <p:nvPr/>
        </p:nvCxnSpPr>
        <p:spPr>
          <a:xfrm flipV="1">
            <a:off x="6780777" y="4259206"/>
            <a:ext cx="1432983" cy="548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9" name="Přímá spojnice se šipkou 5138"/>
          <p:cNvCxnSpPr/>
          <p:nvPr/>
        </p:nvCxnSpPr>
        <p:spPr>
          <a:xfrm>
            <a:off x="4488962" y="5900648"/>
            <a:ext cx="1183169" cy="217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2" name="Obdélník 5141"/>
          <p:cNvSpPr/>
          <p:nvPr/>
        </p:nvSpPr>
        <p:spPr>
          <a:xfrm>
            <a:off x="6146521" y="3114266"/>
            <a:ext cx="837730" cy="420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43" name="Obdélník 5142"/>
          <p:cNvSpPr/>
          <p:nvPr/>
        </p:nvSpPr>
        <p:spPr>
          <a:xfrm>
            <a:off x="4250674" y="4001919"/>
            <a:ext cx="20352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44" name="Obdélník 5143"/>
          <p:cNvSpPr/>
          <p:nvPr/>
        </p:nvSpPr>
        <p:spPr>
          <a:xfrm>
            <a:off x="6352294" y="4487457"/>
            <a:ext cx="856966" cy="50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45" name="Obdélník 5144"/>
          <p:cNvSpPr/>
          <p:nvPr/>
        </p:nvSpPr>
        <p:spPr>
          <a:xfrm>
            <a:off x="3837887" y="5452566"/>
            <a:ext cx="8531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60" name="Obdélník 5159"/>
          <p:cNvSpPr/>
          <p:nvPr/>
        </p:nvSpPr>
        <p:spPr>
          <a:xfrm>
            <a:off x="3361272" y="2151873"/>
            <a:ext cx="103617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5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 animBg="1"/>
      <p:bldP spid="5143" grpId="0" animBg="1"/>
      <p:bldP spid="5144" grpId="0" animBg="1"/>
      <p:bldP spid="5145" grpId="0" animBg="1"/>
      <p:bldP spid="5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Ovocné keře a jejich plody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pdokoupilova\Desktop\5101-rebes-uva-crispa-skvost-angre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26" y="1197546"/>
            <a:ext cx="1916394" cy="217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dokoupilova\Desktop\69446-img-im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1340768"/>
            <a:ext cx="2370278" cy="15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dokoupilova\Desktop\malin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01" y="3803995"/>
            <a:ext cx="3041915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dokoupilova\Desktop\149%20~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70" y="3803995"/>
            <a:ext cx="2654245" cy="199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245845" y="3118195"/>
            <a:ext cx="169518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</a:t>
            </a:r>
            <a:r>
              <a:rPr lang="cs-CZ" dirty="0" smtClean="0"/>
              <a:t>ybíz červený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3118195"/>
            <a:ext cx="129614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angrešt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155692" y="6152748"/>
            <a:ext cx="1647265" cy="583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maliny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245845" y="6085431"/>
            <a:ext cx="1998563" cy="475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ostružiny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8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Rozděl plody </a:t>
            </a:r>
            <a:br>
              <a:rPr lang="cs-CZ" sz="3200" b="1" dirty="0" smtClean="0">
                <a:solidFill>
                  <a:srgbClr val="FF0000"/>
                </a:solidFill>
              </a:rPr>
            </a:b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899592" y="950578"/>
            <a:ext cx="17281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peckovice</a:t>
            </a:r>
            <a:endParaRPr lang="cs-CZ" dirty="0"/>
          </a:p>
        </p:txBody>
      </p:sp>
      <p:sp>
        <p:nvSpPr>
          <p:cNvPr id="10" name="Ovál 9"/>
          <p:cNvSpPr/>
          <p:nvPr/>
        </p:nvSpPr>
        <p:spPr>
          <a:xfrm>
            <a:off x="3779912" y="950578"/>
            <a:ext cx="1656184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malvice</a:t>
            </a:r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6444208" y="950578"/>
            <a:ext cx="1584176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bobule</a:t>
            </a:r>
            <a:endParaRPr lang="cs-CZ" dirty="0"/>
          </a:p>
        </p:txBody>
      </p:sp>
      <p:pic>
        <p:nvPicPr>
          <p:cNvPr id="7171" name="Picture 3" descr="C:\Users\pdokoupilova\Desktop\mali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0" b="90000" l="2162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4" y="4602227"/>
            <a:ext cx="2164861" cy="16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dokoupilova\Desktop\foto_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44122" r="97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63" y="4662854"/>
            <a:ext cx="1966066" cy="1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dokoupilova\Desktop\250px-111_Pirus_communis_L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504" b="99440" l="30800" r="8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8" y="1548327"/>
            <a:ext cx="3542211" cy="50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pdokoupilova\Desktop\69446-img-impor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761" y="2710681"/>
            <a:ext cx="1468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pdokoupilova\Desktop\149%20~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17" b="90000" l="27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13" y="2897519"/>
            <a:ext cx="2437226" cy="18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pdokoupilova\Desktop\foto_11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50" b="90000" l="610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57910"/>
            <a:ext cx="2731391" cy="16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pdokoupilova\Desktop\Prunus_armeniaca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667" b="99167" l="9464" r="70978">
                        <a14:foregroundMark x1="88959" y1="93833" x2="60883" y2="72167"/>
                        <a14:foregroundMark x1="70978" y1="97000" x2="64984" y2="93333"/>
                        <a14:foregroundMark x1="64984" y1="93333" x2="48896" y2="61500"/>
                        <a14:foregroundMark x1="63091" y1="99167" x2="63091" y2="99167"/>
                        <a14:foregroundMark x1="70978" y1="97500" x2="53943" y2="6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8" y="3811479"/>
            <a:ext cx="144938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pdokoupilova\Desktop\prunier_commun_004_(planche_identification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5996" b="89990" l="12968" r="899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66" y="1864739"/>
            <a:ext cx="2340259" cy="33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1403648" y="3811479"/>
            <a:ext cx="864096" cy="26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bobule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7758747" y="6159632"/>
            <a:ext cx="840788" cy="289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bobule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5805841" y="4469431"/>
            <a:ext cx="864096" cy="26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bobule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3535063" y="4077071"/>
            <a:ext cx="1275226" cy="477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peckovice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791580" y="6093296"/>
            <a:ext cx="1224136" cy="46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peckovice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7517104" y="4274878"/>
            <a:ext cx="1231359" cy="327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peckovice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4586728" y="6093296"/>
            <a:ext cx="1281416" cy="355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malvice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2832642" y="6302863"/>
            <a:ext cx="995753" cy="374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malvice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3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Okopaniny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24744"/>
            <a:ext cx="871296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Na zahradách pěstujeme především </a:t>
            </a:r>
            <a:r>
              <a:rPr lang="cs-CZ" sz="2800" b="1" dirty="0" smtClean="0">
                <a:solidFill>
                  <a:srgbClr val="00B050"/>
                </a:solidFill>
              </a:rPr>
              <a:t>lilek brambor.</a:t>
            </a:r>
          </a:p>
          <a:p>
            <a:pPr marL="0" indent="0">
              <a:buNone/>
            </a:pPr>
            <a:r>
              <a:rPr lang="cs-CZ" sz="2000" b="1" i="1" dirty="0" smtClean="0"/>
              <a:t>Důležitou součástí naší potravy jsou jeho </a:t>
            </a:r>
            <a:r>
              <a:rPr lang="cs-CZ" sz="2000" b="1" i="1" dirty="0" smtClean="0">
                <a:solidFill>
                  <a:srgbClr val="00B050"/>
                </a:solidFill>
              </a:rPr>
              <a:t>podzemní hlízy – brambory.</a:t>
            </a:r>
          </a:p>
          <a:p>
            <a:pPr marL="0" indent="0">
              <a:buNone/>
            </a:pPr>
            <a:r>
              <a:rPr lang="cs-CZ" sz="2000" b="1" i="1" dirty="0" smtClean="0"/>
              <a:t>                       Část sklizně (</a:t>
            </a:r>
            <a:r>
              <a:rPr lang="cs-CZ" sz="2000" i="1" dirty="0" smtClean="0"/>
              <a:t>sadbu</a:t>
            </a:r>
            <a:r>
              <a:rPr lang="cs-CZ" sz="2000" b="1" i="1" dirty="0" smtClean="0"/>
              <a:t>), uskladňujeme a na jaře znovu vysadíme.</a:t>
            </a:r>
          </a:p>
          <a:p>
            <a:pPr marL="0" indent="0">
              <a:buNone/>
            </a:pPr>
            <a:r>
              <a:rPr lang="cs-CZ" sz="2000" b="1" i="1" dirty="0"/>
              <a:t> </a:t>
            </a:r>
            <a:r>
              <a:rPr lang="cs-CZ" sz="2000" b="1" i="1" dirty="0" smtClean="0"/>
              <a:t>                                 Škůdce –mandelinka bramborová </a:t>
            </a:r>
            <a:endParaRPr lang="cs-CZ" sz="2000" b="1" i="1" dirty="0" smtClean="0"/>
          </a:p>
          <a:p>
            <a:pPr marL="0" indent="0">
              <a:buNone/>
            </a:pPr>
            <a:endParaRPr lang="cs-CZ" sz="2000" b="1" i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             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          Vylušti přesmyčky. Jaká jídla se dají z brambor připravit?</a:t>
            </a:r>
          </a:p>
          <a:p>
            <a:pPr marL="0" indent="0">
              <a:buNone/>
            </a:pPr>
            <a:r>
              <a:rPr lang="cs-CZ" sz="2000" b="1" dirty="0" smtClean="0"/>
              <a:t>            </a:t>
            </a:r>
          </a:p>
          <a:p>
            <a:pPr>
              <a:buFont typeface="Wingdings" pitchFamily="2" charset="2"/>
              <a:buChar char="ü"/>
            </a:pPr>
            <a:endParaRPr lang="cs-CZ" sz="2000" b="1" dirty="0" smtClean="0"/>
          </a:p>
          <a:p>
            <a:pPr>
              <a:buFont typeface="Wingdings" pitchFamily="2" charset="2"/>
              <a:buChar char="ü"/>
            </a:pPr>
            <a:endParaRPr lang="cs-CZ" sz="2000" b="1" dirty="0"/>
          </a:p>
          <a:p>
            <a:pPr>
              <a:buFont typeface="Wingdings" pitchFamily="2" charset="2"/>
              <a:buChar char="ü"/>
            </a:pPr>
            <a:endParaRPr lang="cs-CZ" sz="2000" b="1" dirty="0" smtClean="0"/>
          </a:p>
          <a:p>
            <a:pPr>
              <a:buFont typeface="Wingdings" pitchFamily="2" charset="2"/>
              <a:buChar char="ü"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</p:txBody>
      </p:sp>
      <p:pic>
        <p:nvPicPr>
          <p:cNvPr id="8196" name="Picture 4" descr="C:\Users\pdokoupilova\AppData\Local\Microsoft\Windows\Temporary Internet Files\Content.IE5\OYIACPG7\MC900347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2" y="4769993"/>
            <a:ext cx="797583" cy="124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1105445" y="5628204"/>
            <a:ext cx="144016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ŠEKA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2887391" y="5625403"/>
            <a:ext cx="1512168" cy="91038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KYPLAC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6804248" y="5661925"/>
            <a:ext cx="2016224" cy="9103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KYBŮRBRAM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4651467" y="5628204"/>
            <a:ext cx="1800200" cy="9551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NOLHRAKY</a:t>
            </a:r>
            <a:endParaRPr lang="cs-CZ" dirty="0"/>
          </a:p>
        </p:txBody>
      </p:sp>
      <p:pic>
        <p:nvPicPr>
          <p:cNvPr id="8197" name="Picture 5" descr="C:\Users\pdokoupilova\Desktop\bramb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11" y="2717905"/>
            <a:ext cx="3015947" cy="205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láček 9"/>
          <p:cNvSpPr/>
          <p:nvPr/>
        </p:nvSpPr>
        <p:spPr>
          <a:xfrm>
            <a:off x="1832243" y="5267535"/>
            <a:ext cx="1054612" cy="7157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KAŠE</a:t>
            </a:r>
            <a:endParaRPr lang="cs-CZ" sz="1600" dirty="0"/>
          </a:p>
        </p:txBody>
      </p:sp>
      <p:sp>
        <p:nvSpPr>
          <p:cNvPr id="11" name="Obláček 10"/>
          <p:cNvSpPr/>
          <p:nvPr/>
        </p:nvSpPr>
        <p:spPr>
          <a:xfrm>
            <a:off x="3242998" y="5332289"/>
            <a:ext cx="1381116" cy="4686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PLACKY</a:t>
            </a:r>
            <a:endParaRPr lang="cs-CZ" dirty="0"/>
          </a:p>
        </p:txBody>
      </p:sp>
      <p:sp>
        <p:nvSpPr>
          <p:cNvPr id="12" name="Obláček 11"/>
          <p:cNvSpPr/>
          <p:nvPr/>
        </p:nvSpPr>
        <p:spPr>
          <a:xfrm>
            <a:off x="4862411" y="5276578"/>
            <a:ext cx="1944216" cy="5909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HRANOLKY</a:t>
            </a:r>
            <a:endParaRPr lang="cs-CZ" dirty="0"/>
          </a:p>
        </p:txBody>
      </p:sp>
      <p:sp>
        <p:nvSpPr>
          <p:cNvPr id="13" name="Obláček 12"/>
          <p:cNvSpPr/>
          <p:nvPr/>
        </p:nvSpPr>
        <p:spPr>
          <a:xfrm>
            <a:off x="6973835" y="5267535"/>
            <a:ext cx="2123728" cy="5933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BRAMBŮRKY</a:t>
            </a:r>
            <a:endParaRPr lang="cs-CZ" dirty="0"/>
          </a:p>
        </p:txBody>
      </p:sp>
      <p:sp>
        <p:nvSpPr>
          <p:cNvPr id="16" name="Šipka doleva 15"/>
          <p:cNvSpPr/>
          <p:nvPr/>
        </p:nvSpPr>
        <p:spPr>
          <a:xfrm>
            <a:off x="6451667" y="42210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HLÍZY</a:t>
            </a:r>
            <a:endParaRPr lang="cs-CZ" dirty="0"/>
          </a:p>
        </p:txBody>
      </p:sp>
      <p:sp>
        <p:nvSpPr>
          <p:cNvPr id="17" name="Šipka doleva 16"/>
          <p:cNvSpPr/>
          <p:nvPr/>
        </p:nvSpPr>
        <p:spPr>
          <a:xfrm>
            <a:off x="6038188" y="3016376"/>
            <a:ext cx="1270115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STONEK</a:t>
            </a:r>
            <a:endParaRPr lang="cs-CZ" dirty="0"/>
          </a:p>
        </p:txBody>
      </p:sp>
      <p:sp>
        <p:nvSpPr>
          <p:cNvPr id="18" name="Šipka doprava 17"/>
          <p:cNvSpPr/>
          <p:nvPr/>
        </p:nvSpPr>
        <p:spPr>
          <a:xfrm>
            <a:off x="2056401" y="3925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LIST</a:t>
            </a:r>
            <a:endParaRPr lang="cs-CZ" dirty="0"/>
          </a:p>
        </p:txBody>
      </p:sp>
      <p:sp>
        <p:nvSpPr>
          <p:cNvPr id="19" name="Šipka doprava 18"/>
          <p:cNvSpPr/>
          <p:nvPr/>
        </p:nvSpPr>
        <p:spPr>
          <a:xfrm>
            <a:off x="2619872" y="27562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KVĚT</a:t>
            </a:r>
            <a:endParaRPr lang="cs-CZ" dirty="0"/>
          </a:p>
        </p:txBody>
      </p:sp>
      <p:pic>
        <p:nvPicPr>
          <p:cNvPr id="8198" name="Picture 6" descr="C:\Users\pdokoupilova\Desktop\Mandelinka_bramboro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0966">
            <a:off x="7812360" y="2720779"/>
            <a:ext cx="673772" cy="91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Vývojový diagram: postup 19"/>
          <p:cNvSpPr/>
          <p:nvPr/>
        </p:nvSpPr>
        <p:spPr>
          <a:xfrm>
            <a:off x="5551566" y="1268760"/>
            <a:ext cx="2032839" cy="3063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ývojový diagram: postup 20"/>
          <p:cNvSpPr/>
          <p:nvPr/>
        </p:nvSpPr>
        <p:spPr>
          <a:xfrm>
            <a:off x="6347047" y="1700808"/>
            <a:ext cx="1083027" cy="3063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ývojový diagram: postup 21"/>
          <p:cNvSpPr/>
          <p:nvPr/>
        </p:nvSpPr>
        <p:spPr>
          <a:xfrm>
            <a:off x="3034809" y="2420888"/>
            <a:ext cx="2799710" cy="29701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3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Luskoviny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Pěstujeme pro semena, která jsou ukryta v </a:t>
            </a:r>
            <a:r>
              <a:rPr lang="cs-CZ" sz="2400" b="1" dirty="0" smtClean="0"/>
              <a:t>lusku.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Jsou bohatá na bílkoviny a tuky.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Část úrody uchováváme na </a:t>
            </a:r>
            <a:r>
              <a:rPr lang="cs-CZ" sz="2400" b="1" dirty="0" smtClean="0"/>
              <a:t>sadbu.</a:t>
            </a:r>
            <a:endParaRPr lang="cs-CZ" sz="2400" b="1" dirty="0"/>
          </a:p>
        </p:txBody>
      </p:sp>
      <p:pic>
        <p:nvPicPr>
          <p:cNvPr id="9218" name="Picture 2" descr="C:\Users\pdokoupilova\Desktop\hr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164978"/>
            <a:ext cx="2376264" cy="288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56176" y="1280587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139952" y="2215417"/>
            <a:ext cx="10332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9" name="Picture 3" descr="C:\Users\pdokoupilova\Desktop\fazol_obec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628" y="3311306"/>
            <a:ext cx="1953917" cy="288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 rot="20521656">
            <a:off x="436925" y="5066317"/>
            <a:ext cx="13681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Hrách setý</a:t>
            </a:r>
            <a:endParaRPr lang="cs-CZ" dirty="0"/>
          </a:p>
        </p:txBody>
      </p:sp>
      <p:sp>
        <p:nvSpPr>
          <p:cNvPr id="7" name="Šipka doleva 6"/>
          <p:cNvSpPr/>
          <p:nvPr/>
        </p:nvSpPr>
        <p:spPr>
          <a:xfrm rot="1519266">
            <a:off x="6876254" y="5454936"/>
            <a:ext cx="2186551" cy="5905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Fazol obecný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33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571</Words>
  <Application>Microsoft Office PowerPoint</Application>
  <PresentationFormat>Předvádění na obrazovce (4:3)</PresentationFormat>
  <Paragraphs>238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  </vt:lpstr>
      <vt:lpstr>ANOTACE</vt:lpstr>
      <vt:lpstr>Ekosystém  okolí lidských obydlí</vt:lpstr>
      <vt:lpstr>Rostliny užitkové</vt:lpstr>
      <vt:lpstr>Ovocné stromy</vt:lpstr>
      <vt:lpstr>Ovocné keře a jejich plody</vt:lpstr>
      <vt:lpstr>Rozděl plody  </vt:lpstr>
      <vt:lpstr>Okopaniny</vt:lpstr>
      <vt:lpstr>Luskoviny</vt:lpstr>
      <vt:lpstr>Zelenina Zdroj vitamínů a vlákniny. </vt:lpstr>
      <vt:lpstr>Rostliny okrasné</vt:lpstr>
      <vt:lpstr>Lípa srdčitá</vt:lpstr>
      <vt:lpstr>Kvíz – zapisuj všechny správné odpovědi</vt:lpstr>
      <vt:lpstr>Kvíz</vt:lpstr>
      <vt:lpstr>Kvíz</vt:lpstr>
      <vt:lpstr>Vyhodnocení</vt:lpstr>
      <vt:lpstr>Zdroje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Dokoupilová Pavla</dc:creator>
  <cp:lastModifiedBy>Dokoupilová Pavla</cp:lastModifiedBy>
  <cp:revision>42</cp:revision>
  <dcterms:created xsi:type="dcterms:W3CDTF">2013-04-14T17:59:17Z</dcterms:created>
  <dcterms:modified xsi:type="dcterms:W3CDTF">2013-04-15T19:59:01Z</dcterms:modified>
</cp:coreProperties>
</file>