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6B1D7-2204-4F6D-B0AC-FFD85220B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898C38-9398-4D29-BD8A-286178D32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71D18-1542-4018-8EEB-ADB6747D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DA2BA-2C8E-459A-834B-C924EF06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F3D5E3-FF8A-47A5-BA25-67C41424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05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B67E6-E62A-4128-B562-D030D7C2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C4632D-A651-4717-82D7-7C6AD6434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501D16-FD19-4550-90F3-D25943C3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7FCB51-9EBB-4780-A059-8AEA55DE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0563C-5A72-4441-8FE6-7F9E454EB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9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018FB7-424E-4F52-93EF-F285BA230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C1617D-ED9F-46D0-B505-B9DBC195A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3A03E3-7B78-45E4-AC05-CCC54ABA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3D2335-CF22-400C-8DA7-21CA711F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8F19F-D30B-434F-8EC9-DBB6ABF1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4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986FF-DBF4-4A7B-B825-60EC203F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C722F-7A96-4A94-B1F0-84D5037B6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5B3308-FBE6-4792-A7FA-11B150AF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7C50D3-A6E1-456D-82B8-262EDF68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58B7A1-CF33-4EE1-A38B-370879F1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09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CB829-3BEA-4569-A6A5-D3D6C54E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6F52C6-9B6F-4683-A763-DB17061C4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087AE-3832-4B8B-8772-BDB33CDA5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6682B-0661-4454-80D4-CDF4C645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EF2CF0-A44E-4BD1-B427-36E02149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3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81E15-61A2-4690-8082-CCCE4119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98FAE-E556-43B3-99F0-7F382D0B9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FCCE74-43E6-4B7E-BCE0-2A913783D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3AA730-A721-4DC5-A786-DD103F691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8A20CA-F72E-42E1-95A1-1FD19CD2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8D8708-E771-4133-9B11-2826B40B2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2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4A66E-F481-48B5-AA6C-A40607C5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434867-C503-40E8-A5E1-96579AA7A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57E60F-1668-44A0-991F-5242837AD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A28D77-64BA-4F33-BE17-493031CB5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6C05FC-6A75-42CF-8DAB-2BA617AE0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94309C9-58D9-436F-B988-10F73ABD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84D76D-2FDE-43AC-AC20-82D6496B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FE56770-7822-4166-805E-20D590A5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2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FBD6F-B72D-4E81-823F-AADAE150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CEBAB0-E436-416F-99C1-264C26AF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5E7A2A-3E64-4684-A482-94C43251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4066EB-EA35-4267-948F-3C448834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50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1BB9889-9847-402D-9250-1C629791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131CA35-39C1-446A-929A-23BD506B2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C26A2-2197-42D3-A1C0-B3DBFCC5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10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BD974-26EF-499D-A1BF-3285207E4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55DD4-7449-444A-AB8B-DD0337C0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4FEA3A-EF36-43D0-A359-D92EE116E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BC4B0A-79F9-477A-869D-23071325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C73F6D-DFE2-4E34-82DD-7FE21A56E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2BD3DB-39E5-4373-A328-0B570F40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59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F9048-2B4C-4756-9301-AC56C847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04A6608-252C-4AB3-96F0-4FB21E16A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89C852-32C8-46CE-8685-78A3A8943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AD2FB6-6C59-4479-AC1A-391F8013A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3317D2-A8F1-4E6C-BB11-E9EFBA33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BF098A-B47A-4556-97C5-42AC5AC6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24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112CB6-23CD-456D-B045-DCC9A7D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65A976-5608-4FFF-A9A1-D62716F2F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9C2FC3-E331-499D-9143-CB8C4BD39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B9497-AF04-429B-AFF8-D4200A576C5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B5B2AD-4B5F-4FED-9D58-AC12D53EB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DF8DB2-0680-4DC5-921E-0D0C1B8B2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EBF0D-6E9D-4A06-8F06-EA0430DE7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06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C56C8-A8C5-49D6-92E3-2A5FAFA76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5600" b="1" i="1"/>
              <a:t>PRÁCE SE ZDROJI A JEJICH UVÁDĚNÍ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03DBA6-E1DE-4091-B211-EC62D68C7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1030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Image result for otazník">
            <a:extLst>
              <a:ext uri="{FF2B5EF4-FFF2-40B4-BE49-F238E27FC236}">
                <a16:creationId xmlns:a16="http://schemas.microsoft.com/office/drawing/2014/main" id="{7FFD3D70-E5BD-4BA4-918F-4EDC1BD78A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0348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779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88C0EB-43D6-4C2F-A315-84488EEED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700"/>
            <a:ext cx="10467975" cy="5148263"/>
          </a:xfrm>
        </p:spPr>
        <p:txBody>
          <a:bodyPr/>
          <a:lstStyle/>
          <a:p>
            <a:r>
              <a:rPr lang="cs-CZ" dirty="0"/>
              <a:t>Minimální počet zdrojů je </a:t>
            </a:r>
            <a:r>
              <a:rPr lang="cs-CZ" b="1" i="1" dirty="0">
                <a:solidFill>
                  <a:srgbClr val="FF0000"/>
                </a:solidFill>
              </a:rPr>
              <a:t>5</a:t>
            </a:r>
            <a:r>
              <a:rPr lang="cs-CZ" dirty="0"/>
              <a:t>.</a:t>
            </a:r>
          </a:p>
          <a:p>
            <a:r>
              <a:rPr lang="cs-CZ" dirty="0"/>
              <a:t>Z toho nejméně </a:t>
            </a:r>
            <a:r>
              <a:rPr lang="cs-CZ" b="1" i="1" dirty="0"/>
              <a:t>3 zdroje musí být tištěné </a:t>
            </a:r>
            <a:r>
              <a:rPr lang="cs-CZ" dirty="0"/>
              <a:t>– knihy, noviny, časopisy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WIKIPEDIE NENÍ POVAŽOVÁNA ZA ODBORNÝ ZDROJ!!!</a:t>
            </a:r>
          </a:p>
        </p:txBody>
      </p:sp>
      <p:pic>
        <p:nvPicPr>
          <p:cNvPr id="2050" name="Picture 2" descr="Image result for wikipedie">
            <a:extLst>
              <a:ext uri="{FF2B5EF4-FFF2-40B4-BE49-F238E27FC236}">
                <a16:creationId xmlns:a16="http://schemas.microsoft.com/office/drawing/2014/main" id="{7D3DA660-D94C-45B5-89B5-A7D0E0214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720" y="3677920"/>
            <a:ext cx="3078480" cy="307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547CA-8657-478C-8253-9877114B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FF0000"/>
                </a:solidFill>
              </a:rPr>
              <a:t>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94EF3-48B8-4170-B56B-8610C05E4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>
                <a:solidFill>
                  <a:srgbClr val="FF0000"/>
                </a:solidFill>
              </a:rPr>
              <a:t>PARAFRÁZE = nepřímá citace</a:t>
            </a:r>
          </a:p>
          <a:p>
            <a:pPr lvl="1"/>
            <a:r>
              <a:rPr lang="cs-CZ" dirty="0"/>
              <a:t>cizí myšlenka napsána </a:t>
            </a:r>
            <a:r>
              <a:rPr lang="cs-CZ" b="1" i="1" dirty="0"/>
              <a:t>našimi slovy </a:t>
            </a:r>
          </a:p>
          <a:p>
            <a:pPr lvl="1"/>
            <a:r>
              <a:rPr lang="cs-CZ" dirty="0"/>
              <a:t>zdroj uvádíme vždy </a:t>
            </a:r>
            <a:r>
              <a:rPr lang="cs-CZ" b="1" i="1" dirty="0"/>
              <a:t>za odstavec </a:t>
            </a:r>
            <a:r>
              <a:rPr lang="cs-CZ" dirty="0"/>
              <a:t>(v případě, že v je v jednom odstavci myšlenky a informace z různých zdrojů, tak přímo za ně)</a:t>
            </a:r>
          </a:p>
          <a:p>
            <a:pPr lvl="1"/>
            <a:r>
              <a:rPr lang="cs-CZ" dirty="0"/>
              <a:t>Př. Vysmívání je z pravděpodobně největší bolestí provázející bití. (</a:t>
            </a:r>
            <a:r>
              <a:rPr lang="cs-CZ" dirty="0" err="1"/>
              <a:t>Frankl</a:t>
            </a:r>
            <a:r>
              <a:rPr lang="cs-CZ" dirty="0"/>
              <a:t>, 2018, s. 38)</a:t>
            </a:r>
          </a:p>
          <a:p>
            <a:pPr lvl="1"/>
            <a:endParaRPr lang="cs-CZ" dirty="0"/>
          </a:p>
          <a:p>
            <a:r>
              <a:rPr lang="cs-CZ" b="1" i="1" dirty="0">
                <a:solidFill>
                  <a:srgbClr val="FF0000"/>
                </a:solidFill>
              </a:rPr>
              <a:t>PŘÍMÁ CITACE </a:t>
            </a:r>
          </a:p>
          <a:p>
            <a:pPr lvl="1"/>
            <a:r>
              <a:rPr lang="cs-CZ" dirty="0"/>
              <a:t>doslovné „opsání“ informace či myšlenky</a:t>
            </a:r>
          </a:p>
          <a:p>
            <a:pPr lvl="1"/>
            <a:r>
              <a:rPr lang="cs-CZ" dirty="0"/>
              <a:t>píšeme </a:t>
            </a:r>
            <a:r>
              <a:rPr lang="cs-CZ" b="1" i="1" dirty="0"/>
              <a:t>do uvozovek a kurzívou</a:t>
            </a:r>
          </a:p>
          <a:p>
            <a:pPr lvl="1"/>
            <a:r>
              <a:rPr lang="cs-CZ" dirty="0"/>
              <a:t>zdroj uvádíme </a:t>
            </a:r>
            <a:r>
              <a:rPr lang="cs-CZ" b="1" i="1" dirty="0"/>
              <a:t>hned za citaci</a:t>
            </a:r>
          </a:p>
          <a:p>
            <a:pPr lvl="1"/>
            <a:r>
              <a:rPr lang="cs-CZ" dirty="0"/>
              <a:t>Př. </a:t>
            </a:r>
            <a:r>
              <a:rPr lang="cs-CZ" i="1" dirty="0"/>
              <a:t>„Na ranách je pochopitelně tím nejbolestivějším výsměch, který je provází.“ </a:t>
            </a:r>
            <a:r>
              <a:rPr lang="cs-CZ" dirty="0"/>
              <a:t>(</a:t>
            </a:r>
            <a:r>
              <a:rPr lang="cs-CZ" dirty="0" err="1"/>
              <a:t>Frankl</a:t>
            </a:r>
            <a:r>
              <a:rPr lang="cs-CZ" dirty="0"/>
              <a:t>, 2018, s. 38)</a:t>
            </a:r>
          </a:p>
        </p:txBody>
      </p:sp>
    </p:spTree>
    <p:extLst>
      <p:ext uri="{BB962C8B-B14F-4D97-AF65-F5344CB8AC3E}">
        <p14:creationId xmlns:p14="http://schemas.microsoft.com/office/powerpoint/2010/main" val="226729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85168-05B0-490D-AE8F-9FFC9BA76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FF0000"/>
                </a:solidFill>
              </a:rPr>
              <a:t>Pořadí údajů v citaci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E5290-DC66-498A-8293-87ECFC700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tvůrce (autor)</a:t>
            </a:r>
          </a:p>
          <a:p>
            <a:r>
              <a:rPr lang="cs-CZ" dirty="0"/>
              <a:t>název (podnázev), díl, název části </a:t>
            </a:r>
            <a:r>
              <a:rPr lang="cs-CZ" i="1" dirty="0"/>
              <a:t>(kurzívou)</a:t>
            </a:r>
          </a:p>
          <a:p>
            <a:r>
              <a:rPr lang="cs-CZ" dirty="0"/>
              <a:t>číslo vydání (je-li vydání první, nepíše se)</a:t>
            </a:r>
          </a:p>
          <a:p>
            <a:r>
              <a:rPr lang="cs-CZ" dirty="0"/>
              <a:t>místo vydání: nakladatelství, rok vydání</a:t>
            </a:r>
          </a:p>
          <a:p>
            <a:r>
              <a:rPr lang="cs-CZ" dirty="0"/>
              <a:t>standardní identifikátor (ISBN. ISSN)</a:t>
            </a:r>
          </a:p>
        </p:txBody>
      </p:sp>
    </p:spTree>
    <p:extLst>
      <p:ext uri="{BB962C8B-B14F-4D97-AF65-F5344CB8AC3E}">
        <p14:creationId xmlns:p14="http://schemas.microsoft.com/office/powerpoint/2010/main" val="376393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55942-3763-4AAE-82EE-7DF387FC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FF0000"/>
                </a:solidFill>
              </a:rPr>
              <a:t>Ukázka citace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D17D0A-271A-4F05-80CB-F6C4E542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FRANKL, Viktor Emil. </a:t>
            </a:r>
            <a:r>
              <a:rPr lang="cs-CZ" i="1" dirty="0"/>
              <a:t>A přesto říci životu ano: psycholog prožívá koncentrační tábor</a:t>
            </a:r>
            <a:r>
              <a:rPr lang="cs-CZ" dirty="0"/>
              <a:t>. 5. vydání. Přeložil Josef HERMACH. V Praze: Karmelitánské nakladatelství, 2018. Osudy (Karmelitánské nakladatelství). ISBN 978-80-7566-022-0.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PŘÍJMENÍ, Jméno. Název knihy. Vydání. Místo vydání: Nakladatelství, rok vydání. ISBN.</a:t>
            </a:r>
          </a:p>
        </p:txBody>
      </p:sp>
    </p:spTree>
    <p:extLst>
      <p:ext uri="{BB962C8B-B14F-4D97-AF65-F5344CB8AC3E}">
        <p14:creationId xmlns:p14="http://schemas.microsoft.com/office/powerpoint/2010/main" val="47874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5A5E6-2708-4B50-97AB-1FB9C36C9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nebo…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2226F4-FDA9-47E4-84C5-66D8BA306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www.citace.com</a:t>
            </a:r>
            <a:r>
              <a:rPr lang="cs-CZ" dirty="0"/>
              <a:t> </a:t>
            </a:r>
          </a:p>
        </p:txBody>
      </p:sp>
      <p:pic>
        <p:nvPicPr>
          <p:cNvPr id="3074" name="Picture 2" descr="Image result for žárovka kreslená">
            <a:extLst>
              <a:ext uri="{FF2B5EF4-FFF2-40B4-BE49-F238E27FC236}">
                <a16:creationId xmlns:a16="http://schemas.microsoft.com/office/drawing/2014/main" id="{AFA9D7AE-E921-4279-B035-FE09CE38C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795" y="1027906"/>
            <a:ext cx="4138470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67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A35A5-86E6-468D-8532-D6B70941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FF0000"/>
                </a:solidFill>
              </a:rPr>
              <a:t>Citace internetových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CF429-FD35-4D7D-8062-B76DF7D51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Návody k citování [online]. Citace.com, [Cit. 3. 3. 2020]. Dostupné z:https://www.citace.com/odkazy.php 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Název článku [online]. Název stránky, [Cit. datum citování]. Dostupné z: zkopírovaná adresa</a:t>
            </a:r>
          </a:p>
        </p:txBody>
      </p:sp>
    </p:spTree>
    <p:extLst>
      <p:ext uri="{BB962C8B-B14F-4D97-AF65-F5344CB8AC3E}">
        <p14:creationId xmlns:p14="http://schemas.microsoft.com/office/powerpoint/2010/main" val="291948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5072F-FF18-49B5-BDA6-B524EE20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975"/>
            <a:ext cx="10515600" cy="523398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SEZNAM LITERATURY</a:t>
            </a:r>
            <a:endParaRPr lang="cs-CZ" dirty="0"/>
          </a:p>
          <a:p>
            <a:pPr lvl="0"/>
            <a:r>
              <a:rPr lang="cs-CZ" dirty="0"/>
              <a:t>HEROUT, Pavel. </a:t>
            </a:r>
            <a:r>
              <a:rPr lang="cs-CZ" i="1" dirty="0"/>
              <a:t>Programování prakticky</a:t>
            </a:r>
            <a:r>
              <a:rPr lang="cs-CZ" dirty="0"/>
              <a:t>. České Budějovice: Kopp, 2010. ISBN 978-80-7232-406-4.</a:t>
            </a:r>
          </a:p>
          <a:p>
            <a:pPr lvl="0"/>
            <a:r>
              <a:rPr lang="cs-CZ" dirty="0"/>
              <a:t>DOUBRAVOVÁ, Jarmila a kol. </a:t>
            </a:r>
            <a:r>
              <a:rPr lang="cs-CZ" i="1" dirty="0"/>
              <a:t>Společenské hry: analytický přístup. </a:t>
            </a:r>
            <a:r>
              <a:rPr lang="cs-CZ" dirty="0"/>
              <a:t>2. vyd.</a:t>
            </a:r>
            <a:r>
              <a:rPr lang="cs-CZ" i="1" dirty="0"/>
              <a:t> </a:t>
            </a:r>
            <a:r>
              <a:rPr lang="cs-CZ" dirty="0"/>
              <a:t>Dobrá voda: Čeněk, 2003. ISBN 80-86473-35-X.</a:t>
            </a:r>
          </a:p>
          <a:p>
            <a:pPr lvl="0"/>
            <a:r>
              <a:rPr lang="cs-CZ" dirty="0"/>
              <a:t>NÁRODNÍ AGENTURA SOCRATES. </a:t>
            </a:r>
            <a:r>
              <a:rPr lang="cs-CZ" i="1" dirty="0"/>
              <a:t>Rozšíří vstup mé země do Evropské unie možnosti mého studia? </a:t>
            </a:r>
            <a:r>
              <a:rPr lang="cs-CZ" dirty="0"/>
              <a:t>Praha: Ministerstvo zahraničních věcí České republiky. ISBN 80-86345-34-3.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1368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317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PRÁCE SE ZDROJI A JEJICH UVÁDĚNÍ</vt:lpstr>
      <vt:lpstr>Prezentace aplikace PowerPoint</vt:lpstr>
      <vt:lpstr>CITACE</vt:lpstr>
      <vt:lpstr>Pořadí údajů v citaci</vt:lpstr>
      <vt:lpstr>Ukázka citace </vt:lpstr>
      <vt:lpstr>A nebo…</vt:lpstr>
      <vt:lpstr>Citace internetových zdrojů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ZDROJI A JEJICH UVÁDĚNÍ</dc:title>
  <dc:creator>havlova93@seznam.cz</dc:creator>
  <cp:lastModifiedBy>havlova93@seznam.cz</cp:lastModifiedBy>
  <cp:revision>2</cp:revision>
  <dcterms:created xsi:type="dcterms:W3CDTF">2020-03-21T20:48:48Z</dcterms:created>
  <dcterms:modified xsi:type="dcterms:W3CDTF">2020-03-25T10:03:58Z</dcterms:modified>
</cp:coreProperties>
</file>