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jpeg" ContentType="image/jpeg"/>
  <Override PartName="/ppt/media/hdphoto1.wdp" ContentType="image/vnd.ms-photo"/>
  <Override PartName="/ppt/media/image2.jpeg" ContentType="image/jpeg"/>
  <Override PartName="/ppt/media/image5.png" ContentType="image/png"/>
  <Override PartName="/ppt/media/image3.jpeg" ContentType="image/jpeg"/>
  <Override PartName="/ppt/media/image4.wmf" ContentType="image/x-wmf"/>
  <Override PartName="/ppt/media/image6.jpeg" ContentType="image/jpeg"/>
  <Override PartName="/ppt/media/image7.png" ContentType="image/png"/>
  <Override PartName="/ppt/media/image8.wmf" ContentType="image/x-wmf"/>
  <Override PartName="/ppt/media/image9.wmf" ContentType="image/x-wmf"/>
  <Override PartName="/ppt/media/image10.wmf" ContentType="image/x-wmf"/>
  <Override PartName="/ppt/media/image11.png" ContentType="image/png"/>
  <Override PartName="/ppt/media/image12.wmf" ContentType="image/x-wmf"/>
  <Override PartName="/ppt/media/image1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426240" y="408240"/>
            <a:ext cx="8260200" cy="4817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26240" y="408240"/>
            <a:ext cx="8260200" cy="4817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2855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91440" y="101520"/>
            <a:ext cx="8960760" cy="6664680"/>
          </a:xfrm>
          <a:prstGeom prst="roundRect">
            <a:avLst>
              <a:gd name="adj" fmla="val 1735"/>
            </a:avLst>
          </a:prstGeom>
          <a:solidFill>
            <a:srgbClr val="ff5946"/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274320" y="278280"/>
            <a:ext cx="8595000" cy="132552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372960" y="372960"/>
            <a:ext cx="8380080" cy="1118160"/>
          </a:xfrm>
          <a:prstGeom prst="rect">
            <a:avLst/>
          </a:prstGeom>
          <a:solidFill>
            <a:srgbClr val="ffffff"/>
          </a:solidFill>
          <a:ln w="648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26240" y="408240"/>
            <a:ext cx="8260200" cy="10389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3500" spc="-1" strike="noStrike" cap="all">
                <a:solidFill>
                  <a:srgbClr val="c12c0d"/>
                </a:solidFill>
                <a:latin typeface="Book Antiqua"/>
              </a:rPr>
              <a:t>Kliknutím lze upravit styl.</a:t>
            </a:r>
            <a:endParaRPr b="0" lang="cs-CZ" sz="35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DE81D2B2-89C0-44C3-B270-F3ADD66DB04E}" type="datetime">
              <a:rPr b="0" lang="cs-CZ" sz="1200" spc="-1" strike="noStrike">
                <a:solidFill>
                  <a:srgbClr val="ece9c6"/>
                </a:solidFill>
                <a:latin typeface="Century Gothic"/>
              </a:rPr>
              <a:t>24. 4. 2020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42DD788-F9DD-4C1C-A3D5-2EE40ED15138}" type="slidenum">
              <a:rPr b="0" lang="cs-CZ" sz="1200" spc="-1" strike="noStrike">
                <a:solidFill>
                  <a:srgbClr val="ece9c6"/>
                </a:solidFill>
                <a:latin typeface="Century Gothic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ece9c6"/>
                </a:solidFill>
                <a:latin typeface="Century Gothic"/>
              </a:rPr>
              <a:t>Klikněte pro úpravu formátu textu osnovy</a:t>
            </a:r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ece9c6"/>
                </a:solidFill>
                <a:latin typeface="Century Gothic"/>
              </a:rPr>
              <a:t>Druhá úroveň</a:t>
            </a:r>
            <a:endParaRPr b="0" lang="cs-CZ" sz="1800" spc="-1" strike="noStrike">
              <a:solidFill>
                <a:srgbClr val="ece9c6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600" spc="-1" strike="noStrike">
                <a:solidFill>
                  <a:srgbClr val="ece9c6"/>
                </a:solidFill>
                <a:latin typeface="Century Gothic"/>
              </a:rPr>
              <a:t>Třetí úroveň</a:t>
            </a:r>
            <a:endParaRPr b="0" lang="cs-CZ" sz="1600" spc="-1" strike="noStrike">
              <a:solidFill>
                <a:srgbClr val="ece9c6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600" spc="-1" strike="noStrike">
                <a:solidFill>
                  <a:srgbClr val="ece9c6"/>
                </a:solidFill>
                <a:latin typeface="Century Gothic"/>
              </a:rPr>
              <a:t>Čtvrtá úroveň osnovy</a:t>
            </a:r>
            <a:endParaRPr b="0" lang="cs-CZ" sz="1600" spc="-1" strike="noStrike">
              <a:solidFill>
                <a:srgbClr val="ece9c6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ece9c6"/>
                </a:solidFill>
                <a:latin typeface="Century Gothic"/>
              </a:rPr>
              <a:t>Pátá úroveň osnovy</a:t>
            </a:r>
            <a:endParaRPr b="0" lang="cs-CZ" sz="2000" spc="-1" strike="noStrike">
              <a:solidFill>
                <a:srgbClr val="ece9c6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ece9c6"/>
                </a:solidFill>
                <a:latin typeface="Century Gothic"/>
              </a:rPr>
              <a:t>Šestá úroveň</a:t>
            </a:r>
            <a:endParaRPr b="0" lang="cs-CZ" sz="2000" spc="-1" strike="noStrike">
              <a:solidFill>
                <a:srgbClr val="ece9c6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ece9c6"/>
                </a:solidFill>
                <a:latin typeface="Century Gothic"/>
              </a:rPr>
              <a:t>Sedmá úroveň</a:t>
            </a:r>
            <a:endParaRPr b="0" lang="cs-CZ" sz="20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2855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 hidden="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2" hidden="1"/>
          <p:cNvSpPr/>
          <p:nvPr/>
        </p:nvSpPr>
        <p:spPr>
          <a:xfrm>
            <a:off x="91440" y="101520"/>
            <a:ext cx="8960760" cy="6664680"/>
          </a:xfrm>
          <a:prstGeom prst="roundRect">
            <a:avLst>
              <a:gd name="adj" fmla="val 1735"/>
            </a:avLst>
          </a:prstGeom>
          <a:solidFill>
            <a:srgbClr val="ff5946"/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3" hidden="1"/>
          <p:cNvSpPr/>
          <p:nvPr/>
        </p:nvSpPr>
        <p:spPr>
          <a:xfrm>
            <a:off x="274320" y="278280"/>
            <a:ext cx="8595000" cy="132552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4" hidden="1"/>
          <p:cNvSpPr/>
          <p:nvPr/>
        </p:nvSpPr>
        <p:spPr>
          <a:xfrm>
            <a:off x="372960" y="372960"/>
            <a:ext cx="8380080" cy="1118160"/>
          </a:xfrm>
          <a:prstGeom prst="rect">
            <a:avLst/>
          </a:prstGeom>
          <a:solidFill>
            <a:srgbClr val="ffffff"/>
          </a:solidFill>
          <a:ln w="648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CustomShape 5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6"/>
          <p:cNvSpPr/>
          <p:nvPr/>
        </p:nvSpPr>
        <p:spPr>
          <a:xfrm>
            <a:off x="91440" y="101520"/>
            <a:ext cx="8960760" cy="6664680"/>
          </a:xfrm>
          <a:prstGeom prst="roundRect">
            <a:avLst>
              <a:gd name="adj" fmla="val 1735"/>
            </a:avLst>
          </a:prstGeom>
          <a:solidFill>
            <a:srgbClr val="ff5946"/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PlaceHolder 7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EDFE3B3F-2889-4752-A329-1DD0B302A993}" type="datetime">
              <a:rPr b="0" lang="cs-CZ" sz="1200" spc="-1" strike="noStrike">
                <a:solidFill>
                  <a:srgbClr val="ece9c6"/>
                </a:solidFill>
                <a:latin typeface="Century Gothic"/>
              </a:rPr>
              <a:t>24. 4. 2020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52" name="PlaceHolder 8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53" name="PlaceHolder 9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93150AA-E975-47F3-AD22-7CCACEFABA90}" type="slidenum">
              <a:rPr b="0" lang="cs-CZ" sz="1200" spc="-1" strike="noStrike">
                <a:solidFill>
                  <a:srgbClr val="ece9c6"/>
                </a:solidFill>
                <a:latin typeface="Century Gothic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54" name="PlaceHolder 10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cs-CZ" sz="1800" spc="-1" strike="noStrike">
                <a:solidFill>
                  <a:srgbClr val="ffffff"/>
                </a:solidFill>
                <a:latin typeface="Century Gothic"/>
              </a:rPr>
              <a:t>Klikněte pro úpravu formátu textu nadpisu</a:t>
            </a:r>
            <a:endParaRPr b="0" lang="cs-CZ" sz="18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55" name="PlaceHolder 11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solidFill>
                  <a:srgbClr val="ece9c6"/>
                </a:solidFill>
                <a:latin typeface="Century Gothic"/>
              </a:rPr>
              <a:t>Klikněte pro úpravu formátu textu osnovy</a:t>
            </a:r>
            <a:endParaRPr b="0" lang="cs-CZ" sz="2400" spc="-1" strike="noStrike">
              <a:solidFill>
                <a:srgbClr val="ece9c6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ece9c6"/>
                </a:solidFill>
                <a:latin typeface="Century Gothic"/>
              </a:rPr>
              <a:t>Druhá úroveň</a:t>
            </a:r>
            <a:endParaRPr b="0" lang="cs-CZ" sz="1800" spc="-1" strike="noStrike">
              <a:solidFill>
                <a:srgbClr val="ece9c6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600" spc="-1" strike="noStrike">
                <a:solidFill>
                  <a:srgbClr val="ece9c6"/>
                </a:solidFill>
                <a:latin typeface="Century Gothic"/>
              </a:rPr>
              <a:t>Třetí úroveň</a:t>
            </a:r>
            <a:endParaRPr b="0" lang="cs-CZ" sz="1600" spc="-1" strike="noStrike">
              <a:solidFill>
                <a:srgbClr val="ece9c6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600" spc="-1" strike="noStrike">
                <a:solidFill>
                  <a:srgbClr val="ece9c6"/>
                </a:solidFill>
                <a:latin typeface="Century Gothic"/>
              </a:rPr>
              <a:t>Čtvrtá úroveň osnovy</a:t>
            </a:r>
            <a:endParaRPr b="0" lang="cs-CZ" sz="1600" spc="-1" strike="noStrike">
              <a:solidFill>
                <a:srgbClr val="ece9c6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ece9c6"/>
                </a:solidFill>
                <a:latin typeface="Century Gothic"/>
              </a:rPr>
              <a:t>Pátá úroveň osnovy</a:t>
            </a:r>
            <a:endParaRPr b="0" lang="cs-CZ" sz="2000" spc="-1" strike="noStrike">
              <a:solidFill>
                <a:srgbClr val="ece9c6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ece9c6"/>
                </a:solidFill>
                <a:latin typeface="Century Gothic"/>
              </a:rPr>
              <a:t>Šestá úroveň</a:t>
            </a:r>
            <a:endParaRPr b="0" lang="cs-CZ" sz="2000" spc="-1" strike="noStrike">
              <a:solidFill>
                <a:srgbClr val="ece9c6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ece9c6"/>
                </a:solidFill>
                <a:latin typeface="Century Gothic"/>
              </a:rPr>
              <a:t>Sedmá úroveň</a:t>
            </a:r>
            <a:endParaRPr b="0" lang="cs-CZ" sz="2000" spc="-1" strike="noStrike">
              <a:solidFill>
                <a:srgbClr val="ece9c6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wmf"/><Relationship Id="rId5" Type="http://schemas.openxmlformats.org/officeDocument/2006/relationships/image" Target="../media/image5.png"/><Relationship Id="rId6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microsoft.com/office/2007/relationships/hdphoto" Target="../media/hdphoto1.wdp"/><Relationship Id="rId3" Type="http://schemas.openxmlformats.org/officeDocument/2006/relationships/image" Target="../media/image7.png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7" Type="http://schemas.openxmlformats.org/officeDocument/2006/relationships/image" Target="../media/image11.png"/><Relationship Id="rId8" Type="http://schemas.openxmlformats.org/officeDocument/2006/relationships/image" Target="../media/image12.wmf"/><Relationship Id="rId9" Type="http://schemas.openxmlformats.org/officeDocument/2006/relationships/image" Target="../media/image13.png"/><Relationship Id="rId10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26240" y="408240"/>
            <a:ext cx="8260200" cy="10389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6000" spc="-1" strike="noStrike" u="sng" cap="all">
                <a:solidFill>
                  <a:srgbClr val="c12c0d"/>
                </a:solidFill>
                <a:uFillTx/>
                <a:latin typeface="Book Antiqua"/>
              </a:rPr>
              <a:t>třetihory</a:t>
            </a:r>
            <a:endParaRPr b="0" lang="cs-CZ" sz="60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2353320" y="1692000"/>
            <a:ext cx="4478760" cy="54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3000" spc="-1" strike="noStrike">
                <a:solidFill>
                  <a:srgbClr val="3c3c3c"/>
                </a:solidFill>
                <a:latin typeface="Century Gothic"/>
              </a:rPr>
              <a:t>(před 65 – 2 miliony let)</a:t>
            </a:r>
            <a:endParaRPr b="0" lang="cs-CZ" sz="3000" spc="-1" strike="noStrike">
              <a:latin typeface="Arial"/>
            </a:endParaRPr>
          </a:p>
        </p:txBody>
      </p:sp>
      <p:sp>
        <p:nvSpPr>
          <p:cNvPr id="94" name="CustomShape 3"/>
          <p:cNvSpPr/>
          <p:nvPr/>
        </p:nvSpPr>
        <p:spPr>
          <a:xfrm>
            <a:off x="339840" y="2730960"/>
            <a:ext cx="29167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- rozdělují se na: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5" name="CustomShape 4"/>
          <p:cNvSpPr/>
          <p:nvPr/>
        </p:nvSpPr>
        <p:spPr>
          <a:xfrm flipV="1">
            <a:off x="3248640" y="2492280"/>
            <a:ext cx="456840" cy="261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CustomShape 5"/>
          <p:cNvSpPr/>
          <p:nvPr/>
        </p:nvSpPr>
        <p:spPr>
          <a:xfrm>
            <a:off x="3231720" y="3015360"/>
            <a:ext cx="456840" cy="261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CustomShape 6"/>
          <p:cNvSpPr/>
          <p:nvPr/>
        </p:nvSpPr>
        <p:spPr>
          <a:xfrm>
            <a:off x="3743640" y="2373480"/>
            <a:ext cx="10360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starší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8" name="CustomShape 7"/>
          <p:cNvSpPr/>
          <p:nvPr/>
        </p:nvSpPr>
        <p:spPr>
          <a:xfrm>
            <a:off x="3714120" y="3036600"/>
            <a:ext cx="13118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mladší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99" name="CustomShape 8"/>
          <p:cNvSpPr/>
          <p:nvPr/>
        </p:nvSpPr>
        <p:spPr>
          <a:xfrm>
            <a:off x="4656240" y="2373480"/>
            <a:ext cx="21135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ffc1ef"/>
                </a:solidFill>
                <a:latin typeface="Century Gothic"/>
              </a:rPr>
              <a:t>- paleogén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0" name="CustomShape 9"/>
          <p:cNvSpPr/>
          <p:nvPr/>
        </p:nvSpPr>
        <p:spPr>
          <a:xfrm>
            <a:off x="4912560" y="3040560"/>
            <a:ext cx="17722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ffc1ef"/>
                </a:solidFill>
                <a:latin typeface="Century Gothic"/>
              </a:rPr>
              <a:t>- neogén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1" name="CustomShape 10"/>
          <p:cNvSpPr/>
          <p:nvPr/>
        </p:nvSpPr>
        <p:spPr>
          <a:xfrm>
            <a:off x="321480" y="3564000"/>
            <a:ext cx="2323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- </a:t>
            </a: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ústup moře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2" name="CustomShape 11"/>
          <p:cNvSpPr/>
          <p:nvPr/>
        </p:nvSpPr>
        <p:spPr>
          <a:xfrm>
            <a:off x="385920" y="4087080"/>
            <a:ext cx="73166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- horotvorné pohyby - </a:t>
            </a: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vyvrásněna pohoří: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3" name="CustomShape 12"/>
          <p:cNvSpPr/>
          <p:nvPr/>
        </p:nvSpPr>
        <p:spPr>
          <a:xfrm>
            <a:off x="6965280" y="1924560"/>
            <a:ext cx="1918440" cy="722520"/>
          </a:xfrm>
          <a:prstGeom prst="wedgeRoundRectCallout">
            <a:avLst>
              <a:gd name="adj1" fmla="val -58427"/>
              <a:gd name="adj2" fmla="val 105598"/>
              <a:gd name="adj3" fmla="val 16667"/>
            </a:avLst>
          </a:prstGeom>
          <a:solidFill>
            <a:srgbClr val="d47e54"/>
          </a:solidFill>
          <a:ln w="12600">
            <a:solidFill>
              <a:schemeClr val="bg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1600" spc="-1" strike="noStrike">
                <a:solidFill>
                  <a:srgbClr val="181818"/>
                </a:solidFill>
                <a:latin typeface="Century Gothic"/>
              </a:rPr>
              <a:t>V učebnici najdi jejich označení.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04" name="CustomShape 13"/>
          <p:cNvSpPr/>
          <p:nvPr/>
        </p:nvSpPr>
        <p:spPr>
          <a:xfrm>
            <a:off x="4785120" y="2517480"/>
            <a:ext cx="20556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ffc1ef"/>
                </a:solidFill>
                <a:latin typeface="Century Gothic"/>
              </a:rPr>
              <a:t>………</a:t>
            </a:r>
            <a:r>
              <a:rPr b="0" lang="cs-CZ" sz="2800" spc="-1" strike="noStrike">
                <a:solidFill>
                  <a:srgbClr val="ffc1ef"/>
                </a:solidFill>
                <a:latin typeface="Century Gothic"/>
              </a:rPr>
              <a:t>.……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5" name="CustomShape 14"/>
          <p:cNvSpPr/>
          <p:nvPr/>
        </p:nvSpPr>
        <p:spPr>
          <a:xfrm>
            <a:off x="5042880" y="3167280"/>
            <a:ext cx="17002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ffc1ef"/>
                </a:solidFill>
                <a:latin typeface="Century Gothic"/>
              </a:rPr>
              <a:t>…………</a:t>
            </a:r>
            <a:r>
              <a:rPr b="0" lang="cs-CZ" sz="2800" spc="-1" strike="noStrike">
                <a:solidFill>
                  <a:srgbClr val="ffc1ef"/>
                </a:solidFill>
                <a:latin typeface="Century Gothic"/>
              </a:rPr>
              <a:t>.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6" name="CustomShape 15"/>
          <p:cNvSpPr/>
          <p:nvPr/>
        </p:nvSpPr>
        <p:spPr>
          <a:xfrm>
            <a:off x="549720" y="4610160"/>
            <a:ext cx="15876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Himálaj,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7" name="CustomShape 16"/>
          <p:cNvSpPr/>
          <p:nvPr/>
        </p:nvSpPr>
        <p:spPr>
          <a:xfrm>
            <a:off x="3198600" y="4610160"/>
            <a:ext cx="15357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Kavkaz,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8" name="CustomShape 17"/>
          <p:cNvSpPr/>
          <p:nvPr/>
        </p:nvSpPr>
        <p:spPr>
          <a:xfrm>
            <a:off x="2082240" y="4610160"/>
            <a:ext cx="11610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Andy</a:t>
            </a:r>
            <a:r>
              <a:rPr b="1" lang="cs-CZ" sz="1800" spc="-1" strike="noStrike">
                <a:solidFill>
                  <a:srgbClr val="3c3c3c"/>
                </a:solidFill>
                <a:latin typeface="Century Gothic"/>
              </a:rPr>
              <a:t>,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9" name="CustomShape 18"/>
          <p:cNvSpPr/>
          <p:nvPr/>
        </p:nvSpPr>
        <p:spPr>
          <a:xfrm>
            <a:off x="4654440" y="4610160"/>
            <a:ext cx="10332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Alpy</a:t>
            </a:r>
            <a:r>
              <a:rPr b="1" lang="cs-CZ" sz="1800" spc="-1" strike="noStrike">
                <a:solidFill>
                  <a:srgbClr val="3c3c3c"/>
                </a:solidFill>
                <a:latin typeface="Century Gothic"/>
              </a:rPr>
              <a:t>,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10" name="CustomShape 19"/>
          <p:cNvSpPr/>
          <p:nvPr/>
        </p:nvSpPr>
        <p:spPr>
          <a:xfrm>
            <a:off x="5590800" y="4610160"/>
            <a:ext cx="15314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Karpaty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1" name="CustomShape 20"/>
          <p:cNvSpPr/>
          <p:nvPr/>
        </p:nvSpPr>
        <p:spPr>
          <a:xfrm>
            <a:off x="351720" y="5133600"/>
            <a:ext cx="46983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- výrazná sopečná činnost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2" name="CustomShape 21"/>
          <p:cNvSpPr/>
          <p:nvPr/>
        </p:nvSpPr>
        <p:spPr>
          <a:xfrm>
            <a:off x="336600" y="5656680"/>
            <a:ext cx="20692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- usazeniny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3" name="CustomShape 22"/>
          <p:cNvSpPr/>
          <p:nvPr/>
        </p:nvSpPr>
        <p:spPr>
          <a:xfrm>
            <a:off x="2302920" y="5656680"/>
            <a:ext cx="670500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-  z  pozůstatku   vegetace   sloje  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ffc1ef"/>
                </a:solidFill>
                <a:latin typeface="Century Gothic"/>
              </a:rPr>
              <a:t>   </a:t>
            </a:r>
            <a:r>
              <a:rPr b="1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hnědého</a:t>
            </a:r>
            <a:r>
              <a:rPr b="1" lang="cs-CZ" sz="2800" spc="-1" strike="noStrike">
                <a:solidFill>
                  <a:srgbClr val="ffc1ef"/>
                </a:solidFill>
                <a:latin typeface="Century Gothic"/>
              </a:rPr>
              <a:t>  </a:t>
            </a:r>
            <a:r>
              <a:rPr b="1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uhlí</a:t>
            </a:r>
            <a:endParaRPr b="0" lang="cs-CZ" sz="2800" spc="-1" strike="noStrike">
              <a:latin typeface="Arial"/>
            </a:endParaRPr>
          </a:p>
        </p:txBody>
      </p:sp>
    </p:spTree>
  </p:cSld>
  <p:transition spd="slow">
    <p:split dir="out" orient="vert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4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1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4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4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6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6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fill="hold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nodeType="withEffect" fill="hold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50" dur="12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3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7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8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8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5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6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0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9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10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1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2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31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38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345960" y="227160"/>
            <a:ext cx="42289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- dále: ropa, zemní plyn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323640" y="750600"/>
            <a:ext cx="871272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- zpočátku období velmi teplo, </a:t>
            </a: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na konci období 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  </a:t>
            </a: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dochází k ochlazování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418320" y="1853280"/>
            <a:ext cx="40564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- </a:t>
            </a: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vůdčí postavení </a:t>
            </a: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mají 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7" name="CustomShape 4"/>
          <p:cNvSpPr/>
          <p:nvPr/>
        </p:nvSpPr>
        <p:spPr>
          <a:xfrm flipV="1">
            <a:off x="5318640" y="1442880"/>
            <a:ext cx="457200" cy="342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CustomShape 5"/>
          <p:cNvSpPr/>
          <p:nvPr/>
        </p:nvSpPr>
        <p:spPr>
          <a:xfrm>
            <a:off x="5316840" y="2136240"/>
            <a:ext cx="459000" cy="94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6"/>
          <p:cNvSpPr/>
          <p:nvPr/>
        </p:nvSpPr>
        <p:spPr>
          <a:xfrm>
            <a:off x="5316840" y="2139480"/>
            <a:ext cx="159120" cy="1801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CustomShape 7"/>
          <p:cNvSpPr/>
          <p:nvPr/>
        </p:nvSpPr>
        <p:spPr>
          <a:xfrm>
            <a:off x="5333040" y="2141640"/>
            <a:ext cx="442800" cy="569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CustomShape 8"/>
          <p:cNvSpPr/>
          <p:nvPr/>
        </p:nvSpPr>
        <p:spPr>
          <a:xfrm>
            <a:off x="5789520" y="1523160"/>
            <a:ext cx="23468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hmyzožravci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2" name="CustomShape 9"/>
          <p:cNvSpPr/>
          <p:nvPr/>
        </p:nvSpPr>
        <p:spPr>
          <a:xfrm>
            <a:off x="5787360" y="1971360"/>
            <a:ext cx="16869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hlodavci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3" name="CustomShape 10"/>
          <p:cNvSpPr/>
          <p:nvPr/>
        </p:nvSpPr>
        <p:spPr>
          <a:xfrm>
            <a:off x="323640" y="2494800"/>
            <a:ext cx="2880000" cy="717840"/>
          </a:xfrm>
          <a:prstGeom prst="wedgeRoundRectCallout">
            <a:avLst>
              <a:gd name="adj1" fmla="val 89824"/>
              <a:gd name="adj2" fmla="val -58716"/>
              <a:gd name="adj3" fmla="val 16667"/>
            </a:avLst>
          </a:prstGeom>
          <a:solidFill>
            <a:srgbClr val="d47e54"/>
          </a:solidFill>
          <a:ln w="12600">
            <a:solidFill>
              <a:schemeClr val="bg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1600" spc="-1" strike="noStrike">
                <a:solidFill>
                  <a:srgbClr val="181818"/>
                </a:solidFill>
                <a:latin typeface="Century Gothic"/>
              </a:rPr>
              <a:t>Jmenuj některé zástupce hmyzožravců a hlodavců.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24" name="CustomShape 11"/>
          <p:cNvSpPr/>
          <p:nvPr/>
        </p:nvSpPr>
        <p:spPr>
          <a:xfrm>
            <a:off x="5822280" y="2494800"/>
            <a:ext cx="11898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šelmy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5" name="CustomShape 12"/>
          <p:cNvSpPr/>
          <p:nvPr/>
        </p:nvSpPr>
        <p:spPr>
          <a:xfrm>
            <a:off x="6932160" y="2494800"/>
            <a:ext cx="210384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- </a:t>
            </a: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statnější než dnešní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6" name="CustomShape 13"/>
          <p:cNvSpPr/>
          <p:nvPr/>
        </p:nvSpPr>
        <p:spPr>
          <a:xfrm>
            <a:off x="5985720" y="3448800"/>
            <a:ext cx="299592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př. </a:t>
            </a:r>
            <a:r>
              <a:rPr b="1" i="1" lang="cs-CZ" sz="2600" spc="-1" strike="noStrike">
                <a:solidFill>
                  <a:srgbClr val="ffc1ef"/>
                </a:solidFill>
                <a:latin typeface="Century Gothic"/>
              </a:rPr>
              <a:t>šavlozubý tygr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27" name="CustomShape 14"/>
          <p:cNvSpPr/>
          <p:nvPr/>
        </p:nvSpPr>
        <p:spPr>
          <a:xfrm>
            <a:off x="5144040" y="3941280"/>
            <a:ext cx="17722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kopytníci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8" name="CustomShape 15"/>
          <p:cNvSpPr/>
          <p:nvPr/>
        </p:nvSpPr>
        <p:spPr>
          <a:xfrm>
            <a:off x="1140480" y="4248720"/>
            <a:ext cx="3504600" cy="317880"/>
          </a:xfrm>
          <a:prstGeom prst="wedgeRoundRectCallout">
            <a:avLst>
              <a:gd name="adj1" fmla="val 62945"/>
              <a:gd name="adj2" fmla="val -51836"/>
              <a:gd name="adj3" fmla="val 16667"/>
            </a:avLst>
          </a:prstGeom>
          <a:solidFill>
            <a:srgbClr val="d47e54"/>
          </a:solidFill>
          <a:ln w="12600">
            <a:solidFill>
              <a:schemeClr val="bg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1600" spc="-1" strike="noStrike">
                <a:solidFill>
                  <a:srgbClr val="181818"/>
                </a:solidFill>
                <a:latin typeface="Century Gothic"/>
              </a:rPr>
              <a:t>Uveď 2 skupiny na které se dělí.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29" name="CustomShape 16"/>
          <p:cNvSpPr/>
          <p:nvPr/>
        </p:nvSpPr>
        <p:spPr>
          <a:xfrm flipH="1">
            <a:off x="5527800" y="4464360"/>
            <a:ext cx="468720" cy="204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17"/>
          <p:cNvSpPr/>
          <p:nvPr/>
        </p:nvSpPr>
        <p:spPr>
          <a:xfrm>
            <a:off x="3060000" y="4663440"/>
            <a:ext cx="25585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ffc1ef"/>
                </a:solidFill>
                <a:latin typeface="Century Gothic"/>
              </a:rPr>
              <a:t>lichokopytníci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31" name="CustomShape 18"/>
          <p:cNvSpPr/>
          <p:nvPr/>
        </p:nvSpPr>
        <p:spPr>
          <a:xfrm>
            <a:off x="6334200" y="4669200"/>
            <a:ext cx="25660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ffc1ef"/>
                </a:solidFill>
                <a:latin typeface="Century Gothic"/>
              </a:rPr>
              <a:t>sudokopytníci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32" name="CustomShape 19"/>
          <p:cNvSpPr/>
          <p:nvPr/>
        </p:nvSpPr>
        <p:spPr>
          <a:xfrm>
            <a:off x="5960160" y="4464720"/>
            <a:ext cx="468720" cy="204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20"/>
          <p:cNvSpPr/>
          <p:nvPr/>
        </p:nvSpPr>
        <p:spPr>
          <a:xfrm>
            <a:off x="345240" y="5192640"/>
            <a:ext cx="408420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i="1" lang="cs-CZ" sz="2600" spc="-1" strike="noStrike">
                <a:solidFill>
                  <a:srgbClr val="ffc1ef"/>
                </a:solidFill>
                <a:latin typeface="Century Gothic"/>
              </a:rPr>
              <a:t>- </a:t>
            </a:r>
            <a:r>
              <a:rPr b="1" i="1" lang="cs-CZ" sz="2600" spc="-1" strike="noStrike">
                <a:solidFill>
                  <a:srgbClr val="ffc1ef"/>
                </a:solidFill>
                <a:latin typeface="Century Gothic"/>
              </a:rPr>
              <a:t>předchůdci nosorožců,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34" name="CustomShape 21"/>
          <p:cNvSpPr/>
          <p:nvPr/>
        </p:nvSpPr>
        <p:spPr>
          <a:xfrm>
            <a:off x="4350960" y="5192640"/>
            <a:ext cx="119160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cs-CZ" sz="2600" spc="-1" strike="noStrike">
                <a:solidFill>
                  <a:srgbClr val="ffc1ef"/>
                </a:solidFill>
                <a:latin typeface="Century Gothic"/>
              </a:rPr>
              <a:t>tapírů;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35" name="CustomShape 22"/>
          <p:cNvSpPr/>
          <p:nvPr/>
        </p:nvSpPr>
        <p:spPr>
          <a:xfrm>
            <a:off x="515880" y="5685120"/>
            <a:ext cx="99504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cs-CZ" sz="2600" spc="-1" strike="noStrike">
                <a:solidFill>
                  <a:srgbClr val="ffc1ef"/>
                </a:solidFill>
                <a:latin typeface="Century Gothic"/>
              </a:rPr>
              <a:t>koně</a:t>
            </a:r>
            <a:endParaRPr b="0" lang="cs-CZ" sz="2600" spc="-1" strike="noStrike">
              <a:latin typeface="Arial"/>
            </a:endParaRPr>
          </a:p>
        </p:txBody>
      </p:sp>
      <p:pic>
        <p:nvPicPr>
          <p:cNvPr id="136" name="Picture 7" descr=""/>
          <p:cNvPicPr/>
          <p:nvPr/>
        </p:nvPicPr>
        <p:blipFill>
          <a:blip r:embed="rId1"/>
          <a:srcRect l="29281" t="11088" r="23406" b="11118"/>
          <a:stretch/>
        </p:blipFill>
        <p:spPr>
          <a:xfrm>
            <a:off x="1740240" y="5670000"/>
            <a:ext cx="925200" cy="1014120"/>
          </a:xfrm>
          <a:prstGeom prst="rect">
            <a:avLst/>
          </a:prstGeom>
          <a:ln>
            <a:noFill/>
          </a:ln>
        </p:spPr>
      </p:pic>
      <p:sp>
        <p:nvSpPr>
          <p:cNvPr id="137" name="CustomShape 23"/>
          <p:cNvSpPr/>
          <p:nvPr/>
        </p:nvSpPr>
        <p:spPr>
          <a:xfrm>
            <a:off x="5896440" y="5177520"/>
            <a:ext cx="153288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ffc1ef"/>
                </a:solidFill>
                <a:latin typeface="Century Gothic"/>
              </a:rPr>
              <a:t>- </a:t>
            </a:r>
            <a:r>
              <a:rPr b="1" i="1" lang="cs-CZ" sz="2600" spc="-1" strike="noStrike">
                <a:solidFill>
                  <a:srgbClr val="ffc1ef"/>
                </a:solidFill>
                <a:latin typeface="Century Gothic"/>
              </a:rPr>
              <a:t>turovití,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38" name="CustomShape 24"/>
          <p:cNvSpPr/>
          <p:nvPr/>
        </p:nvSpPr>
        <p:spPr>
          <a:xfrm>
            <a:off x="7325280" y="5177520"/>
            <a:ext cx="166212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cs-CZ" sz="2600" spc="-1" strike="noStrike">
                <a:solidFill>
                  <a:srgbClr val="ffc1ef"/>
                </a:solidFill>
                <a:latin typeface="Century Gothic"/>
              </a:rPr>
              <a:t>velbloudi</a:t>
            </a:r>
            <a:endParaRPr b="0" lang="cs-CZ" sz="2600" spc="-1" strike="noStrike">
              <a:latin typeface="Arial"/>
            </a:endParaRPr>
          </a:p>
        </p:txBody>
      </p:sp>
      <p:pic>
        <p:nvPicPr>
          <p:cNvPr id="139" name="Picture 30" descr=""/>
          <p:cNvPicPr/>
          <p:nvPr/>
        </p:nvPicPr>
        <p:blipFill>
          <a:blip r:embed="rId2"/>
          <a:srcRect l="0" t="5666" r="0" b="0"/>
          <a:stretch/>
        </p:blipFill>
        <p:spPr>
          <a:xfrm>
            <a:off x="8043840" y="5637600"/>
            <a:ext cx="735840" cy="1041120"/>
          </a:xfrm>
          <a:prstGeom prst="rect">
            <a:avLst/>
          </a:prstGeom>
          <a:ln>
            <a:noFill/>
          </a:ln>
        </p:spPr>
      </p:pic>
      <p:pic>
        <p:nvPicPr>
          <p:cNvPr id="140" name="Picture 25" descr=""/>
          <p:cNvPicPr/>
          <p:nvPr/>
        </p:nvPicPr>
        <p:blipFill>
          <a:blip r:embed="rId3"/>
          <a:srcRect l="34262" t="52690" r="9096" b="5914"/>
          <a:stretch/>
        </p:blipFill>
        <p:spPr>
          <a:xfrm>
            <a:off x="5762160" y="5663880"/>
            <a:ext cx="2089440" cy="1020240"/>
          </a:xfrm>
          <a:prstGeom prst="rect">
            <a:avLst/>
          </a:prstGeom>
          <a:ln>
            <a:noFill/>
          </a:ln>
        </p:spPr>
      </p:pic>
      <p:sp>
        <p:nvSpPr>
          <p:cNvPr id="141" name="CustomShape 25"/>
          <p:cNvSpPr/>
          <p:nvPr/>
        </p:nvSpPr>
        <p:spPr>
          <a:xfrm>
            <a:off x="4250880" y="1853280"/>
            <a:ext cx="10832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savci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142" name="Picture 4" descr=""/>
          <p:cNvPicPr/>
          <p:nvPr/>
        </p:nvPicPr>
        <p:blipFill>
          <a:blip r:embed="rId4"/>
          <a:srcRect l="25241" t="36865" r="19654" b="12870"/>
          <a:stretch/>
        </p:blipFill>
        <p:spPr>
          <a:xfrm>
            <a:off x="683640" y="3356640"/>
            <a:ext cx="1009440" cy="716400"/>
          </a:xfrm>
          <a:prstGeom prst="rect">
            <a:avLst/>
          </a:prstGeom>
          <a:ln>
            <a:noFill/>
          </a:ln>
        </p:spPr>
      </p:pic>
      <p:pic>
        <p:nvPicPr>
          <p:cNvPr id="143" name="Picture 2" descr=""/>
          <p:cNvPicPr/>
          <p:nvPr/>
        </p:nvPicPr>
        <p:blipFill>
          <a:blip r:embed="rId5"/>
          <a:srcRect l="32089" t="21850" r="0" b="23031"/>
          <a:stretch/>
        </p:blipFill>
        <p:spPr>
          <a:xfrm>
            <a:off x="2001600" y="3342960"/>
            <a:ext cx="1328040" cy="703800"/>
          </a:xfrm>
          <a:prstGeom prst="rect">
            <a:avLst/>
          </a:prstGeom>
          <a:ln>
            <a:noFill/>
          </a:ln>
        </p:spPr>
      </p:pic>
    </p:spTree>
  </p:cSld>
  <p:transition spd="slow">
    <p:split dir="out" orient="vert"/>
  </p:transition>
  <p:timing>
    <p:tnLst>
      <p:par>
        <p:cTn id="139" dur="indefinite" restart="never" nodeType="tmRoot">
          <p:childTnLst>
            <p:seq>
              <p:cTn id="140" dur="indefinite" nodeType="mainSeq">
                <p:childTnLst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5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4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5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61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6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6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6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191" dur="125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nodeType="withEffect" fill="hold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4" dur="3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5" dur="3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nodeType="clickEffect" fill="hold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0" dur="3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1" dur="3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1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18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3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38" dur="12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nodeType="with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3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8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63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68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nodeType="clickEffect" fill="hold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3" dur="3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4" dur="3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79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4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9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4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9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1324080" y="671760"/>
            <a:ext cx="45720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2"/>
          <p:cNvSpPr/>
          <p:nvPr/>
        </p:nvSpPr>
        <p:spPr>
          <a:xfrm>
            <a:off x="1324080" y="671760"/>
            <a:ext cx="429480" cy="460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CustomShape 3"/>
          <p:cNvSpPr/>
          <p:nvPr/>
        </p:nvSpPr>
        <p:spPr>
          <a:xfrm>
            <a:off x="258480" y="347040"/>
            <a:ext cx="10587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savci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47" name="CustomShape 4"/>
          <p:cNvSpPr/>
          <p:nvPr/>
        </p:nvSpPr>
        <p:spPr>
          <a:xfrm>
            <a:off x="1923120" y="347040"/>
            <a:ext cx="458100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chobotnatci (mastodonti)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48" name="CustomShape 5"/>
          <p:cNvSpPr/>
          <p:nvPr/>
        </p:nvSpPr>
        <p:spPr>
          <a:xfrm>
            <a:off x="1852560" y="870120"/>
            <a:ext cx="13759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primáti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49" name="CustomShape 6"/>
          <p:cNvSpPr/>
          <p:nvPr/>
        </p:nvSpPr>
        <p:spPr>
          <a:xfrm>
            <a:off x="3246480" y="1131840"/>
            <a:ext cx="41256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CustomShape 7"/>
          <p:cNvSpPr/>
          <p:nvPr/>
        </p:nvSpPr>
        <p:spPr>
          <a:xfrm>
            <a:off x="474120" y="1824480"/>
            <a:ext cx="68133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- dále dochází k </a:t>
            </a: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rozvoji ptáků a hmyzu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51" name="CustomShape 8"/>
          <p:cNvSpPr/>
          <p:nvPr/>
        </p:nvSpPr>
        <p:spPr>
          <a:xfrm>
            <a:off x="3653640" y="870120"/>
            <a:ext cx="5484240" cy="943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i="1" lang="cs-CZ" sz="2800" spc="-1" strike="noStrike">
                <a:solidFill>
                  <a:srgbClr val="ffc1ef"/>
                </a:solidFill>
                <a:latin typeface="Century Gothic"/>
              </a:rPr>
              <a:t>začátek vývoje předchůdců člověka 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52" name="CustomShape 9"/>
          <p:cNvSpPr/>
          <p:nvPr/>
        </p:nvSpPr>
        <p:spPr>
          <a:xfrm>
            <a:off x="470520" y="2336760"/>
            <a:ext cx="40215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- převažují  </a:t>
            </a:r>
            <a:r>
              <a:rPr b="1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jehličnany</a:t>
            </a: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 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153" name="Picture 8" descr=""/>
          <p:cNvPicPr/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 l="12257" t="0" r="0" b="0"/>
          <a:stretch/>
        </p:blipFill>
        <p:spPr>
          <a:xfrm>
            <a:off x="229320" y="3666240"/>
            <a:ext cx="1275840" cy="971280"/>
          </a:xfrm>
          <a:prstGeom prst="rect">
            <a:avLst/>
          </a:prstGeom>
          <a:ln>
            <a:noFill/>
          </a:ln>
        </p:spPr>
      </p:pic>
      <p:sp>
        <p:nvSpPr>
          <p:cNvPr id="154" name="CustomShape 10"/>
          <p:cNvSpPr/>
          <p:nvPr/>
        </p:nvSpPr>
        <p:spPr>
          <a:xfrm>
            <a:off x="581400" y="3215520"/>
            <a:ext cx="287100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3c3c3c"/>
                </a:solidFill>
                <a:latin typeface="Century Gothic"/>
              </a:rPr>
              <a:t>(např. borovice, 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3c3c3c"/>
                </a:solidFill>
                <a:latin typeface="Century Gothic"/>
              </a:rPr>
              <a:t>            </a:t>
            </a:r>
            <a:r>
              <a:rPr b="0" lang="cs-CZ" sz="2400" spc="-1" strike="noStrike">
                <a:solidFill>
                  <a:srgbClr val="3c3c3c"/>
                </a:solidFill>
                <a:latin typeface="Century Gothic"/>
              </a:rPr>
              <a:t>jedle, tis)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55" name="CustomShape 11"/>
          <p:cNvSpPr/>
          <p:nvPr/>
        </p:nvSpPr>
        <p:spPr>
          <a:xfrm>
            <a:off x="238680" y="2902680"/>
            <a:ext cx="2702880" cy="317880"/>
          </a:xfrm>
          <a:prstGeom prst="wedgeRoundRectCallout">
            <a:avLst>
              <a:gd name="adj1" fmla="val 68070"/>
              <a:gd name="adj2" fmla="val -56189"/>
              <a:gd name="adj3" fmla="val 16667"/>
            </a:avLst>
          </a:prstGeom>
          <a:solidFill>
            <a:srgbClr val="d47e54"/>
          </a:solidFill>
          <a:ln w="12600">
            <a:solidFill>
              <a:schemeClr val="bg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1600" spc="-1" strike="noStrike">
                <a:solidFill>
                  <a:srgbClr val="181818"/>
                </a:solidFill>
                <a:latin typeface="Century Gothic"/>
              </a:rPr>
              <a:t>Jmenuj některé z nich.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6" name="CustomShape 12"/>
          <p:cNvSpPr/>
          <p:nvPr/>
        </p:nvSpPr>
        <p:spPr>
          <a:xfrm>
            <a:off x="6314400" y="2902680"/>
            <a:ext cx="416160" cy="145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CustomShape 13"/>
          <p:cNvSpPr/>
          <p:nvPr/>
        </p:nvSpPr>
        <p:spPr>
          <a:xfrm flipH="1">
            <a:off x="5651640" y="2902680"/>
            <a:ext cx="376560" cy="140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CustomShape 14"/>
          <p:cNvSpPr/>
          <p:nvPr/>
        </p:nvSpPr>
        <p:spPr>
          <a:xfrm>
            <a:off x="3691440" y="3048120"/>
            <a:ext cx="25538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jednoděložné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59" name="CustomShape 15"/>
          <p:cNvSpPr/>
          <p:nvPr/>
        </p:nvSpPr>
        <p:spPr>
          <a:xfrm>
            <a:off x="6533640" y="3048120"/>
            <a:ext cx="243216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3c3c3c"/>
                </a:solidFill>
                <a:latin typeface="Century Gothic"/>
              </a:rPr>
              <a:t>dvouděložné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60" name="CustomShape 16"/>
          <p:cNvSpPr/>
          <p:nvPr/>
        </p:nvSpPr>
        <p:spPr>
          <a:xfrm>
            <a:off x="3682440" y="3554280"/>
            <a:ext cx="11869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např.:</a:t>
            </a:r>
            <a:endParaRPr b="0" lang="cs-CZ" sz="2800" spc="-1" strike="noStrike">
              <a:latin typeface="Arial"/>
            </a:endParaRPr>
          </a:p>
        </p:txBody>
      </p:sp>
      <p:pic>
        <p:nvPicPr>
          <p:cNvPr id="161" name="Picture 21" descr=""/>
          <p:cNvPicPr/>
          <p:nvPr/>
        </p:nvPicPr>
        <p:blipFill>
          <a:blip r:embed="rId3"/>
          <a:srcRect l="0" t="0" r="0" b="11191"/>
          <a:stretch/>
        </p:blipFill>
        <p:spPr>
          <a:xfrm rot="1675200">
            <a:off x="7737120" y="5192280"/>
            <a:ext cx="1261080" cy="1515240"/>
          </a:xfrm>
          <a:prstGeom prst="rect">
            <a:avLst/>
          </a:prstGeom>
          <a:ln>
            <a:noFill/>
          </a:ln>
        </p:spPr>
      </p:pic>
      <p:pic>
        <p:nvPicPr>
          <p:cNvPr id="162" name="Picture 20" descr=""/>
          <p:cNvPicPr/>
          <p:nvPr/>
        </p:nvPicPr>
        <p:blipFill>
          <a:blip r:embed="rId4"/>
          <a:stretch/>
        </p:blipFill>
        <p:spPr>
          <a:xfrm rot="21334800">
            <a:off x="3271680" y="4784040"/>
            <a:ext cx="1171080" cy="1041120"/>
          </a:xfrm>
          <a:prstGeom prst="rect">
            <a:avLst/>
          </a:prstGeom>
          <a:ln>
            <a:noFill/>
          </a:ln>
        </p:spPr>
      </p:pic>
      <p:pic>
        <p:nvPicPr>
          <p:cNvPr id="163" name="Picture 14" descr=""/>
          <p:cNvPicPr/>
          <p:nvPr/>
        </p:nvPicPr>
        <p:blipFill>
          <a:blip r:embed="rId5"/>
          <a:stretch/>
        </p:blipFill>
        <p:spPr>
          <a:xfrm rot="4159800">
            <a:off x="4159080" y="5523120"/>
            <a:ext cx="1086120" cy="1343520"/>
          </a:xfrm>
          <a:prstGeom prst="rect">
            <a:avLst/>
          </a:prstGeom>
          <a:ln>
            <a:noFill/>
          </a:ln>
        </p:spPr>
      </p:pic>
      <p:pic>
        <p:nvPicPr>
          <p:cNvPr id="164" name="Picture 17" descr=""/>
          <p:cNvPicPr/>
          <p:nvPr/>
        </p:nvPicPr>
        <p:blipFill>
          <a:blip r:embed="rId6"/>
          <a:stretch/>
        </p:blipFill>
        <p:spPr>
          <a:xfrm>
            <a:off x="6011640" y="5221440"/>
            <a:ext cx="1572120" cy="1158120"/>
          </a:xfrm>
          <a:prstGeom prst="rect">
            <a:avLst/>
          </a:prstGeom>
          <a:ln>
            <a:noFill/>
          </a:ln>
        </p:spPr>
      </p:pic>
      <p:pic>
        <p:nvPicPr>
          <p:cNvPr id="165" name="Picture 16" descr=""/>
          <p:cNvPicPr/>
          <p:nvPr/>
        </p:nvPicPr>
        <p:blipFill>
          <a:blip r:embed="rId7">
            <a:lum bright="-20000"/>
          </a:blip>
          <a:stretch/>
        </p:blipFill>
        <p:spPr>
          <a:xfrm rot="21081000">
            <a:off x="5029200" y="4420800"/>
            <a:ext cx="944640" cy="867960"/>
          </a:xfrm>
          <a:prstGeom prst="rect">
            <a:avLst/>
          </a:prstGeom>
          <a:ln>
            <a:noFill/>
          </a:ln>
        </p:spPr>
      </p:pic>
      <p:pic>
        <p:nvPicPr>
          <p:cNvPr id="166" name="Picture 27" descr=""/>
          <p:cNvPicPr/>
          <p:nvPr/>
        </p:nvPicPr>
        <p:blipFill>
          <a:blip r:embed="rId8"/>
          <a:stretch/>
        </p:blipFill>
        <p:spPr>
          <a:xfrm>
            <a:off x="6840000" y="4116240"/>
            <a:ext cx="909720" cy="869040"/>
          </a:xfrm>
          <a:prstGeom prst="rect">
            <a:avLst/>
          </a:prstGeom>
          <a:ln>
            <a:noFill/>
          </a:ln>
        </p:spPr>
      </p:pic>
      <p:sp>
        <p:nvSpPr>
          <p:cNvPr id="167" name="CustomShape 17"/>
          <p:cNvSpPr/>
          <p:nvPr/>
        </p:nvSpPr>
        <p:spPr>
          <a:xfrm>
            <a:off x="1587600" y="4227120"/>
            <a:ext cx="3388680" cy="468000"/>
          </a:xfrm>
          <a:prstGeom prst="wedgeRoundRectCallout">
            <a:avLst>
              <a:gd name="adj1" fmla="val 43865"/>
              <a:gd name="adj2" fmla="val -86786"/>
              <a:gd name="adj3" fmla="val 16667"/>
            </a:avLst>
          </a:prstGeom>
          <a:solidFill>
            <a:srgbClr val="d47e54"/>
          </a:solidFill>
          <a:ln w="12600">
            <a:solidFill>
              <a:schemeClr val="bg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1600" spc="-1" strike="noStrike">
                <a:solidFill>
                  <a:srgbClr val="181818"/>
                </a:solidFill>
                <a:latin typeface="Century Gothic"/>
              </a:rPr>
              <a:t>Poznáš o jaké rostliny se jedná?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68" name="CustomShape 18"/>
          <p:cNvSpPr/>
          <p:nvPr/>
        </p:nvSpPr>
        <p:spPr>
          <a:xfrm>
            <a:off x="4358880" y="2336760"/>
            <a:ext cx="44146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800" spc="-1" strike="noStrike">
                <a:solidFill>
                  <a:srgbClr val="ffc1ef"/>
                </a:solidFill>
                <a:latin typeface="Century Gothic"/>
              </a:rPr>
              <a:t>+ </a:t>
            </a:r>
            <a:r>
              <a:rPr b="1" lang="cs-CZ" sz="2800" spc="-1" strike="noStrike" u="sng">
                <a:solidFill>
                  <a:srgbClr val="ffc1ef"/>
                </a:solidFill>
                <a:uFillTx/>
                <a:latin typeface="Century Gothic"/>
              </a:rPr>
              <a:t>krytosemenné rostliny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69" name="CustomShape 19"/>
          <p:cNvSpPr/>
          <p:nvPr/>
        </p:nvSpPr>
        <p:spPr>
          <a:xfrm>
            <a:off x="251640" y="4830120"/>
            <a:ext cx="2898360" cy="1784520"/>
          </a:xfrm>
          <a:prstGeom prst="wedgeRoundRectCallout">
            <a:avLst>
              <a:gd name="adj1" fmla="val -527"/>
              <a:gd name="adj2" fmla="val -45035"/>
              <a:gd name="adj3" fmla="val 16667"/>
            </a:avLst>
          </a:prstGeom>
          <a:solidFill>
            <a:srgbClr val="d47e54"/>
          </a:solidFill>
          <a:ln w="12600">
            <a:solidFill>
              <a:schemeClr val="bg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i="1" lang="cs-CZ" sz="1600" spc="-1" strike="noStrike">
                <a:solidFill>
                  <a:srgbClr val="ffc1ef"/>
                </a:solidFill>
                <a:latin typeface="Century Gothic"/>
              </a:rPr>
              <a:t>NÁPOVĚDA</a:t>
            </a:r>
            <a:r>
              <a:rPr b="0" i="1" lang="cs-CZ" sz="1600" spc="-1" strike="noStrike">
                <a:solidFill>
                  <a:srgbClr val="181818"/>
                </a:solidFill>
                <a:latin typeface="Century Gothic"/>
              </a:rPr>
              <a:t>: -vrba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1600" spc="-1" strike="noStrike">
                <a:solidFill>
                  <a:srgbClr val="181818"/>
                </a:solidFill>
                <a:latin typeface="Century Gothic"/>
              </a:rPr>
              <a:t>- dub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1600" spc="-1" strike="noStrike">
                <a:solidFill>
                  <a:srgbClr val="181818"/>
                </a:solidFill>
                <a:latin typeface="Century Gothic"/>
              </a:rPr>
              <a:t>- bříza 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1600" spc="-1" strike="noStrike">
                <a:solidFill>
                  <a:srgbClr val="181818"/>
                </a:solidFill>
                <a:latin typeface="Century Gothic"/>
              </a:rPr>
              <a:t>- javor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1600" spc="-1" strike="noStrike">
                <a:solidFill>
                  <a:srgbClr val="181818"/>
                </a:solidFill>
                <a:latin typeface="Century Gothic"/>
              </a:rPr>
              <a:t>- olše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1600" spc="-1" strike="noStrike">
                <a:solidFill>
                  <a:srgbClr val="181818"/>
                </a:solidFill>
                <a:latin typeface="Century Gothic"/>
              </a:rPr>
              <a:t>- vavřín</a:t>
            </a:r>
            <a:endParaRPr b="0" lang="cs-CZ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cs-CZ" sz="1600" spc="-1" strike="noStrike">
                <a:solidFill>
                  <a:srgbClr val="181818"/>
                </a:solidFill>
                <a:latin typeface="Century Gothic"/>
              </a:rPr>
              <a:t>- magnolie (šácholan)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70" name="CustomShape 20"/>
          <p:cNvSpPr/>
          <p:nvPr/>
        </p:nvSpPr>
        <p:spPr>
          <a:xfrm>
            <a:off x="5871600" y="3666240"/>
            <a:ext cx="3148200" cy="440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cs-CZ" sz="2300" spc="-1" strike="noStrike">
                <a:solidFill>
                  <a:srgbClr val="ffc1ef"/>
                </a:solidFill>
                <a:latin typeface="Century Gothic"/>
              </a:rPr>
              <a:t>magnolie (šácholan)</a:t>
            </a:r>
            <a:endParaRPr b="0" lang="cs-CZ" sz="2300" spc="-1" strike="noStrike">
              <a:latin typeface="Arial"/>
            </a:endParaRPr>
          </a:p>
        </p:txBody>
      </p:sp>
      <p:sp>
        <p:nvSpPr>
          <p:cNvPr id="171" name="CustomShape 21"/>
          <p:cNvSpPr/>
          <p:nvPr/>
        </p:nvSpPr>
        <p:spPr>
          <a:xfrm>
            <a:off x="7791840" y="4314600"/>
            <a:ext cx="10771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cs-CZ" sz="2400" spc="-1" strike="noStrike">
                <a:solidFill>
                  <a:srgbClr val="ffc1ef"/>
                </a:solidFill>
                <a:latin typeface="Century Gothic"/>
              </a:rPr>
              <a:t>vavřín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72" name="CustomShape 22"/>
          <p:cNvSpPr/>
          <p:nvPr/>
        </p:nvSpPr>
        <p:spPr>
          <a:xfrm>
            <a:off x="5871240" y="4520880"/>
            <a:ext cx="8517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cs-CZ" sz="2400" spc="-1" strike="noStrike">
                <a:solidFill>
                  <a:srgbClr val="ffc1ef"/>
                </a:solidFill>
                <a:latin typeface="Century Gothic"/>
              </a:rPr>
              <a:t>vrba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73" name="CustomShape 23"/>
          <p:cNvSpPr/>
          <p:nvPr/>
        </p:nvSpPr>
        <p:spPr>
          <a:xfrm>
            <a:off x="8009280" y="4908240"/>
            <a:ext cx="92484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cs-CZ" sz="2400" spc="-1" strike="noStrike">
                <a:solidFill>
                  <a:srgbClr val="ffc1ef"/>
                </a:solidFill>
                <a:latin typeface="Century Gothic"/>
              </a:rPr>
              <a:t>javor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74" name="CustomShape 24"/>
          <p:cNvSpPr/>
          <p:nvPr/>
        </p:nvSpPr>
        <p:spPr>
          <a:xfrm>
            <a:off x="4474440" y="5124600"/>
            <a:ext cx="89424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cs-CZ" sz="2400" spc="-1" strike="noStrike">
                <a:solidFill>
                  <a:srgbClr val="ffc1ef"/>
                </a:solidFill>
                <a:latin typeface="Century Gothic"/>
              </a:rPr>
              <a:t>bříza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75" name="CustomShape 25"/>
          <p:cNvSpPr/>
          <p:nvPr/>
        </p:nvSpPr>
        <p:spPr>
          <a:xfrm>
            <a:off x="7066080" y="6208920"/>
            <a:ext cx="7783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cs-CZ" sz="2400" spc="-1" strike="noStrike">
                <a:solidFill>
                  <a:srgbClr val="ffc1ef"/>
                </a:solidFill>
                <a:latin typeface="Century Gothic"/>
              </a:rPr>
              <a:t>olše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76" name="CustomShape 26"/>
          <p:cNvSpPr/>
          <p:nvPr/>
        </p:nvSpPr>
        <p:spPr>
          <a:xfrm>
            <a:off x="5439600" y="6018120"/>
            <a:ext cx="76644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cs-CZ" sz="2400" spc="-1" strike="noStrike">
                <a:solidFill>
                  <a:srgbClr val="ffc1ef"/>
                </a:solidFill>
                <a:latin typeface="Century Gothic"/>
              </a:rPr>
              <a:t>dub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177" name="Picture 23" descr=""/>
          <p:cNvPicPr/>
          <p:nvPr/>
        </p:nvPicPr>
        <p:blipFill>
          <a:blip r:embed="rId9"/>
          <a:stretch/>
        </p:blipFill>
        <p:spPr>
          <a:xfrm>
            <a:off x="4922640" y="3526560"/>
            <a:ext cx="1047600" cy="766800"/>
          </a:xfrm>
          <a:prstGeom prst="rect">
            <a:avLst/>
          </a:prstGeom>
          <a:ln>
            <a:noFill/>
          </a:ln>
        </p:spPr>
      </p:pic>
    </p:spTree>
  </p:cSld>
  <p:transition spd="slow">
    <p:split dir="out" orient="vert"/>
  </p:transition>
  <p:timing>
    <p:tnLst>
      <p:par>
        <p:cTn id="300" dur="indefinite" restart="never" nodeType="tmRoot">
          <p:childTnLst>
            <p:seq>
              <p:cTn id="301" dur="indefinite" nodeType="mainSeq">
                <p:childTnLst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06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1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16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2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26" dur="125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3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36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1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2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43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48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53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358" dur="125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6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8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9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70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5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6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7" nodeType="with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9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0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5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6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8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nodeType="with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0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1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92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7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8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99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0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0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0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1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1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1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2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427" dur="12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432" dur="12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7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8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39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4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5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46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1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2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53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8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9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60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65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6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67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>
                      <p:stCondLst>
                        <p:cond delay="indefinite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2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3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74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9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0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81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426240" y="408240"/>
            <a:ext cx="8260200" cy="10389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6000" spc="-1" strike="noStrike" u="sng" cap="all">
                <a:solidFill>
                  <a:srgbClr val="c12c0d"/>
                </a:solidFill>
                <a:uFillTx/>
                <a:latin typeface="Book Antiqua"/>
              </a:rPr>
              <a:t>opakování</a:t>
            </a:r>
            <a:endParaRPr b="0" lang="cs-CZ" sz="60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142200" y="1816200"/>
            <a:ext cx="870516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1) </a:t>
            </a:r>
            <a:r>
              <a:rPr b="0" lang="cs-CZ" sz="2600" spc="-1" strike="noStrike" u="sng">
                <a:solidFill>
                  <a:srgbClr val="3c3c3c"/>
                </a:solidFill>
                <a:uFillTx/>
                <a:latin typeface="Century Gothic"/>
              </a:rPr>
              <a:t>Vyber pravdivé tvrzení</a:t>
            </a: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: Starší třetihory označujeme: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80" name="CustomShape 3"/>
          <p:cNvSpPr/>
          <p:nvPr/>
        </p:nvSpPr>
        <p:spPr>
          <a:xfrm>
            <a:off x="191160" y="2308680"/>
            <a:ext cx="220644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a) paleogén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81" name="CustomShape 4"/>
          <p:cNvSpPr/>
          <p:nvPr/>
        </p:nvSpPr>
        <p:spPr>
          <a:xfrm>
            <a:off x="2565360" y="2308680"/>
            <a:ext cx="189108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b) neogén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82" name="CustomShape 5"/>
          <p:cNvSpPr/>
          <p:nvPr/>
        </p:nvSpPr>
        <p:spPr>
          <a:xfrm>
            <a:off x="4642200" y="2308680"/>
            <a:ext cx="226584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c) pleistocén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83" name="CustomShape 6"/>
          <p:cNvSpPr/>
          <p:nvPr/>
        </p:nvSpPr>
        <p:spPr>
          <a:xfrm>
            <a:off x="7018920" y="2308680"/>
            <a:ext cx="195048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d) holocén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84" name="CustomShape 7"/>
          <p:cNvSpPr/>
          <p:nvPr/>
        </p:nvSpPr>
        <p:spPr>
          <a:xfrm>
            <a:off x="136080" y="2965680"/>
            <a:ext cx="866088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2) </a:t>
            </a:r>
            <a:r>
              <a:rPr b="0" lang="cs-CZ" sz="2600" spc="-1" strike="noStrike" u="sng">
                <a:solidFill>
                  <a:srgbClr val="3c3c3c"/>
                </a:solidFill>
                <a:uFillTx/>
                <a:latin typeface="Century Gothic"/>
              </a:rPr>
              <a:t>Rozhodni</a:t>
            </a: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: Koncem třetihor dochází k ochlazování. 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85" name="CustomShape 8"/>
          <p:cNvSpPr/>
          <p:nvPr/>
        </p:nvSpPr>
        <p:spPr>
          <a:xfrm>
            <a:off x="2121840" y="3467880"/>
            <a:ext cx="95976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ANO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86" name="CustomShape 9"/>
          <p:cNvSpPr/>
          <p:nvPr/>
        </p:nvSpPr>
        <p:spPr>
          <a:xfrm>
            <a:off x="3028320" y="3467880"/>
            <a:ext cx="83952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/ NE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87" name="CustomShape 10"/>
          <p:cNvSpPr/>
          <p:nvPr/>
        </p:nvSpPr>
        <p:spPr>
          <a:xfrm>
            <a:off x="119880" y="4080240"/>
            <a:ext cx="897624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3c3c3c"/>
                </a:solidFill>
                <a:latin typeface="Century Gothic"/>
              </a:rPr>
              <a:t>3) </a:t>
            </a:r>
            <a:r>
              <a:rPr b="0" lang="cs-CZ" sz="2400" spc="-1" strike="noStrike" u="sng">
                <a:solidFill>
                  <a:srgbClr val="3c3c3c"/>
                </a:solidFill>
                <a:uFillTx/>
                <a:latin typeface="Century Gothic"/>
              </a:rPr>
              <a:t>Doplň</a:t>
            </a:r>
            <a:r>
              <a:rPr b="0" lang="cs-CZ" sz="2400" spc="-1" strike="noStrike">
                <a:solidFill>
                  <a:srgbClr val="3c3c3c"/>
                </a:solidFill>
                <a:latin typeface="Century Gothic"/>
              </a:rPr>
              <a:t>: Z pozůstatků vegetace vznikly sloje ........................ .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88" name="CustomShape 11"/>
          <p:cNvSpPr/>
          <p:nvPr/>
        </p:nvSpPr>
        <p:spPr>
          <a:xfrm>
            <a:off x="6699240" y="3971880"/>
            <a:ext cx="21211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ffc1ef"/>
                </a:solidFill>
                <a:latin typeface="Century Gothic"/>
              </a:rPr>
              <a:t>hnědého uhlí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89" name="CustomShape 12"/>
          <p:cNvSpPr/>
          <p:nvPr/>
        </p:nvSpPr>
        <p:spPr>
          <a:xfrm>
            <a:off x="72360" y="4650120"/>
            <a:ext cx="8907840" cy="882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4) </a:t>
            </a:r>
            <a:r>
              <a:rPr b="0" lang="cs-CZ" sz="2600" spc="-1" strike="noStrike" u="sng">
                <a:solidFill>
                  <a:srgbClr val="3c3c3c"/>
                </a:solidFill>
                <a:uFillTx/>
                <a:latin typeface="Century Gothic"/>
              </a:rPr>
              <a:t>Rozhodni</a:t>
            </a: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:  V období  třetihor  se  již  začínají  vyvíjet  </a:t>
            </a:r>
            <a:endParaRPr b="0" lang="cs-CZ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                        </a:t>
            </a: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předkové člověka.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90" name="CustomShape 13"/>
          <p:cNvSpPr/>
          <p:nvPr/>
        </p:nvSpPr>
        <p:spPr>
          <a:xfrm>
            <a:off x="5789880" y="5096520"/>
            <a:ext cx="95976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ANO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91" name="CustomShape 14"/>
          <p:cNvSpPr/>
          <p:nvPr/>
        </p:nvSpPr>
        <p:spPr>
          <a:xfrm>
            <a:off x="6588720" y="5097240"/>
            <a:ext cx="83952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/ NE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92" name="CustomShape 15"/>
          <p:cNvSpPr/>
          <p:nvPr/>
        </p:nvSpPr>
        <p:spPr>
          <a:xfrm>
            <a:off x="92160" y="5631120"/>
            <a:ext cx="8439840" cy="88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5) </a:t>
            </a:r>
            <a:r>
              <a:rPr b="0" lang="cs-CZ" sz="2600" spc="-1" strike="noStrike" u="sng">
                <a:solidFill>
                  <a:srgbClr val="3c3c3c"/>
                </a:solidFill>
                <a:uFillTx/>
                <a:latin typeface="Century Gothic"/>
              </a:rPr>
              <a:t>Doplň</a:t>
            </a: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:  Z  živočichů  mají  v  třetihorách  vůdčí                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93" name="CustomShape 16"/>
          <p:cNvSpPr/>
          <p:nvPr/>
        </p:nvSpPr>
        <p:spPr>
          <a:xfrm>
            <a:off x="1703520" y="6158520"/>
            <a:ext cx="348912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3c3c3c"/>
                </a:solidFill>
                <a:latin typeface="Century Gothic"/>
              </a:rPr>
              <a:t>postavení ……….  .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194" name="CustomShape 17"/>
          <p:cNvSpPr/>
          <p:nvPr/>
        </p:nvSpPr>
        <p:spPr>
          <a:xfrm>
            <a:off x="3463200" y="6042600"/>
            <a:ext cx="99648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ffc1ef"/>
                </a:solidFill>
                <a:latin typeface="Century Gothic"/>
              </a:rPr>
              <a:t>savci</a:t>
            </a:r>
            <a:endParaRPr b="0" lang="cs-CZ" sz="2600" spc="-1" strike="noStrike">
              <a:latin typeface="Arial"/>
            </a:endParaRPr>
          </a:p>
        </p:txBody>
      </p:sp>
    </p:spTree>
  </p:cSld>
  <p:transition spd="slow">
    <p:split dir="out" orient="vert"/>
  </p:transition>
  <p:timing>
    <p:tnLst>
      <p:par>
        <p:cTn id="482" dur="indefinite" restart="never" nodeType="tmRoot">
          <p:childTnLst>
            <p:seq>
              <p:cTn id="483" dur="indefinite" nodeType="mainSeq">
                <p:childTnLst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nodeType="clickEffect" fill="hold" presetClass="entr" presetID="4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88" dur="1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89" dur="4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0" dur="4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1" dur="6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2" dur="6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7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8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99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0" fill="hold">
                      <p:stCondLst>
                        <p:cond delay="indefinite"/>
                      </p:stCondLst>
                      <p:childTnLst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5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06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7" nodeType="with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9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0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11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2" nodeType="with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4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5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16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nodeType="with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9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0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21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26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7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28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9" fill="hold">
                      <p:stCondLst>
                        <p:cond delay="indefinite"/>
                      </p:stCondLst>
                      <p:childTnLst>
                        <p:par>
                          <p:cTn id="530" fill="hold">
                            <p:stCondLst>
                              <p:cond delay="0"/>
                            </p:stCondLst>
                            <p:childTnLst>
                              <p:par>
                                <p:cTn id="531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3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4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35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6" nodeType="with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8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9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40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>
                      <p:stCondLst>
                        <p:cond delay="indefinite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45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6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47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8" fill="hold">
                      <p:stCondLst>
                        <p:cond delay="indefinite"/>
                      </p:stCondLst>
                      <p:childTnLst>
                        <p:par>
                          <p:cTn id="549" fill="hold">
                            <p:stCondLst>
                              <p:cond delay="0"/>
                            </p:stCondLst>
                            <p:childTnLst>
                              <p:par>
                                <p:cTn id="550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2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3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54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9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0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61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2" nodeType="with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64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5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66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71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2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73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4" nodeType="with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76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7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78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nodeType="clickEffect" fill="hold" presetClass="emph" presetID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rgb(-17,-63,-1)"/>
                                      </p:to>
                                    </p:set>
                                    <p:set>
                                      <p:cBhvr>
                                        <p:cTn id="583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rgb(-17,-63,-1)"/>
                                      </p:to>
                                    </p:set>
                                    <p:set>
                                      <p:cBhvr>
                                        <p:cTn id="58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/>
                                    </p:set>
                                  </p:childTnLst>
                                </p:cTn>
                              </p:par>
                              <p:par>
                                <p:cTn id="585" nodeType="withEffect" fill="hold" presetClass="exit" presetID="16" presetSubtype="21">
                                  <p:stCondLst>
                                    <p:cond delay="0"/>
                                  </p:stCondLst>
                                  <p:childTnLst>
                                    <p:animEffect filter="barn(inVertical)" transition="out">
                                      <p:cBhvr additive="repl">
                                        <p:cTn id="586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nodeType="withEffect" fill="hold" presetClass="exit" presetID="16" presetSubtype="21">
                                  <p:stCondLst>
                                    <p:cond delay="0"/>
                                  </p:stCondLst>
                                  <p:childTnLst>
                                    <p:animEffect filter="barn(inVertical)" transition="out">
                                      <p:cBhvr additive="repl">
                                        <p:cTn id="589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nodeType="withEffect" fill="hold" presetClass="exit" presetID="16" presetSubtype="21">
                                  <p:stCondLst>
                                    <p:cond delay="0"/>
                                  </p:stCondLst>
                                  <p:childTnLst>
                                    <p:animEffect filter="barn(inVertical)" transition="out">
                                      <p:cBhvr additive="repl">
                                        <p:cTn id="592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4" fill="hold">
                      <p:stCondLst>
                        <p:cond delay="indefinite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nodeType="clickEffect" fill="hold" presetClass="emph" presetID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rgb(-17,-63,-1)"/>
                                      </p:to>
                                    </p:set>
                                    <p:set>
                                      <p:cBhvr>
                                        <p:cTn id="598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rgb(-17,-63,-1)"/>
                                      </p:to>
                                    </p:set>
                                    <p:set>
                                      <p:cBhvr>
                                        <p:cTn id="599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/>
                                    </p:set>
                                  </p:childTnLst>
                                </p:cTn>
                              </p:par>
                              <p:par>
                                <p:cTn id="600" nodeType="withEffect" fill="hold" presetClass="exit" presetID="16" presetSubtype="21">
                                  <p:stCondLst>
                                    <p:cond delay="0"/>
                                  </p:stCondLst>
                                  <p:childTnLst>
                                    <p:animEffect filter="barn(inVertical)" transition="out">
                                      <p:cBhvr additive="repl">
                                        <p:cTn id="601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>
                      <p:stCondLst>
                        <p:cond delay="indefinite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0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8" fill="hold">
                      <p:stCondLst>
                        <p:cond delay="indefinite"/>
                      </p:stCondLst>
                      <p:childTnLst>
                        <p:par>
                          <p:cTn id="609" fill="hold">
                            <p:stCondLst>
                              <p:cond delay="0"/>
                            </p:stCondLst>
                            <p:childTnLst>
                              <p:par>
                                <p:cTn id="610" nodeType="clickEffect" fill="hold" presetClass="emph" presetID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rgb(-17,-63,-1)"/>
                                      </p:to>
                                    </p:set>
                                    <p:set>
                                      <p:cBhvr>
                                        <p:cTn id="612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rgb(-17,-63,-1)"/>
                                      </p:to>
                                    </p:set>
                                    <p:set>
                                      <p:cBhvr>
                                        <p:cTn id="613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/>
                                    </p:set>
                                  </p:childTnLst>
                                </p:cTn>
                              </p:par>
                              <p:par>
                                <p:cTn id="614" nodeType="withEffect" fill="hold" presetClass="exit" presetID="16" presetSubtype="21">
                                  <p:stCondLst>
                                    <p:cond delay="0"/>
                                  </p:stCondLst>
                                  <p:childTnLst>
                                    <p:animEffect filter="barn(inVertical)" transition="out">
                                      <p:cBhvr additive="repl">
                                        <p:cTn id="615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7" fill="hold">
                      <p:stCondLst>
                        <p:cond delay="indefinite"/>
                      </p:stCondLst>
                      <p:childTnLst>
                        <p:par>
                          <p:cTn id="618" fill="hold">
                            <p:stCondLst>
                              <p:cond delay="0"/>
                            </p:stCondLst>
                            <p:childTnLst>
                              <p:par>
                                <p:cTn id="619" nodeType="clickEffect" fill="hold" presetClass="entr" presetID="5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21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426240" y="408240"/>
            <a:ext cx="8260200" cy="10389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6000" spc="-1" strike="noStrike" u="sng" cap="all">
                <a:solidFill>
                  <a:srgbClr val="c12c0d"/>
                </a:solidFill>
                <a:uFillTx/>
                <a:latin typeface="Book Antiqua"/>
              </a:rPr>
              <a:t>Použité zdroje</a:t>
            </a:r>
            <a:endParaRPr b="0" lang="cs-CZ" sz="6000" spc="-1" strike="noStrike">
              <a:solidFill>
                <a:srgbClr val="ffffff"/>
              </a:solidFill>
              <a:latin typeface="Century Gothic"/>
            </a:endParaRPr>
          </a:p>
        </p:txBody>
      </p:sp>
      <p:sp>
        <p:nvSpPr>
          <p:cNvPr id="196" name="CustomShape 2"/>
          <p:cNvSpPr/>
          <p:nvPr/>
        </p:nvSpPr>
        <p:spPr>
          <a:xfrm>
            <a:off x="291240" y="1993320"/>
            <a:ext cx="87127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3c3c3c"/>
                </a:solidFill>
                <a:latin typeface="Century Gothic"/>
              </a:rPr>
              <a:t>- použité obrázky - kliparty galerie MS Office 2010</a:t>
            </a:r>
            <a:endParaRPr b="0" lang="cs-CZ" sz="2800" spc="-1" strike="noStrike">
              <a:latin typeface="Arial"/>
            </a:endParaRPr>
          </a:p>
        </p:txBody>
      </p:sp>
    </p:spTree>
  </p:cSld>
  <p:transition spd="slow">
    <p:split dir="out" orient="vert"/>
  </p:transition>
  <p:timing>
    <p:tnLst>
      <p:par>
        <p:cTn id="622" dur="indefinite" restart="never" nodeType="tmRoot">
          <p:childTnLst>
            <p:seq>
              <p:cTn id="623" dur="indefinite" nodeType="mainSeq">
                <p:childTnLst>
                  <p:par>
                    <p:cTn id="624" fill="hold">
                      <p:stCondLst>
                        <p:cond delay="indefinite"/>
                      </p:stCondLst>
                      <p:childTnLst>
                        <p:par>
                          <p:cTn id="625" fill="hold">
                            <p:stCondLst>
                              <p:cond delay="0"/>
                            </p:stCondLst>
                            <p:childTnLst>
                              <p:par>
                                <p:cTn id="626" nodeType="clickEffect" fill="hold" presetClass="entr" presetID="4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28" dur="1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29" dur="4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0" dur="4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1" dur="6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2" dur="6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nodeType="click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37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8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39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c7c51"/>
      </a:dk2>
      <a:lt2>
        <a:srgbClr val="ece9c6"/>
      </a:lt2>
      <a:accent1>
        <a:srgbClr val="f04623"/>
      </a:accent1>
      <a:accent2>
        <a:srgbClr val="cd6148"/>
      </a:accent2>
      <a:accent3>
        <a:srgbClr val="e2d88c"/>
      </a:accent3>
      <a:accent4>
        <a:srgbClr val="b7b2a5"/>
      </a:accent4>
      <a:accent5>
        <a:srgbClr val="f14e2d"/>
      </a:accent5>
      <a:accent6>
        <a:srgbClr val="f2f2f2"/>
      </a:accent6>
      <a:hlink>
        <a:srgbClr val="ffe390"/>
      </a:hlink>
      <a:folHlink>
        <a:srgbClr val="efefe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797</TotalTime>
  <Application>LibreOffice/5.4.4.2$Windows_X86_64 LibreOffice_project/2524958677847fb3bb44820e40380acbe820f960</Application>
  <Words>297</Words>
  <Paragraphs>89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2013-04-13T10:28:14Z</dcterms:created>
  <dc:creator>Konířová Věra</dc:creator>
  <dc:description/>
  <dc:language>cs-CZ</dc:language>
  <cp:lastModifiedBy>Věrka Věrka</cp:lastModifiedBy>
  <dcterms:modified xsi:type="dcterms:W3CDTF">2020-04-19T09:11:02Z</dcterms:modified>
  <cp:revision>130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5</vt:i4>
  </property>
</Properties>
</file>