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84"/>
    <a:srgbClr val="FF2F74"/>
    <a:srgbClr val="00359E"/>
    <a:srgbClr val="B9ED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3D4-175E-4893-87CC-85156E8F580A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E6B-5B3F-48B6-AC41-602C3BAB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78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3D4-175E-4893-87CC-85156E8F580A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E6B-5B3F-48B6-AC41-602C3BAB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30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3D4-175E-4893-87CC-85156E8F580A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E6B-5B3F-48B6-AC41-602C3BAB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83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3D4-175E-4893-87CC-85156E8F580A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E6B-5B3F-48B6-AC41-602C3BAB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68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3D4-175E-4893-87CC-85156E8F580A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E6B-5B3F-48B6-AC41-602C3BAB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01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3D4-175E-4893-87CC-85156E8F580A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E6B-5B3F-48B6-AC41-602C3BAB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59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3D4-175E-4893-87CC-85156E8F580A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E6B-5B3F-48B6-AC41-602C3BABA11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8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3D4-175E-4893-87CC-85156E8F580A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E6B-5B3F-48B6-AC41-602C3BAB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82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3D4-175E-4893-87CC-85156E8F580A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E6B-5B3F-48B6-AC41-602C3BAB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53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3D4-175E-4893-87CC-85156E8F580A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E6B-5B3F-48B6-AC41-602C3BAB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82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68023D4-175E-4893-87CC-85156E8F580A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E6B-5B3F-48B6-AC41-602C3BAB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75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68023D4-175E-4893-87CC-85156E8F580A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2FC3E6B-5B3F-48B6-AC41-602C3BAB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1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F22CE-6A28-4566-81FE-3D43FF6D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8918"/>
            <a:ext cx="7729728" cy="1188720"/>
          </a:xfrm>
        </p:spPr>
        <p:txBody>
          <a:bodyPr>
            <a:noAutofit/>
          </a:bodyPr>
          <a:lstStyle/>
          <a:p>
            <a:r>
              <a:rPr lang="cs-CZ" sz="6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šáchorovité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D69DEE-66CA-4613-844E-321E7936D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44" y="2235569"/>
            <a:ext cx="2641177" cy="39734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47B5491-04E8-4EF2-9A22-101D127D212E}"/>
              </a:ext>
            </a:extLst>
          </p:cNvPr>
          <p:cNvSpPr txBox="1"/>
          <p:nvPr/>
        </p:nvSpPr>
        <p:spPr>
          <a:xfrm>
            <a:off x="335870" y="2325339"/>
            <a:ext cx="121911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byliny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39BA1BD-5A62-4197-909D-B52B310F1EBF}"/>
              </a:ext>
            </a:extLst>
          </p:cNvPr>
          <p:cNvSpPr txBox="1"/>
          <p:nvPr/>
        </p:nvSpPr>
        <p:spPr>
          <a:xfrm>
            <a:off x="5088349" y="2057189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souš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EFD9C99-23DA-4A35-AF3B-5699656719EB}"/>
              </a:ext>
            </a:extLst>
          </p:cNvPr>
          <p:cNvCxnSpPr>
            <a:cxnSpLocks/>
          </p:cNvCxnSpPr>
          <p:nvPr/>
        </p:nvCxnSpPr>
        <p:spPr>
          <a:xfrm flipV="1">
            <a:off x="4284164" y="2374763"/>
            <a:ext cx="701837" cy="195687"/>
          </a:xfrm>
          <a:prstGeom prst="straightConnector1">
            <a:avLst/>
          </a:prstGeom>
          <a:ln w="12700">
            <a:solidFill>
              <a:srgbClr val="FF47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50DA0E8-C262-4520-916C-751B26A0131A}"/>
              </a:ext>
            </a:extLst>
          </p:cNvPr>
          <p:cNvCxnSpPr>
            <a:cxnSpLocks/>
          </p:cNvCxnSpPr>
          <p:nvPr/>
        </p:nvCxnSpPr>
        <p:spPr>
          <a:xfrm>
            <a:off x="4284164" y="2570450"/>
            <a:ext cx="603672" cy="384175"/>
          </a:xfrm>
          <a:prstGeom prst="straightConnector1">
            <a:avLst/>
          </a:prstGeom>
          <a:ln w="12700">
            <a:solidFill>
              <a:srgbClr val="FF47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ED2B410-CC32-448B-AE5D-8CCF9CADEC53}"/>
              </a:ext>
            </a:extLst>
          </p:cNvPr>
          <p:cNvSpPr txBox="1"/>
          <p:nvPr/>
        </p:nvSpPr>
        <p:spPr>
          <a:xfrm>
            <a:off x="5090495" y="2641905"/>
            <a:ext cx="869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voda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91A1825-0C4A-4763-A423-4BD9883B8A2C}"/>
              </a:ext>
            </a:extLst>
          </p:cNvPr>
          <p:cNvSpPr txBox="1"/>
          <p:nvPr/>
        </p:nvSpPr>
        <p:spPr>
          <a:xfrm>
            <a:off x="335870" y="3976830"/>
            <a:ext cx="1993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</a:t>
            </a:r>
            <a:r>
              <a:rPr lang="cs-CZ" sz="2800" u="sng" dirty="0">
                <a:solidFill>
                  <a:srgbClr val="0070C0"/>
                </a:solidFill>
              </a:rPr>
              <a:t>stanoviště</a:t>
            </a:r>
            <a:r>
              <a:rPr lang="cs-CZ" sz="2800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0B8D854-4EBD-4EB8-A8EE-A07E7FC4A197}"/>
              </a:ext>
            </a:extLst>
          </p:cNvPr>
          <p:cNvSpPr txBox="1"/>
          <p:nvPr/>
        </p:nvSpPr>
        <p:spPr>
          <a:xfrm>
            <a:off x="2231136" y="3969408"/>
            <a:ext cx="4699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</a:t>
            </a:r>
            <a:r>
              <a:rPr lang="cs-CZ" sz="2800" b="1" dirty="0">
                <a:solidFill>
                  <a:srgbClr val="0070C0"/>
                </a:solidFill>
              </a:rPr>
              <a:t>rašeliniště, bažinaté louky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3D0159F-3823-4091-8001-DFE8BF0F6147}"/>
              </a:ext>
            </a:extLst>
          </p:cNvPr>
          <p:cNvSpPr txBox="1"/>
          <p:nvPr/>
        </p:nvSpPr>
        <p:spPr>
          <a:xfrm>
            <a:off x="1486410" y="2325339"/>
            <a:ext cx="2797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(podobné travám)</a:t>
            </a:r>
          </a:p>
        </p:txBody>
      </p:sp>
      <p:sp>
        <p:nvSpPr>
          <p:cNvPr id="3" name="Řečová bublina: oválný bublinový popisek 2">
            <a:extLst>
              <a:ext uri="{FF2B5EF4-FFF2-40B4-BE49-F238E27FC236}">
                <a16:creationId xmlns:a16="http://schemas.microsoft.com/office/drawing/2014/main" id="{620DB333-289F-42DE-8F09-81511138E603}"/>
              </a:ext>
            </a:extLst>
          </p:cNvPr>
          <p:cNvSpPr/>
          <p:nvPr/>
        </p:nvSpPr>
        <p:spPr>
          <a:xfrm>
            <a:off x="440379" y="3165125"/>
            <a:ext cx="2641178" cy="730093"/>
          </a:xfrm>
          <a:prstGeom prst="wedgeEllipseCallout">
            <a:avLst>
              <a:gd name="adj1" fmla="val -10539"/>
              <a:gd name="adj2" fmla="val -85725"/>
            </a:avLst>
          </a:prstGeom>
          <a:solidFill>
            <a:srgbClr val="B9ED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rgbClr val="00359E"/>
                </a:solidFill>
              </a:rPr>
              <a:t>Co na první pohled připomínají?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330438F-71D4-422B-BFCD-9DAFC6128147}"/>
              </a:ext>
            </a:extLst>
          </p:cNvPr>
          <p:cNvSpPr txBox="1"/>
          <p:nvPr/>
        </p:nvSpPr>
        <p:spPr>
          <a:xfrm>
            <a:off x="335870" y="4509127"/>
            <a:ext cx="105028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</a:t>
            </a:r>
            <a:r>
              <a:rPr lang="cs-CZ" sz="2800" u="sng" dirty="0">
                <a:solidFill>
                  <a:srgbClr val="0070C0"/>
                </a:solidFill>
              </a:rPr>
              <a:t>listy</a:t>
            </a:r>
            <a:r>
              <a:rPr lang="cs-CZ" sz="28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96447D8-D0EB-406C-8010-F1D83544C724}"/>
              </a:ext>
            </a:extLst>
          </p:cNvPr>
          <p:cNvSpPr txBox="1"/>
          <p:nvPr/>
        </p:nvSpPr>
        <p:spPr>
          <a:xfrm>
            <a:off x="1332585" y="4509127"/>
            <a:ext cx="469679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většinou </a:t>
            </a:r>
            <a:r>
              <a:rPr lang="cs-CZ" sz="2800" u="sng" dirty="0">
                <a:solidFill>
                  <a:srgbClr val="0070C0"/>
                </a:solidFill>
              </a:rPr>
              <a:t>bez řapíku </a:t>
            </a:r>
            <a:r>
              <a:rPr lang="cs-CZ" sz="2800" dirty="0">
                <a:solidFill>
                  <a:srgbClr val="0070C0"/>
                </a:solidFill>
              </a:rPr>
              <a:t>(přisedlé)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8747E65-091F-46FB-9541-4334C1CF7F16}"/>
              </a:ext>
            </a:extLst>
          </p:cNvPr>
          <p:cNvSpPr txBox="1"/>
          <p:nvPr/>
        </p:nvSpPr>
        <p:spPr>
          <a:xfrm>
            <a:off x="335870" y="5032347"/>
            <a:ext cx="194316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</a:t>
            </a:r>
            <a:r>
              <a:rPr lang="cs-CZ" sz="2800" u="sng" dirty="0">
                <a:solidFill>
                  <a:srgbClr val="0070C0"/>
                </a:solidFill>
              </a:rPr>
              <a:t>květenství</a:t>
            </a:r>
            <a:r>
              <a:rPr lang="cs-CZ" sz="28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2E877C9-D002-41F6-B161-9B254787C2B3}"/>
              </a:ext>
            </a:extLst>
          </p:cNvPr>
          <p:cNvSpPr txBox="1"/>
          <p:nvPr/>
        </p:nvSpPr>
        <p:spPr>
          <a:xfrm>
            <a:off x="335870" y="5555567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</a:t>
            </a:r>
            <a:r>
              <a:rPr lang="cs-CZ" sz="2800" u="sng" dirty="0">
                <a:solidFill>
                  <a:srgbClr val="0070C0"/>
                </a:solidFill>
              </a:rPr>
              <a:t>plod</a:t>
            </a:r>
            <a:r>
              <a:rPr lang="cs-CZ" sz="28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7920145-B74E-413C-A219-093F644A87EB}"/>
              </a:ext>
            </a:extLst>
          </p:cNvPr>
          <p:cNvSpPr txBox="1"/>
          <p:nvPr/>
        </p:nvSpPr>
        <p:spPr>
          <a:xfrm>
            <a:off x="2176837" y="5032347"/>
            <a:ext cx="271099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nejčastěji </a:t>
            </a:r>
            <a:r>
              <a:rPr lang="cs-CZ" sz="2800" u="sng" dirty="0">
                <a:solidFill>
                  <a:srgbClr val="0070C0"/>
                </a:solidFill>
              </a:rPr>
              <a:t>klásek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A390DD4-2AC7-47C4-B2EE-9FA288867737}"/>
              </a:ext>
            </a:extLst>
          </p:cNvPr>
          <p:cNvSpPr txBox="1"/>
          <p:nvPr/>
        </p:nvSpPr>
        <p:spPr>
          <a:xfrm>
            <a:off x="1386158" y="5555567"/>
            <a:ext cx="257012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zpravidla </a:t>
            </a:r>
            <a:r>
              <a:rPr lang="cs-CZ" sz="2800" u="sng" dirty="0">
                <a:solidFill>
                  <a:srgbClr val="0070C0"/>
                </a:solidFill>
              </a:rPr>
              <a:t>nažka</a:t>
            </a:r>
          </a:p>
        </p:txBody>
      </p:sp>
      <p:sp>
        <p:nvSpPr>
          <p:cNvPr id="23" name="Řečová bublina: oválný bublinový popisek 22">
            <a:extLst>
              <a:ext uri="{FF2B5EF4-FFF2-40B4-BE49-F238E27FC236}">
                <a16:creationId xmlns:a16="http://schemas.microsoft.com/office/drawing/2014/main" id="{92BF790F-B21E-43DB-828E-448036F1F7A3}"/>
              </a:ext>
            </a:extLst>
          </p:cNvPr>
          <p:cNvSpPr/>
          <p:nvPr/>
        </p:nvSpPr>
        <p:spPr>
          <a:xfrm>
            <a:off x="4428981" y="5484086"/>
            <a:ext cx="3413983" cy="730093"/>
          </a:xfrm>
          <a:prstGeom prst="wedgeEllipseCallout">
            <a:avLst>
              <a:gd name="adj1" fmla="val -63124"/>
              <a:gd name="adj2" fmla="val 1602"/>
            </a:avLst>
          </a:prstGeom>
          <a:solidFill>
            <a:srgbClr val="B9ED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rgbClr val="00359E"/>
                </a:solidFill>
              </a:rPr>
              <a:t>Zopakuj si, zda se jedná o plod suchý či dužnatý. </a:t>
            </a:r>
          </a:p>
        </p:txBody>
      </p:sp>
      <p:sp>
        <p:nvSpPr>
          <p:cNvPr id="24" name="Řečová bublina: oválný bublinový popisek 23">
            <a:extLst>
              <a:ext uri="{FF2B5EF4-FFF2-40B4-BE49-F238E27FC236}">
                <a16:creationId xmlns:a16="http://schemas.microsoft.com/office/drawing/2014/main" id="{91A2995B-1767-448A-8B3D-86744C4F98B0}"/>
              </a:ext>
            </a:extLst>
          </p:cNvPr>
          <p:cNvSpPr/>
          <p:nvPr/>
        </p:nvSpPr>
        <p:spPr>
          <a:xfrm>
            <a:off x="7765810" y="5457904"/>
            <a:ext cx="1099700" cy="359273"/>
          </a:xfrm>
          <a:prstGeom prst="wedgeEllipseCallout">
            <a:avLst>
              <a:gd name="adj1" fmla="val -74987"/>
              <a:gd name="adj2" fmla="val 64648"/>
            </a:avLst>
          </a:prstGeom>
          <a:solidFill>
            <a:srgbClr val="B9ED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rgbClr val="00359E"/>
                </a:solidFill>
              </a:rPr>
              <a:t>suchý</a:t>
            </a:r>
          </a:p>
        </p:txBody>
      </p:sp>
    </p:spTree>
    <p:extLst>
      <p:ext uri="{BB962C8B-B14F-4D97-AF65-F5344CB8AC3E}">
        <p14:creationId xmlns:p14="http://schemas.microsoft.com/office/powerpoint/2010/main" val="29425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13" grpId="0"/>
      <p:bldP spid="14" grpId="0"/>
      <p:bldP spid="15" grpId="0"/>
      <p:bldP spid="11" grpId="0"/>
      <p:bldP spid="3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ovéPole 24">
            <a:extLst>
              <a:ext uri="{FF2B5EF4-FFF2-40B4-BE49-F238E27FC236}">
                <a16:creationId xmlns:a16="http://schemas.microsoft.com/office/drawing/2014/main" id="{B5B97C6A-53CE-4065-B42B-56B9C5B7F874}"/>
              </a:ext>
            </a:extLst>
          </p:cNvPr>
          <p:cNvSpPr txBox="1"/>
          <p:nvPr/>
        </p:nvSpPr>
        <p:spPr>
          <a:xfrm>
            <a:off x="276839" y="218543"/>
            <a:ext cx="163378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</a:t>
            </a:r>
            <a:r>
              <a:rPr lang="cs-CZ" sz="2800" u="sng" dirty="0">
                <a:solidFill>
                  <a:srgbClr val="0070C0"/>
                </a:solidFill>
              </a:rPr>
              <a:t>zástupci</a:t>
            </a:r>
            <a:r>
              <a:rPr lang="cs-CZ" sz="28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E374091-E124-4FEF-945E-96773C86EDF4}"/>
              </a:ext>
            </a:extLst>
          </p:cNvPr>
          <p:cNvSpPr txBox="1"/>
          <p:nvPr/>
        </p:nvSpPr>
        <p:spPr>
          <a:xfrm>
            <a:off x="1818898" y="218543"/>
            <a:ext cx="219162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FF4784"/>
                </a:solidFill>
              </a:rPr>
              <a:t>ostřice lesní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B550BD4-CE35-4F3C-AC4B-5E9581A2F37E}"/>
              </a:ext>
            </a:extLst>
          </p:cNvPr>
          <p:cNvSpPr txBox="1"/>
          <p:nvPr/>
        </p:nvSpPr>
        <p:spPr>
          <a:xfrm>
            <a:off x="4722524" y="218543"/>
            <a:ext cx="309802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FF4784"/>
                </a:solidFill>
              </a:rPr>
              <a:t>suchopýr širolistý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BFD1D2EB-0EA7-4F21-B87E-164F9DBB0786}"/>
              </a:ext>
            </a:extLst>
          </p:cNvPr>
          <p:cNvSpPr txBox="1"/>
          <p:nvPr/>
        </p:nvSpPr>
        <p:spPr>
          <a:xfrm>
            <a:off x="8525946" y="218543"/>
            <a:ext cx="340452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FF4784"/>
                </a:solidFill>
              </a:rPr>
              <a:t>šáchor střídavolistý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66ED7808-2F77-48B7-B336-19EBD03819DD}"/>
              </a:ext>
            </a:extLst>
          </p:cNvPr>
          <p:cNvSpPr txBox="1"/>
          <p:nvPr/>
        </p:nvSpPr>
        <p:spPr>
          <a:xfrm>
            <a:off x="4914593" y="741763"/>
            <a:ext cx="282391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</a:t>
            </a:r>
            <a:r>
              <a:rPr lang="cs-CZ" sz="2800" b="1" dirty="0">
                <a:solidFill>
                  <a:srgbClr val="0070C0"/>
                </a:solidFill>
              </a:rPr>
              <a:t>silně ohrožený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3457F735-CF95-40EF-AC0F-1EBCC361B072}"/>
              </a:ext>
            </a:extLst>
          </p:cNvPr>
          <p:cNvSpPr txBox="1"/>
          <p:nvPr/>
        </p:nvSpPr>
        <p:spPr>
          <a:xfrm>
            <a:off x="8525946" y="735295"/>
            <a:ext cx="345126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</a:t>
            </a:r>
            <a:r>
              <a:rPr lang="cs-CZ" sz="2800" b="1" dirty="0">
                <a:solidFill>
                  <a:srgbClr val="0070C0"/>
                </a:solidFill>
              </a:rPr>
              <a:t>i pokojová rostlina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D95FAA7C-E80B-4411-B56E-BE38E8AAB803}"/>
              </a:ext>
            </a:extLst>
          </p:cNvPr>
          <p:cNvSpPr txBox="1"/>
          <p:nvPr/>
        </p:nvSpPr>
        <p:spPr>
          <a:xfrm>
            <a:off x="1910620" y="735295"/>
            <a:ext cx="20601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v ČR běžná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80A4A9C-74DF-4313-B330-4B751597F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12" y="1407602"/>
            <a:ext cx="3043987" cy="404279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0CFA6DA-D4DE-47BC-8369-D80EA3724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036" y="1353460"/>
            <a:ext cx="2655028" cy="300534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49F04BD-1DE6-405C-B591-4A5F532023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15" r="12428"/>
          <a:stretch/>
        </p:blipFill>
        <p:spPr>
          <a:xfrm>
            <a:off x="4531597" y="4516947"/>
            <a:ext cx="3479890" cy="22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F22CE-6A28-4566-81FE-3D43FF6D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8918"/>
            <a:ext cx="7729728" cy="1188720"/>
          </a:xfrm>
        </p:spPr>
        <p:txBody>
          <a:bodyPr>
            <a:noAutofit/>
          </a:bodyPr>
          <a:lstStyle/>
          <a:p>
            <a:r>
              <a:rPr lang="cs-CZ" sz="6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sítinovité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47B5491-04E8-4EF2-9A22-101D127D212E}"/>
              </a:ext>
            </a:extLst>
          </p:cNvPr>
          <p:cNvSpPr txBox="1"/>
          <p:nvPr/>
        </p:nvSpPr>
        <p:spPr>
          <a:xfrm>
            <a:off x="335869" y="2124891"/>
            <a:ext cx="193565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také byliny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39BA1BD-5A62-4197-909D-B52B310F1EBF}"/>
              </a:ext>
            </a:extLst>
          </p:cNvPr>
          <p:cNvSpPr txBox="1"/>
          <p:nvPr/>
        </p:nvSpPr>
        <p:spPr>
          <a:xfrm>
            <a:off x="6090206" y="187272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souš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EFD9C99-23DA-4A35-AF3B-5699656719EB}"/>
              </a:ext>
            </a:extLst>
          </p:cNvPr>
          <p:cNvCxnSpPr>
            <a:cxnSpLocks/>
          </p:cNvCxnSpPr>
          <p:nvPr/>
        </p:nvCxnSpPr>
        <p:spPr>
          <a:xfrm flipV="1">
            <a:off x="5302332" y="2190733"/>
            <a:ext cx="701837" cy="195687"/>
          </a:xfrm>
          <a:prstGeom prst="straightConnector1">
            <a:avLst/>
          </a:prstGeom>
          <a:ln w="12700">
            <a:solidFill>
              <a:srgbClr val="FF47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50DA0E8-C262-4520-916C-751B26A0131A}"/>
              </a:ext>
            </a:extLst>
          </p:cNvPr>
          <p:cNvCxnSpPr>
            <a:cxnSpLocks/>
          </p:cNvCxnSpPr>
          <p:nvPr/>
        </p:nvCxnSpPr>
        <p:spPr>
          <a:xfrm>
            <a:off x="5302332" y="2386420"/>
            <a:ext cx="603672" cy="384175"/>
          </a:xfrm>
          <a:prstGeom prst="straightConnector1">
            <a:avLst/>
          </a:prstGeom>
          <a:ln w="12700">
            <a:solidFill>
              <a:srgbClr val="FF47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ED2B410-CC32-448B-AE5D-8CCF9CADEC53}"/>
              </a:ext>
            </a:extLst>
          </p:cNvPr>
          <p:cNvSpPr txBox="1"/>
          <p:nvPr/>
        </p:nvSpPr>
        <p:spPr>
          <a:xfrm>
            <a:off x="6097120" y="2451933"/>
            <a:ext cx="869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voda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3D0159F-3823-4091-8001-DFE8BF0F6147}"/>
              </a:ext>
            </a:extLst>
          </p:cNvPr>
          <p:cNvSpPr txBox="1"/>
          <p:nvPr/>
        </p:nvSpPr>
        <p:spPr>
          <a:xfrm>
            <a:off x="2137589" y="2124150"/>
            <a:ext cx="3182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(</a:t>
            </a:r>
            <a:r>
              <a:rPr lang="cs-CZ" sz="2800" b="1" dirty="0">
                <a:solidFill>
                  <a:srgbClr val="0070C0"/>
                </a:solidFill>
              </a:rPr>
              <a:t>podobné travám</a:t>
            </a:r>
            <a:r>
              <a:rPr lang="cs-CZ" sz="28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2E877C9-D002-41F6-B161-9B254787C2B3}"/>
              </a:ext>
            </a:extLst>
          </p:cNvPr>
          <p:cNvSpPr txBox="1"/>
          <p:nvPr/>
        </p:nvSpPr>
        <p:spPr>
          <a:xfrm>
            <a:off x="335869" y="2648852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</a:t>
            </a:r>
            <a:r>
              <a:rPr lang="cs-CZ" sz="2800" u="sng" dirty="0">
                <a:solidFill>
                  <a:srgbClr val="0070C0"/>
                </a:solidFill>
              </a:rPr>
              <a:t>plod</a:t>
            </a:r>
            <a:r>
              <a:rPr lang="cs-CZ" sz="28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A390DD4-2AC7-47C4-B2EE-9FA288867737}"/>
              </a:ext>
            </a:extLst>
          </p:cNvPr>
          <p:cNvSpPr txBox="1"/>
          <p:nvPr/>
        </p:nvSpPr>
        <p:spPr>
          <a:xfrm>
            <a:off x="1319378" y="2646182"/>
            <a:ext cx="289951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převážně </a:t>
            </a:r>
            <a:r>
              <a:rPr lang="cs-CZ" sz="2800" u="sng" dirty="0">
                <a:solidFill>
                  <a:srgbClr val="0070C0"/>
                </a:solidFill>
              </a:rPr>
              <a:t>tobolka</a:t>
            </a:r>
          </a:p>
        </p:txBody>
      </p:sp>
      <p:sp>
        <p:nvSpPr>
          <p:cNvPr id="23" name="Řečová bublina: oválný bublinový popisek 22">
            <a:extLst>
              <a:ext uri="{FF2B5EF4-FFF2-40B4-BE49-F238E27FC236}">
                <a16:creationId xmlns:a16="http://schemas.microsoft.com/office/drawing/2014/main" id="{92BF790F-B21E-43DB-828E-448036F1F7A3}"/>
              </a:ext>
            </a:extLst>
          </p:cNvPr>
          <p:cNvSpPr/>
          <p:nvPr/>
        </p:nvSpPr>
        <p:spPr>
          <a:xfrm>
            <a:off x="4825119" y="3096138"/>
            <a:ext cx="3413983" cy="730093"/>
          </a:xfrm>
          <a:prstGeom prst="wedgeEllipseCallout">
            <a:avLst>
              <a:gd name="adj1" fmla="val -67971"/>
              <a:gd name="adj2" fmla="val -66388"/>
            </a:avLst>
          </a:prstGeom>
          <a:solidFill>
            <a:srgbClr val="B9ED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rgbClr val="00359E"/>
                </a:solidFill>
              </a:rPr>
              <a:t>Dokážeš ho správně zařadit? </a:t>
            </a:r>
          </a:p>
        </p:txBody>
      </p:sp>
      <p:sp>
        <p:nvSpPr>
          <p:cNvPr id="24" name="Řečová bublina: oválný bublinový popisek 23">
            <a:extLst>
              <a:ext uri="{FF2B5EF4-FFF2-40B4-BE49-F238E27FC236}">
                <a16:creationId xmlns:a16="http://schemas.microsoft.com/office/drawing/2014/main" id="{91A2995B-1767-448A-8B3D-86744C4F98B0}"/>
              </a:ext>
            </a:extLst>
          </p:cNvPr>
          <p:cNvSpPr/>
          <p:nvPr/>
        </p:nvSpPr>
        <p:spPr>
          <a:xfrm>
            <a:off x="8297230" y="1999572"/>
            <a:ext cx="2710998" cy="539719"/>
          </a:xfrm>
          <a:prstGeom prst="wedgeEllipseCallout">
            <a:avLst>
              <a:gd name="adj1" fmla="val -64708"/>
              <a:gd name="adj2" fmla="val 156620"/>
            </a:avLst>
          </a:prstGeom>
          <a:solidFill>
            <a:srgbClr val="B9ED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rgbClr val="00359E"/>
                </a:solidFill>
              </a:rPr>
              <a:t>A) dužnatý</a:t>
            </a:r>
          </a:p>
        </p:txBody>
      </p:sp>
      <p:sp>
        <p:nvSpPr>
          <p:cNvPr id="25" name="Řečová bublina: oválný bublinový popisek 24">
            <a:extLst>
              <a:ext uri="{FF2B5EF4-FFF2-40B4-BE49-F238E27FC236}">
                <a16:creationId xmlns:a16="http://schemas.microsoft.com/office/drawing/2014/main" id="{2E7EFB34-A447-4378-9D3F-39DA26C9AB54}"/>
              </a:ext>
            </a:extLst>
          </p:cNvPr>
          <p:cNvSpPr/>
          <p:nvPr/>
        </p:nvSpPr>
        <p:spPr>
          <a:xfrm>
            <a:off x="8810838" y="2768657"/>
            <a:ext cx="2710998" cy="539719"/>
          </a:xfrm>
          <a:prstGeom prst="wedgeEllipseCallout">
            <a:avLst>
              <a:gd name="adj1" fmla="val -68883"/>
              <a:gd name="adj2" fmla="val 53353"/>
            </a:avLst>
          </a:prstGeom>
          <a:solidFill>
            <a:srgbClr val="B9ED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rgbClr val="00359E"/>
                </a:solidFill>
              </a:rPr>
              <a:t>B) suchý - pukavý</a:t>
            </a:r>
          </a:p>
        </p:txBody>
      </p:sp>
      <p:sp>
        <p:nvSpPr>
          <p:cNvPr id="26" name="Řečová bublina: oválný bublinový popisek 25">
            <a:extLst>
              <a:ext uri="{FF2B5EF4-FFF2-40B4-BE49-F238E27FC236}">
                <a16:creationId xmlns:a16="http://schemas.microsoft.com/office/drawing/2014/main" id="{73A0039C-1DAA-4206-9DCF-21DB63A94C03}"/>
              </a:ext>
            </a:extLst>
          </p:cNvPr>
          <p:cNvSpPr/>
          <p:nvPr/>
        </p:nvSpPr>
        <p:spPr>
          <a:xfrm>
            <a:off x="9025172" y="3537742"/>
            <a:ext cx="2710999" cy="539719"/>
          </a:xfrm>
          <a:prstGeom prst="wedgeEllipseCallout">
            <a:avLst>
              <a:gd name="adj1" fmla="val -77557"/>
              <a:gd name="adj2" fmla="val -41845"/>
            </a:avLst>
          </a:prstGeom>
          <a:solidFill>
            <a:srgbClr val="B9ED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rgbClr val="00359E"/>
                </a:solidFill>
              </a:rPr>
              <a:t>C) suchý - nepukavý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EABDAC9E-6605-4CEB-907C-A75DA1028F11}"/>
              </a:ext>
            </a:extLst>
          </p:cNvPr>
          <p:cNvSpPr txBox="1"/>
          <p:nvPr/>
        </p:nvSpPr>
        <p:spPr>
          <a:xfrm>
            <a:off x="314621" y="3178089"/>
            <a:ext cx="402296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v ČR se vyskytují 2 rody 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ECBD3E0-1838-4247-8B26-17039B69D93D}"/>
              </a:ext>
            </a:extLst>
          </p:cNvPr>
          <p:cNvSpPr txBox="1"/>
          <p:nvPr/>
        </p:nvSpPr>
        <p:spPr>
          <a:xfrm>
            <a:off x="501509" y="3707326"/>
            <a:ext cx="115929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• sítina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6FFF33E-7A78-49DB-9F7C-E73693BCF55A}"/>
              </a:ext>
            </a:extLst>
          </p:cNvPr>
          <p:cNvSpPr txBox="1"/>
          <p:nvPr/>
        </p:nvSpPr>
        <p:spPr>
          <a:xfrm>
            <a:off x="501509" y="4224202"/>
            <a:ext cx="9941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• bika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3C1F6DD-248A-471B-A18B-06537C7FD817}"/>
              </a:ext>
            </a:extLst>
          </p:cNvPr>
          <p:cNvSpPr txBox="1"/>
          <p:nvPr/>
        </p:nvSpPr>
        <p:spPr>
          <a:xfrm>
            <a:off x="335869" y="4748598"/>
            <a:ext cx="286398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FF4784"/>
                </a:solidFill>
              </a:rPr>
              <a:t>sítina rozkladitá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0F4B4D6-0366-4C64-84C4-EFF57BBA61F0}"/>
              </a:ext>
            </a:extLst>
          </p:cNvPr>
          <p:cNvSpPr txBox="1"/>
          <p:nvPr/>
        </p:nvSpPr>
        <p:spPr>
          <a:xfrm>
            <a:off x="3089118" y="4744143"/>
            <a:ext cx="299075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</a:t>
            </a:r>
            <a:r>
              <a:rPr lang="cs-CZ" sz="2800" b="1" dirty="0">
                <a:solidFill>
                  <a:srgbClr val="0070C0"/>
                </a:solidFill>
              </a:rPr>
              <a:t>vzdušné pletivo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6918D3F-3D37-4BEF-8E84-D18321222A34}"/>
              </a:ext>
            </a:extLst>
          </p:cNvPr>
          <p:cNvSpPr txBox="1"/>
          <p:nvPr/>
        </p:nvSpPr>
        <p:spPr>
          <a:xfrm>
            <a:off x="3089118" y="5271818"/>
            <a:ext cx="471193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</a:t>
            </a:r>
            <a:r>
              <a:rPr lang="cs-CZ" sz="2800" b="1" dirty="0">
                <a:solidFill>
                  <a:srgbClr val="0070C0"/>
                </a:solidFill>
              </a:rPr>
              <a:t>vlhké louky, příkopy, u vod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3D01F439-F341-4878-ADA9-97BAF283D633}"/>
              </a:ext>
            </a:extLst>
          </p:cNvPr>
          <p:cNvSpPr txBox="1"/>
          <p:nvPr/>
        </p:nvSpPr>
        <p:spPr>
          <a:xfrm>
            <a:off x="335869" y="5789769"/>
            <a:ext cx="794631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 lze uplatnit v </a:t>
            </a:r>
            <a:r>
              <a:rPr lang="cs-CZ" sz="2800" u="sng" dirty="0">
                <a:solidFill>
                  <a:srgbClr val="0070C0"/>
                </a:solidFill>
              </a:rPr>
              <a:t>kořenových čističkách</a:t>
            </a:r>
            <a:r>
              <a:rPr lang="cs-CZ" sz="2800" dirty="0">
                <a:solidFill>
                  <a:srgbClr val="0070C0"/>
                </a:solidFill>
              </a:rPr>
              <a:t> odpadních vod,  </a:t>
            </a:r>
          </a:p>
          <a:p>
            <a:r>
              <a:rPr lang="cs-CZ" sz="2800" dirty="0">
                <a:solidFill>
                  <a:srgbClr val="0070C0"/>
                </a:solidFill>
              </a:rPr>
              <a:t>  </a:t>
            </a:r>
            <a:r>
              <a:rPr lang="cs-CZ" sz="2800" u="sng" dirty="0">
                <a:solidFill>
                  <a:srgbClr val="0070C0"/>
                </a:solidFill>
              </a:rPr>
              <a:t>okrasné odrůdy u zahradních jezírek</a:t>
            </a:r>
          </a:p>
        </p:txBody>
      </p:sp>
      <p:sp>
        <p:nvSpPr>
          <p:cNvPr id="34" name="Řečová bublina: oválný bublinový popisek 33">
            <a:extLst>
              <a:ext uri="{FF2B5EF4-FFF2-40B4-BE49-F238E27FC236}">
                <a16:creationId xmlns:a16="http://schemas.microsoft.com/office/drawing/2014/main" id="{A86D40AC-7C1D-4D8C-8B40-D3B834B8AD09}"/>
              </a:ext>
            </a:extLst>
          </p:cNvPr>
          <p:cNvSpPr/>
          <p:nvPr/>
        </p:nvSpPr>
        <p:spPr>
          <a:xfrm>
            <a:off x="5477028" y="4077906"/>
            <a:ext cx="2903738" cy="730093"/>
          </a:xfrm>
          <a:prstGeom prst="wedgeEllipseCallout">
            <a:avLst>
              <a:gd name="adj1" fmla="val -27483"/>
              <a:gd name="adj2" fmla="val 85098"/>
            </a:avLst>
          </a:prstGeom>
          <a:solidFill>
            <a:srgbClr val="B9ED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rgbClr val="00359E"/>
                </a:solidFill>
              </a:rPr>
              <a:t>Prohlédni si fotografii </a:t>
            </a:r>
            <a:br>
              <a:rPr lang="cs-CZ" i="1" dirty="0">
                <a:solidFill>
                  <a:srgbClr val="00359E"/>
                </a:solidFill>
              </a:rPr>
            </a:br>
            <a:r>
              <a:rPr lang="cs-CZ" i="1" dirty="0">
                <a:solidFill>
                  <a:srgbClr val="00359E"/>
                </a:solidFill>
              </a:rPr>
              <a:t>v učebnici na str. 119.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B9FD879-3E85-4127-90AD-D5A24EEB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081" y="4499909"/>
            <a:ext cx="3215050" cy="21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78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13" grpId="0"/>
      <p:bldP spid="11" grpId="0"/>
      <p:bldP spid="20" grpId="0"/>
      <p:bldP spid="22" grpId="0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449</TotalTime>
  <Words>154</Words>
  <Application>Microsoft Office PowerPoint</Application>
  <PresentationFormat>Širokoúhlá obrazovka</PresentationFormat>
  <Paragraphs>43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Gill Sans MT</vt:lpstr>
      <vt:lpstr>Balík</vt:lpstr>
      <vt:lpstr>šáchorovité</vt:lpstr>
      <vt:lpstr>Prezentace aplikace PowerPoint</vt:lpstr>
      <vt:lpstr>sítinovité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šáchorovité</dc:title>
  <dc:creator>Věrka Věrka</dc:creator>
  <cp:lastModifiedBy>Mičulková Andrea</cp:lastModifiedBy>
  <cp:revision>19</cp:revision>
  <dcterms:created xsi:type="dcterms:W3CDTF">2020-05-08T19:25:59Z</dcterms:created>
  <dcterms:modified xsi:type="dcterms:W3CDTF">2020-05-13T07:40:14Z</dcterms:modified>
</cp:coreProperties>
</file>