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hdphoto2.wdp" ContentType="image/vnd.ms-photo"/>
  <Override PartName="/ppt/media/image1.png" ContentType="image/png"/>
  <Override PartName="/ppt/media/image2.png" ContentType="image/png"/>
  <Override PartName="/ppt/media/image3.jpeg" ContentType="image/jpeg"/>
  <Override PartName="/ppt/media/hdphoto1.wdp" ContentType="image/vnd.ms-photo"/>
  <Override PartName="/ppt/media/image6.jpeg" ContentType="image/jpeg"/>
  <Override PartName="/ppt/media/image4.png" ContentType="image/png"/>
  <Override PartName="/ppt/media/image7.png" ContentType="image/png"/>
  <Override PartName="/ppt/media/image11.png" ContentType="image/png"/>
  <Override PartName="/ppt/media/image5.jpeg" ContentType="image/jpeg"/>
  <Override PartName="/ppt/media/image8.wmf" ContentType="image/x-wmf"/>
  <Override PartName="/ppt/media/image9.png" ContentType="image/png"/>
  <Override PartName="/ppt/media/image10.png" ContentType="image/png"/>
  <Override PartName="/ppt/media/image12.jpeg" ContentType="image/jpeg"/>
  <Override PartName="/ppt/media/image13.jpeg" ContentType="image/jpeg"/>
  <Override PartName="/ppt/media/hdphoto3.wdp" ContentType="image/vnd.ms-photo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79243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79243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cs-CZ" sz="3000" spc="49" strike="noStrike" cap="all">
                <a:solidFill>
                  <a:srgbClr val="ffffff"/>
                </a:solidFill>
                <a:latin typeface="Arial Narrow"/>
              </a:rPr>
              <a:t>Kliknutím lze upravit styl.</a:t>
            </a:r>
            <a:endParaRPr b="0" lang="cs-CZ" sz="30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5715000" y="6356520"/>
            <a:ext cx="1523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5A623CF-6341-46F3-9353-AF511A5AD664}" type="datetime">
              <a:rPr b="0" lang="cs-CZ" sz="1000" spc="58" strike="noStrike">
                <a:solidFill>
                  <a:srgbClr val="ffffff"/>
                </a:solidFill>
                <a:latin typeface="Arial Narrow"/>
              </a:rPr>
              <a:t>10. 4. 2020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6094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7543800" y="6356520"/>
            <a:ext cx="990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E4EB036-182B-43A8-B950-EEEBD5B92C4E}" type="slidenum">
              <a:rPr b="0" lang="cs-CZ" sz="1100" spc="-1" strike="noStrike">
                <a:solidFill>
                  <a:srgbClr val="ffffff"/>
                </a:solidFill>
                <a:latin typeface="Arial Narrow"/>
              </a:rPr>
              <a:t>&lt;číslo&gt;</a:t>
            </a:fld>
            <a:endParaRPr b="0" lang="cs-CZ" sz="11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700" spc="29" strike="noStrike">
                <a:solidFill>
                  <a:srgbClr val="ffffff"/>
                </a:solidFill>
                <a:latin typeface="Arial Narrow"/>
              </a:rPr>
              <a:t>Klikněte pro úpravu formátu textu osnovy</a:t>
            </a:r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700" spc="29" strike="noStrike">
                <a:solidFill>
                  <a:srgbClr val="ffffff"/>
                </a:solidFill>
                <a:latin typeface="Arial Narrow"/>
              </a:rPr>
              <a:t>Druhá úroveň</a:t>
            </a:r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700" spc="29" strike="noStrike">
                <a:solidFill>
                  <a:srgbClr val="ffffff"/>
                </a:solidFill>
                <a:latin typeface="Arial Narrow"/>
              </a:rPr>
              <a:t>Třetí úroveň</a:t>
            </a:r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700" spc="29" strike="noStrike">
                <a:solidFill>
                  <a:srgbClr val="ffffff"/>
                </a:solidFill>
                <a:latin typeface="Arial Narrow"/>
              </a:rPr>
              <a:t>Čtvrtá úroveň osnovy</a:t>
            </a:r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29" strike="noStrike">
                <a:solidFill>
                  <a:srgbClr val="ffffff"/>
                </a:solidFill>
                <a:latin typeface="Arial Narrow"/>
              </a:rPr>
              <a:t>Pátá úroveň osnovy</a:t>
            </a:r>
            <a:endParaRPr b="0" lang="cs-CZ" sz="2000" spc="29" strike="noStrike">
              <a:solidFill>
                <a:srgbClr val="ffffff"/>
              </a:solidFill>
              <a:latin typeface="Arial Narrow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29" strike="noStrike">
                <a:solidFill>
                  <a:srgbClr val="ffffff"/>
                </a:solidFill>
                <a:latin typeface="Arial Narrow"/>
              </a:rPr>
              <a:t>Šestá úroveň</a:t>
            </a:r>
            <a:endParaRPr b="0" lang="cs-CZ" sz="2000" spc="29" strike="noStrike">
              <a:solidFill>
                <a:srgbClr val="ffffff"/>
              </a:solidFill>
              <a:latin typeface="Arial Narrow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29" strike="noStrike">
                <a:solidFill>
                  <a:srgbClr val="ffffff"/>
                </a:solidFill>
                <a:latin typeface="Arial Narrow"/>
              </a:rPr>
              <a:t>Sedmá úroveň</a:t>
            </a:r>
            <a:endParaRPr b="0" lang="cs-CZ" sz="20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dt"/>
          </p:nvPr>
        </p:nvSpPr>
        <p:spPr>
          <a:xfrm>
            <a:off x="5715000" y="6356520"/>
            <a:ext cx="1523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EE3AFBC-4CC7-4966-A8B9-EAC23C20647B}" type="datetime">
              <a:rPr b="0" lang="cs-CZ" sz="1000" spc="58" strike="noStrike">
                <a:solidFill>
                  <a:srgbClr val="ffffff"/>
                </a:solidFill>
                <a:latin typeface="Arial Narrow"/>
              </a:rPr>
              <a:t>10. 4. 2020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ftr"/>
          </p:nvPr>
        </p:nvSpPr>
        <p:spPr>
          <a:xfrm>
            <a:off x="6094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sldNum"/>
          </p:nvPr>
        </p:nvSpPr>
        <p:spPr>
          <a:xfrm>
            <a:off x="7543800" y="6356520"/>
            <a:ext cx="990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ECB4543-617E-4489-9A89-FA619792BA40}" type="slidenum">
              <a:rPr b="0" lang="cs-CZ" sz="1100" spc="-1" strike="noStrike">
                <a:solidFill>
                  <a:srgbClr val="ffffff"/>
                </a:solidFill>
                <a:latin typeface="Arial Narrow"/>
              </a:rPr>
              <a:t>&lt;číslo&gt;</a:t>
            </a:fld>
            <a:endParaRPr b="0" lang="cs-CZ" sz="11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ffffff"/>
                </a:solidFill>
                <a:latin typeface="Arial Narrow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700" spc="29" strike="noStrike">
                <a:solidFill>
                  <a:srgbClr val="ffffff"/>
                </a:solidFill>
                <a:latin typeface="Arial Narrow"/>
              </a:rPr>
              <a:t>Klikněte pro úpravu formátu textu osnovy</a:t>
            </a:r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700" spc="29" strike="noStrike">
                <a:solidFill>
                  <a:srgbClr val="ffffff"/>
                </a:solidFill>
                <a:latin typeface="Arial Narrow"/>
              </a:rPr>
              <a:t>Druhá úroveň</a:t>
            </a:r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700" spc="29" strike="noStrike">
                <a:solidFill>
                  <a:srgbClr val="ffffff"/>
                </a:solidFill>
                <a:latin typeface="Arial Narrow"/>
              </a:rPr>
              <a:t>Třetí úroveň</a:t>
            </a:r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700" spc="29" strike="noStrike">
                <a:solidFill>
                  <a:srgbClr val="ffffff"/>
                </a:solidFill>
                <a:latin typeface="Arial Narrow"/>
              </a:rPr>
              <a:t>Čtvrtá úroveň osnovy</a:t>
            </a:r>
            <a:endParaRPr b="0" lang="cs-CZ" sz="1700" spc="29" strike="noStrike">
              <a:solidFill>
                <a:srgbClr val="ffffff"/>
              </a:solidFill>
              <a:latin typeface="Arial Narrow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29" strike="noStrike">
                <a:solidFill>
                  <a:srgbClr val="ffffff"/>
                </a:solidFill>
                <a:latin typeface="Arial Narrow"/>
              </a:rPr>
              <a:t>Pátá úroveň osnovy</a:t>
            </a:r>
            <a:endParaRPr b="0" lang="cs-CZ" sz="2000" spc="29" strike="noStrike">
              <a:solidFill>
                <a:srgbClr val="ffffff"/>
              </a:solidFill>
              <a:latin typeface="Arial Narrow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29" strike="noStrike">
                <a:solidFill>
                  <a:srgbClr val="ffffff"/>
                </a:solidFill>
                <a:latin typeface="Arial Narrow"/>
              </a:rPr>
              <a:t>Šestá úroveň</a:t>
            </a:r>
            <a:endParaRPr b="0" lang="cs-CZ" sz="2000" spc="29" strike="noStrike">
              <a:solidFill>
                <a:srgbClr val="ffffff"/>
              </a:solidFill>
              <a:latin typeface="Arial Narrow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29" strike="noStrike">
                <a:solidFill>
                  <a:srgbClr val="ffffff"/>
                </a:solidFill>
                <a:latin typeface="Arial Narrow"/>
              </a:rPr>
              <a:t>Sedmá úroveň</a:t>
            </a:r>
            <a:endParaRPr b="0" lang="cs-CZ" sz="2000" spc="29" strike="noStrike">
              <a:solidFill>
                <a:srgbClr val="ffffff"/>
              </a:solidFill>
              <a:latin typeface="Arial Narrow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microsoft.com/office/2007/relationships/hdphoto" Target="../media/hdphoto1.wdp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microsoft.com/office/2007/relationships/hdphoto" Target="../media/hdphoto2.wdp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wmf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jpeg"/><Relationship Id="rId7" Type="http://schemas.openxmlformats.org/officeDocument/2006/relationships/image" Target="../media/image13.jpeg"/><Relationship Id="rId8" Type="http://schemas.microsoft.com/office/2007/relationships/hdphoto" Target="../media/hdphoto3.wdp"/><Relationship Id="rId9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22440" y="404640"/>
            <a:ext cx="79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cs-CZ" sz="8800" spc="49" strike="noStrike" u="sng" cap="all">
                <a:solidFill>
                  <a:srgbClr val="fec67b"/>
                </a:solidFill>
                <a:uFillTx/>
                <a:latin typeface="Arial Narrow"/>
              </a:rPr>
              <a:t>prvohory</a:t>
            </a:r>
            <a:endParaRPr b="0" lang="cs-CZ" sz="88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2301480" y="1756800"/>
            <a:ext cx="4707360" cy="608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3400" spc="-1" strike="noStrike">
                <a:solidFill>
                  <a:srgbClr val="ffffff"/>
                </a:solidFill>
                <a:latin typeface="Arial Narrow"/>
              </a:rPr>
              <a:t>(před 550 – 250 milióny let)</a:t>
            </a:r>
            <a:endParaRPr b="0" lang="cs-CZ" sz="34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318960" y="3175560"/>
            <a:ext cx="1700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dělí se na: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 flipV="1">
            <a:off x="2030400" y="2786400"/>
            <a:ext cx="44136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5"/>
          <p:cNvSpPr/>
          <p:nvPr/>
        </p:nvSpPr>
        <p:spPr>
          <a:xfrm>
            <a:off x="2620440" y="2748600"/>
            <a:ext cx="13060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Verdana"/>
                <a:ea typeface="Verdana"/>
              </a:rPr>
              <a:t>▪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  <a:ea typeface="Verdana"/>
              </a:rPr>
              <a:t>starší: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9" name="CustomShape 6"/>
          <p:cNvSpPr/>
          <p:nvPr/>
        </p:nvSpPr>
        <p:spPr>
          <a:xfrm>
            <a:off x="2621160" y="3556440"/>
            <a:ext cx="14522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Verdana"/>
                <a:ea typeface="Verdana"/>
              </a:rPr>
              <a:t>▪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  <a:ea typeface="Verdana"/>
              </a:rPr>
              <a:t>mladší: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0" name="CustomShape 7"/>
          <p:cNvSpPr/>
          <p:nvPr/>
        </p:nvSpPr>
        <p:spPr>
          <a:xfrm>
            <a:off x="3883680" y="2748600"/>
            <a:ext cx="4920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kambrium, - ordovik, - silur, - devon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1" name="CustomShape 8"/>
          <p:cNvSpPr/>
          <p:nvPr/>
        </p:nvSpPr>
        <p:spPr>
          <a:xfrm>
            <a:off x="2030400" y="3466440"/>
            <a:ext cx="441360" cy="35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9"/>
          <p:cNvSpPr/>
          <p:nvPr/>
        </p:nvSpPr>
        <p:spPr>
          <a:xfrm>
            <a:off x="3990600" y="3556440"/>
            <a:ext cx="22521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karbon, - perm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3" name="CustomShape 10"/>
          <p:cNvSpPr/>
          <p:nvPr/>
        </p:nvSpPr>
        <p:spPr>
          <a:xfrm>
            <a:off x="281880" y="4653000"/>
            <a:ext cx="8139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zachovány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horniny usazené a vyvřelé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, dále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i zkameněliny</a:t>
            </a:r>
            <a:endParaRPr b="0" lang="cs-CZ" sz="2800" spc="-1" strike="noStrike">
              <a:latin typeface="Arial"/>
            </a:endParaRPr>
          </a:p>
        </p:txBody>
      </p:sp>
    </p:spTree>
  </p:cSld>
  <p:transition spd="slow">
    <p:blinds dir="vert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" dur="1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3" dur="1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240120" y="379440"/>
            <a:ext cx="4288320" cy="66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800" spc="-1" strike="noStrike">
                <a:solidFill>
                  <a:srgbClr val="fc9760"/>
                </a:solidFill>
                <a:latin typeface="Verdana"/>
                <a:ea typeface="Verdana"/>
              </a:rPr>
              <a:t>▪ </a:t>
            </a:r>
            <a:r>
              <a:rPr b="1" lang="cs-CZ" sz="3800" spc="-1" strike="noStrike" u="sng">
                <a:solidFill>
                  <a:srgbClr val="fc9760"/>
                </a:solidFill>
                <a:uFillTx/>
                <a:latin typeface="Arial Narrow"/>
                <a:ea typeface="Verdana"/>
              </a:rPr>
              <a:t>kambrium a ordovik</a:t>
            </a:r>
            <a:endParaRPr b="0" lang="cs-CZ" sz="38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586440" y="1189440"/>
            <a:ext cx="31114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život vázán na vodu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771120" y="1829880"/>
            <a:ext cx="31284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velký rozvoj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trilobitů</a:t>
            </a: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971640" y="2545560"/>
            <a:ext cx="5112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dále se již vyskytují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mořské  houby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,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8" name="CustomShape 5"/>
          <p:cNvSpPr/>
          <p:nvPr/>
        </p:nvSpPr>
        <p:spPr>
          <a:xfrm>
            <a:off x="3740400" y="1829880"/>
            <a:ext cx="31269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a</a:t>
            </a: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ostnokožců</a:t>
            </a:r>
            <a:r>
              <a:rPr b="1" lang="cs-CZ" sz="2800" spc="-1" strike="noStrike">
                <a:solidFill>
                  <a:srgbClr val="fec67b"/>
                </a:solidFill>
                <a:latin typeface="Arial Narrow"/>
              </a:rPr>
              <a:t>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(lilijice)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9" name="CustomShape 6"/>
          <p:cNvSpPr/>
          <p:nvPr/>
        </p:nvSpPr>
        <p:spPr>
          <a:xfrm>
            <a:off x="1259280" y="4509000"/>
            <a:ext cx="4013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objevují se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první obratlovci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0" name="CustomShape 7"/>
          <p:cNvSpPr/>
          <p:nvPr/>
        </p:nvSpPr>
        <p:spPr>
          <a:xfrm>
            <a:off x="5950440" y="2545560"/>
            <a:ext cx="1367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žahavci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,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1" name="CustomShape 8"/>
          <p:cNvSpPr/>
          <p:nvPr/>
        </p:nvSpPr>
        <p:spPr>
          <a:xfrm>
            <a:off x="1394280" y="5187240"/>
            <a:ext cx="9565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řasy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2" name="CustomShape 9"/>
          <p:cNvSpPr/>
          <p:nvPr/>
        </p:nvSpPr>
        <p:spPr>
          <a:xfrm>
            <a:off x="2269800" y="5187240"/>
            <a:ext cx="64234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na začátku období dosahují největšího rozvoje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3" name="CustomShape 10"/>
          <p:cNvSpPr/>
          <p:nvPr/>
        </p:nvSpPr>
        <p:spPr>
          <a:xfrm>
            <a:off x="2384640" y="5726160"/>
            <a:ext cx="6801840" cy="136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některé  z  nich  v  bažinách  + 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později přechází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 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i  na  souš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4" name="CustomShape 11"/>
          <p:cNvSpPr/>
          <p:nvPr/>
        </p:nvSpPr>
        <p:spPr>
          <a:xfrm>
            <a:off x="4015440" y="3159360"/>
            <a:ext cx="2068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ramenonožci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,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5" name="CustomShape 12"/>
          <p:cNvSpPr/>
          <p:nvPr/>
        </p:nvSpPr>
        <p:spPr>
          <a:xfrm>
            <a:off x="4189680" y="3815640"/>
            <a:ext cx="1328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měkkýši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06" name="Picture 17" descr="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0" t="13939" r="18974" b="0"/>
          <a:stretch/>
        </p:blipFill>
        <p:spPr>
          <a:xfrm>
            <a:off x="7221240" y="2518920"/>
            <a:ext cx="1809000" cy="1280520"/>
          </a:xfrm>
          <a:prstGeom prst="rect">
            <a:avLst/>
          </a:prstGeom>
          <a:ln>
            <a:noFill/>
          </a:ln>
        </p:spPr>
      </p:pic>
      <p:sp>
        <p:nvSpPr>
          <p:cNvPr id="107" name="CustomShape 13"/>
          <p:cNvSpPr/>
          <p:nvPr/>
        </p:nvSpPr>
        <p:spPr>
          <a:xfrm>
            <a:off x="5236920" y="325440"/>
            <a:ext cx="3365640" cy="1257480"/>
          </a:xfrm>
          <a:prstGeom prst="cloudCallout">
            <a:avLst>
              <a:gd name="adj1" fmla="val -70097"/>
              <a:gd name="adj2" fmla="val -8525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eb692f"/>
                </a:solidFill>
                <a:latin typeface="Arial Narrow"/>
              </a:rPr>
              <a:t>Vzpomeneš si jak se nazývají první dvě období prvohor?</a:t>
            </a:r>
            <a:endParaRPr b="0" lang="cs-CZ" sz="2000" spc="-1" strike="noStrike">
              <a:latin typeface="Arial"/>
            </a:endParaRPr>
          </a:p>
        </p:txBody>
      </p:sp>
    </p:spTree>
  </p:cSld>
  <p:transition spd="slow">
    <p:blinds dir="vert"/>
  </p:transition>
  <p:timing>
    <p:tnLst>
      <p:par>
        <p:cTn id="78" dur="indefinite" restart="never" nodeType="tmRoot">
          <p:childTnLst>
            <p:seq>
              <p:cTn id="79" dur="indefinite" nodeType="mainSeq">
                <p:childTnLst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1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8" dur="1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8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9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330840" y="404640"/>
            <a:ext cx="1357560" cy="66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800" spc="-1" strike="noStrike">
                <a:solidFill>
                  <a:srgbClr val="fc9760"/>
                </a:solidFill>
                <a:latin typeface="Verdana"/>
                <a:ea typeface="Verdana"/>
              </a:rPr>
              <a:t>▪ </a:t>
            </a:r>
            <a:r>
              <a:rPr b="1" lang="cs-CZ" sz="3800" spc="-1" strike="noStrike" u="sng">
                <a:solidFill>
                  <a:srgbClr val="fc9760"/>
                </a:solidFill>
                <a:uFillTx/>
                <a:latin typeface="Arial Narrow"/>
                <a:ea typeface="Verdana"/>
              </a:rPr>
              <a:t>silur</a:t>
            </a:r>
            <a:endParaRPr b="0" lang="cs-CZ" sz="38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711360" y="1081800"/>
            <a:ext cx="4839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stále ještě převaha života v mořích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929880" y="1604880"/>
            <a:ext cx="1215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koráli,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11" name="Picture 10" descr="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colorTemp="11200" sat="400000"/>
                    </a14:imgEffect>
                  </a14:imgLayer>
                </a14:imgProps>
              </a:ext>
            </a:extLst>
          </a:blip>
          <a:srcRect l="15324" t="14079" r="14311" b="16802"/>
          <a:stretch/>
        </p:blipFill>
        <p:spPr>
          <a:xfrm>
            <a:off x="5796000" y="592560"/>
            <a:ext cx="2016000" cy="1981440"/>
          </a:xfrm>
          <a:prstGeom prst="rect">
            <a:avLst/>
          </a:prstGeom>
          <a:ln>
            <a:noFill/>
          </a:ln>
        </p:spPr>
      </p:pic>
      <p:sp>
        <p:nvSpPr>
          <p:cNvPr id="112" name="CustomShape 4"/>
          <p:cNvSpPr/>
          <p:nvPr/>
        </p:nvSpPr>
        <p:spPr>
          <a:xfrm>
            <a:off x="2079000" y="1583280"/>
            <a:ext cx="1427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graptoliti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3" name="CustomShape 5"/>
          <p:cNvSpPr/>
          <p:nvPr/>
        </p:nvSpPr>
        <p:spPr>
          <a:xfrm>
            <a:off x="1123560" y="2128320"/>
            <a:ext cx="3335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rybovití praobratlovci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4" name="CustomShape 6"/>
          <p:cNvSpPr/>
          <p:nvPr/>
        </p:nvSpPr>
        <p:spPr>
          <a:xfrm>
            <a:off x="1335600" y="2651400"/>
            <a:ext cx="5260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</a:t>
            </a: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primitivní cévnaté výtrusné rostliny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5" name="CustomShape 7"/>
          <p:cNvSpPr/>
          <p:nvPr/>
        </p:nvSpPr>
        <p:spPr>
          <a:xfrm>
            <a:off x="1508040" y="3174480"/>
            <a:ext cx="3597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schopné žít mimo vodu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6" name="CustomShape 8"/>
          <p:cNvSpPr/>
          <p:nvPr/>
        </p:nvSpPr>
        <p:spPr>
          <a:xfrm>
            <a:off x="331560" y="3809520"/>
            <a:ext cx="1689840" cy="66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800" spc="-1" strike="noStrike">
                <a:solidFill>
                  <a:srgbClr val="fc9760"/>
                </a:solidFill>
                <a:latin typeface="Verdana"/>
                <a:ea typeface="Verdana"/>
              </a:rPr>
              <a:t>▪ </a:t>
            </a:r>
            <a:r>
              <a:rPr b="1" lang="cs-CZ" sz="3800" spc="-1" strike="noStrike" u="sng">
                <a:solidFill>
                  <a:srgbClr val="fc9760"/>
                </a:solidFill>
                <a:uFillTx/>
                <a:latin typeface="Arial Narrow"/>
                <a:ea typeface="Verdana"/>
              </a:rPr>
              <a:t>devon</a:t>
            </a:r>
            <a:endParaRPr b="0" lang="cs-CZ" sz="3800" spc="-1" strike="noStrike">
              <a:latin typeface="Arial"/>
            </a:endParaRPr>
          </a:p>
        </p:txBody>
      </p:sp>
      <p:sp>
        <p:nvSpPr>
          <p:cNvPr id="117" name="CustomShape 9"/>
          <p:cNvSpPr/>
          <p:nvPr/>
        </p:nvSpPr>
        <p:spPr>
          <a:xfrm>
            <a:off x="692280" y="4486680"/>
            <a:ext cx="1750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rozvoj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ryb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8" name="CustomShape 10"/>
          <p:cNvSpPr/>
          <p:nvPr/>
        </p:nvSpPr>
        <p:spPr>
          <a:xfrm>
            <a:off x="2336400" y="4486680"/>
            <a:ext cx="4858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(i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lalokoploutvých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 a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dvojdyšných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9" name="CustomShape 11"/>
          <p:cNvSpPr/>
          <p:nvPr/>
        </p:nvSpPr>
        <p:spPr>
          <a:xfrm>
            <a:off x="881640" y="5009760"/>
            <a:ext cx="65041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na konci období se objevují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první obojživelníci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0" name="CustomShape 12"/>
          <p:cNvSpPr/>
          <p:nvPr/>
        </p:nvSpPr>
        <p:spPr>
          <a:xfrm>
            <a:off x="6651000" y="3697920"/>
            <a:ext cx="2304000" cy="928440"/>
          </a:xfrm>
          <a:prstGeom prst="cloudCallout">
            <a:avLst>
              <a:gd name="adj1" fmla="val -24985"/>
              <a:gd name="adj2" fmla="val 93896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eb692f"/>
                </a:solidFill>
                <a:latin typeface="Arial Narrow"/>
              </a:rPr>
              <a:t>Připomeň si jejich název.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21" name="CustomShape 13"/>
          <p:cNvSpPr/>
          <p:nvPr/>
        </p:nvSpPr>
        <p:spPr>
          <a:xfrm>
            <a:off x="7280280" y="4994280"/>
            <a:ext cx="1733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krytolebci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2" name="CustomShape 14"/>
          <p:cNvSpPr/>
          <p:nvPr/>
        </p:nvSpPr>
        <p:spPr>
          <a:xfrm>
            <a:off x="1054080" y="5532840"/>
            <a:ext cx="53074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první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plavuně,</a:t>
            </a:r>
            <a:r>
              <a:rPr b="1" lang="cs-CZ" sz="2800" spc="-1" strike="noStrike">
                <a:solidFill>
                  <a:srgbClr val="fec67b"/>
                </a:solidFill>
                <a:latin typeface="Arial Narrow"/>
              </a:rPr>
              <a:t>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přesličky</a:t>
            </a:r>
            <a:r>
              <a:rPr b="1" lang="cs-CZ" sz="2800" spc="-1" strike="noStrike">
                <a:solidFill>
                  <a:srgbClr val="fec67b"/>
                </a:solidFill>
                <a:latin typeface="Arial Narrow"/>
              </a:rPr>
              <a:t>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a</a:t>
            </a:r>
            <a:r>
              <a:rPr b="1" lang="cs-CZ" sz="2800" spc="-1" strike="noStrike">
                <a:solidFill>
                  <a:srgbClr val="fec67b"/>
                </a:solidFill>
                <a:latin typeface="Arial Narrow"/>
              </a:rPr>
              <a:t>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kapradiny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23" name="Picture 31" descr=""/>
          <p:cNvPicPr/>
          <p:nvPr/>
        </p:nvPicPr>
        <p:blipFill>
          <a:blip r:embed="rId3"/>
          <a:stretch/>
        </p:blipFill>
        <p:spPr>
          <a:xfrm>
            <a:off x="6402960" y="5628600"/>
            <a:ext cx="1418760" cy="950400"/>
          </a:xfrm>
          <a:prstGeom prst="rect">
            <a:avLst/>
          </a:prstGeom>
          <a:ln>
            <a:noFill/>
          </a:ln>
        </p:spPr>
      </p:pic>
    </p:spTree>
  </p:cSld>
  <p:transition spd="slow">
    <p:blinds dir="vert"/>
  </p:transition>
  <p:timing>
    <p:tnLst>
      <p:par>
        <p:cTn id="182" dur="indefinite" restart="never" nodeType="tmRoot">
          <p:childTnLst>
            <p:seq>
              <p:cTn id="183" dur="indefinite" nodeType="mainSeq">
                <p:childTnLst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1" dur="1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4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5" dur="1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0" dur="1000"/>
                                        <p:tgtEl>
                                          <p:spTgt spid="115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1" dur="1000" fill="hold"/>
                                        <p:tgtEl>
                                          <p:spTgt spid="115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2" dur="1000" fill="hold"/>
                                        <p:tgtEl>
                                          <p:spTgt spid="115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9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0" dur="1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3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4" dur="1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6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6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60280" y="260640"/>
            <a:ext cx="1843920" cy="66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800" spc="-1" strike="noStrike">
                <a:solidFill>
                  <a:srgbClr val="fc9760"/>
                </a:solidFill>
                <a:latin typeface="Verdana"/>
                <a:ea typeface="Verdana"/>
              </a:rPr>
              <a:t>▪ </a:t>
            </a:r>
            <a:r>
              <a:rPr b="1" lang="cs-CZ" sz="3800" spc="-1" strike="noStrike" u="sng">
                <a:solidFill>
                  <a:srgbClr val="fc9760"/>
                </a:solidFill>
                <a:uFillTx/>
                <a:latin typeface="Arial Narrow"/>
                <a:ea typeface="Verdana"/>
              </a:rPr>
              <a:t>karbon</a:t>
            </a:r>
            <a:endParaRPr b="0" lang="cs-CZ" sz="38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698400" y="937800"/>
            <a:ext cx="2852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horotvorné procesy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926640" y="1460880"/>
            <a:ext cx="55468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ústup moře 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+ při březích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vznik močálů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1133640" y="1984320"/>
            <a:ext cx="51642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teplo + vlhko + zvýšený obsah CO</a:t>
            </a:r>
            <a:r>
              <a:rPr b="1" lang="cs-CZ" sz="2800" spc="-1" strike="noStrike" baseline="-25000">
                <a:solidFill>
                  <a:srgbClr val="ffffff"/>
                </a:solidFill>
                <a:latin typeface="Arial Narrow"/>
              </a:rPr>
              <a:t>2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8" name="CustomShape 5"/>
          <p:cNvSpPr/>
          <p:nvPr/>
        </p:nvSpPr>
        <p:spPr>
          <a:xfrm>
            <a:off x="6223320" y="2245680"/>
            <a:ext cx="4568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6"/>
          <p:cNvSpPr/>
          <p:nvPr/>
        </p:nvSpPr>
        <p:spPr>
          <a:xfrm>
            <a:off x="6680520" y="1984320"/>
            <a:ext cx="264312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rozvoj  zelených rostlin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0" name="CustomShape 7"/>
          <p:cNvSpPr/>
          <p:nvPr/>
        </p:nvSpPr>
        <p:spPr>
          <a:xfrm>
            <a:off x="1341720" y="3461400"/>
            <a:ext cx="798192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plavuně, přesličky, kapradiny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 +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některé nahosemenné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 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rostliny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 jsou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stromovitého vzrůstu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1" name="CustomShape 8"/>
          <p:cNvSpPr/>
          <p:nvPr/>
        </p:nvSpPr>
        <p:spPr>
          <a:xfrm>
            <a:off x="6330600" y="3983760"/>
            <a:ext cx="2755440" cy="863640"/>
          </a:xfrm>
          <a:prstGeom prst="cloudCallout">
            <a:avLst>
              <a:gd name="adj1" fmla="val -48198"/>
              <a:gd name="adj2" fmla="val -31335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eb692f"/>
                </a:solidFill>
                <a:latin typeface="Arial Narrow"/>
              </a:rPr>
              <a:t>Odhadni výšku </a:t>
            </a:r>
            <a:endParaRPr b="0" lang="cs-CZ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eb692f"/>
                </a:solidFill>
                <a:latin typeface="Arial Narrow"/>
              </a:rPr>
              <a:t>do jaké dorůstaly.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2" name="CustomShape 9"/>
          <p:cNvSpPr/>
          <p:nvPr/>
        </p:nvSpPr>
        <p:spPr>
          <a:xfrm>
            <a:off x="6238080" y="5016240"/>
            <a:ext cx="1427040" cy="344520"/>
          </a:xfrm>
          <a:prstGeom prst="cloudCallout">
            <a:avLst>
              <a:gd name="adj1" fmla="val 13741"/>
              <a:gd name="adj2" fmla="val -125945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eb692f"/>
                </a:solidFill>
                <a:latin typeface="Arial Narrow"/>
              </a:rPr>
              <a:t>b) 20 m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3" name="CustomShape 10"/>
          <p:cNvSpPr/>
          <p:nvPr/>
        </p:nvSpPr>
        <p:spPr>
          <a:xfrm>
            <a:off x="7595640" y="4833720"/>
            <a:ext cx="1427040" cy="365040"/>
          </a:xfrm>
          <a:prstGeom prst="cloudCallout">
            <a:avLst>
              <a:gd name="adj1" fmla="val -37103"/>
              <a:gd name="adj2" fmla="val -63733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eb692f"/>
                </a:solidFill>
                <a:latin typeface="Arial Narrow"/>
              </a:rPr>
              <a:t>c) 30 m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4" name="CustomShape 11"/>
          <p:cNvSpPr/>
          <p:nvPr/>
        </p:nvSpPr>
        <p:spPr>
          <a:xfrm>
            <a:off x="5328360" y="4727880"/>
            <a:ext cx="1427040" cy="351360"/>
          </a:xfrm>
          <a:prstGeom prst="cloudCallout">
            <a:avLst>
              <a:gd name="adj1" fmla="val 24556"/>
              <a:gd name="adj2" fmla="val -65575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eb692f"/>
                </a:solidFill>
                <a:latin typeface="Arial Narrow"/>
              </a:rPr>
              <a:t>a) 10 m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5" name="CustomShape 12"/>
          <p:cNvSpPr/>
          <p:nvPr/>
        </p:nvSpPr>
        <p:spPr>
          <a:xfrm>
            <a:off x="3847320" y="4415760"/>
            <a:ext cx="1959840" cy="386640"/>
          </a:xfrm>
          <a:prstGeom prst="cloudCallout">
            <a:avLst>
              <a:gd name="adj1" fmla="val 78469"/>
              <a:gd name="adj2" fmla="val -57373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eb692f"/>
                </a:solidFill>
                <a:latin typeface="Arial Narrow"/>
              </a:rPr>
              <a:t>Nápověda: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6" name="CustomShape 13"/>
          <p:cNvSpPr/>
          <p:nvPr/>
        </p:nvSpPr>
        <p:spPr>
          <a:xfrm>
            <a:off x="1302120" y="2938320"/>
            <a:ext cx="48412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primitivní nahosemenné rostliny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7" name="CustomShape 14"/>
          <p:cNvSpPr/>
          <p:nvPr/>
        </p:nvSpPr>
        <p:spPr>
          <a:xfrm>
            <a:off x="1755360" y="5448240"/>
            <a:ext cx="740196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zuhelnatěním 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 organické  hmoty  v  bažinách  vzniklo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 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černé uhlí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38" name="Picture 5" descr=""/>
          <p:cNvPicPr/>
          <p:nvPr/>
        </p:nvPicPr>
        <p:blipFill>
          <a:blip r:embed="rId1"/>
          <a:stretch/>
        </p:blipFill>
        <p:spPr>
          <a:xfrm>
            <a:off x="6430680" y="265320"/>
            <a:ext cx="2577960" cy="1718640"/>
          </a:xfrm>
          <a:prstGeom prst="rect">
            <a:avLst/>
          </a:prstGeom>
          <a:ln>
            <a:noFill/>
          </a:ln>
        </p:spPr>
      </p:pic>
    </p:spTree>
  </p:cSld>
  <p:transition spd="slow">
    <p:blinds dir="vert"/>
  </p:transition>
  <p:timing>
    <p:tnLst>
      <p:par>
        <p:cTn id="302" dur="indefinite" restart="never" nodeType="tmRoot">
          <p:childTnLst>
            <p:seq>
              <p:cTn id="303" dur="indefinite" nodeType="mainSeq">
                <p:childTnLst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0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1" dur="1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4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5" dur="1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4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0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xit" presetID="55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06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7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0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nodeType="clickEffect" fill="hold" presetClass="exit" presetID="55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13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4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1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mph" presetID="3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24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259920" y="2283480"/>
            <a:ext cx="1490040" cy="66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800" spc="-1" strike="noStrike">
                <a:solidFill>
                  <a:srgbClr val="fc9760"/>
                </a:solidFill>
                <a:latin typeface="Verdana"/>
                <a:ea typeface="Verdana"/>
              </a:rPr>
              <a:t>▪ </a:t>
            </a:r>
            <a:r>
              <a:rPr b="1" lang="cs-CZ" sz="3800" spc="-1" strike="noStrike" u="sng">
                <a:solidFill>
                  <a:srgbClr val="fc9760"/>
                </a:solidFill>
                <a:uFillTx/>
                <a:latin typeface="Arial Narrow"/>
                <a:ea typeface="Verdana"/>
              </a:rPr>
              <a:t>perm</a:t>
            </a:r>
            <a:endParaRPr b="0" lang="cs-CZ" sz="38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91080" y="385560"/>
            <a:ext cx="5505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v močálech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různé formy obojživelníků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5364720" y="385560"/>
            <a:ext cx="38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(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někteří předchůdci plazů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322560" y="934200"/>
            <a:ext cx="2413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na souši např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.: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43" name="Picture 5" descr=""/>
          <p:cNvPicPr/>
          <p:nvPr/>
        </p:nvPicPr>
        <p:blipFill>
          <a:blip r:embed="rId1"/>
          <a:stretch/>
        </p:blipFill>
        <p:spPr>
          <a:xfrm>
            <a:off x="2576880" y="690480"/>
            <a:ext cx="1389960" cy="1389960"/>
          </a:xfrm>
          <a:prstGeom prst="rect">
            <a:avLst/>
          </a:prstGeom>
          <a:ln>
            <a:noFill/>
          </a:ln>
        </p:spPr>
      </p:pic>
      <p:pic>
        <p:nvPicPr>
          <p:cNvPr id="144" name="Picture 8" descr=""/>
          <p:cNvPicPr/>
          <p:nvPr/>
        </p:nvPicPr>
        <p:blipFill>
          <a:blip r:embed="rId2"/>
          <a:stretch/>
        </p:blipFill>
        <p:spPr>
          <a:xfrm rot="16200000">
            <a:off x="4147920" y="1467720"/>
            <a:ext cx="943920" cy="1363680"/>
          </a:xfrm>
          <a:prstGeom prst="rect">
            <a:avLst/>
          </a:prstGeom>
          <a:ln>
            <a:noFill/>
          </a:ln>
        </p:spPr>
      </p:pic>
      <p:sp>
        <p:nvSpPr>
          <p:cNvPr id="145" name="CustomShape 5"/>
          <p:cNvSpPr/>
          <p:nvPr/>
        </p:nvSpPr>
        <p:spPr>
          <a:xfrm>
            <a:off x="3900240" y="927720"/>
            <a:ext cx="1264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kobylky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6" name="CustomShape 6"/>
          <p:cNvSpPr/>
          <p:nvPr/>
        </p:nvSpPr>
        <p:spPr>
          <a:xfrm>
            <a:off x="7071120" y="1154520"/>
            <a:ext cx="924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švábi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7" name="CustomShape 7"/>
          <p:cNvSpPr/>
          <p:nvPr/>
        </p:nvSpPr>
        <p:spPr>
          <a:xfrm>
            <a:off x="7893720" y="927720"/>
            <a:ext cx="9734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vážky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8" name="CustomShape 8"/>
          <p:cNvSpPr/>
          <p:nvPr/>
        </p:nvSpPr>
        <p:spPr>
          <a:xfrm>
            <a:off x="876240" y="4530240"/>
            <a:ext cx="2043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rozvoj plazů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9" name="CustomShape 9"/>
          <p:cNvSpPr/>
          <p:nvPr/>
        </p:nvSpPr>
        <p:spPr>
          <a:xfrm>
            <a:off x="5064480" y="1154520"/>
            <a:ext cx="714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štíři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0" name="CustomShape 10"/>
          <p:cNvSpPr/>
          <p:nvPr/>
        </p:nvSpPr>
        <p:spPr>
          <a:xfrm>
            <a:off x="5738400" y="927720"/>
            <a:ext cx="1444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stonožky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1" name="CustomShape 11"/>
          <p:cNvSpPr/>
          <p:nvPr/>
        </p:nvSpPr>
        <p:spPr>
          <a:xfrm>
            <a:off x="443880" y="2960640"/>
            <a:ext cx="85874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>
                <a:solidFill>
                  <a:srgbClr val="ffffff"/>
                </a:solidFill>
                <a:latin typeface="Arial Narrow"/>
              </a:rPr>
              <a:t>S polokoule: teplé + suché klima, J polokoule: teplota klesá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2" name="CustomShape 12"/>
          <p:cNvSpPr/>
          <p:nvPr/>
        </p:nvSpPr>
        <p:spPr>
          <a:xfrm>
            <a:off x="537120" y="3483720"/>
            <a:ext cx="2721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vymírání trilobitů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3" name="CustomShape 13"/>
          <p:cNvSpPr/>
          <p:nvPr/>
        </p:nvSpPr>
        <p:spPr>
          <a:xfrm>
            <a:off x="693000" y="4007160"/>
            <a:ext cx="158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0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krytolebci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4" name="CustomShape 14"/>
          <p:cNvSpPr/>
          <p:nvPr/>
        </p:nvSpPr>
        <p:spPr>
          <a:xfrm>
            <a:off x="1036440" y="5053320"/>
            <a:ext cx="6613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ústup přesličkovitých + plavuňovitých rostlin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5" name="CustomShape 15"/>
          <p:cNvSpPr/>
          <p:nvPr/>
        </p:nvSpPr>
        <p:spPr>
          <a:xfrm>
            <a:off x="1244160" y="5583600"/>
            <a:ext cx="4500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cykasovité, jinanovité rostliny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56" name="CustomShape 16"/>
          <p:cNvSpPr/>
          <p:nvPr/>
        </p:nvSpPr>
        <p:spPr>
          <a:xfrm>
            <a:off x="1460880" y="6099840"/>
            <a:ext cx="25750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</a:t>
            </a:r>
            <a:r>
              <a:rPr b="1" lang="cs-CZ" sz="2800" spc="-1" strike="noStrike" u="sng">
                <a:solidFill>
                  <a:srgbClr val="fec67b"/>
                </a:solidFill>
                <a:uFillTx/>
                <a:latin typeface="Arial Narrow"/>
              </a:rPr>
              <a:t>první jehličnany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57" name="Picture 8" descr=""/>
          <p:cNvPicPr/>
          <p:nvPr/>
        </p:nvPicPr>
        <p:blipFill>
          <a:blip r:embed="rId3"/>
          <a:stretch/>
        </p:blipFill>
        <p:spPr>
          <a:xfrm>
            <a:off x="5809320" y="1384920"/>
            <a:ext cx="1088640" cy="1088640"/>
          </a:xfrm>
          <a:prstGeom prst="rect">
            <a:avLst/>
          </a:prstGeom>
          <a:ln>
            <a:noFill/>
          </a:ln>
        </p:spPr>
      </p:pic>
      <p:pic>
        <p:nvPicPr>
          <p:cNvPr id="158" name="Picture 5" descr=""/>
          <p:cNvPicPr/>
          <p:nvPr/>
        </p:nvPicPr>
        <p:blipFill>
          <a:blip r:embed="rId4"/>
          <a:stretch/>
        </p:blipFill>
        <p:spPr>
          <a:xfrm>
            <a:off x="7939440" y="1333440"/>
            <a:ext cx="1115280" cy="1115280"/>
          </a:xfrm>
          <a:prstGeom prst="rect">
            <a:avLst/>
          </a:prstGeom>
          <a:ln>
            <a:noFill/>
          </a:ln>
        </p:spPr>
      </p:pic>
      <p:pic>
        <p:nvPicPr>
          <p:cNvPr id="159" name="Picture 35" descr=""/>
          <p:cNvPicPr/>
          <p:nvPr/>
        </p:nvPicPr>
        <p:blipFill>
          <a:blip r:embed="rId5"/>
          <a:stretch/>
        </p:blipFill>
        <p:spPr>
          <a:xfrm>
            <a:off x="6867720" y="1507320"/>
            <a:ext cx="1070280" cy="1070280"/>
          </a:xfrm>
          <a:prstGeom prst="rect">
            <a:avLst/>
          </a:prstGeom>
          <a:ln>
            <a:noFill/>
          </a:ln>
        </p:spPr>
      </p:pic>
      <p:pic>
        <p:nvPicPr>
          <p:cNvPr id="160" name="Picture 28" descr=""/>
          <p:cNvPicPr/>
          <p:nvPr/>
        </p:nvPicPr>
        <p:blipFill>
          <a:blip r:embed="rId6"/>
          <a:stretch/>
        </p:blipFill>
        <p:spPr>
          <a:xfrm>
            <a:off x="7608960" y="4571280"/>
            <a:ext cx="1349640" cy="2024640"/>
          </a:xfrm>
          <a:prstGeom prst="rect">
            <a:avLst/>
          </a:prstGeom>
          <a:ln>
            <a:noFill/>
          </a:ln>
        </p:spPr>
      </p:pic>
      <p:pic>
        <p:nvPicPr>
          <p:cNvPr id="161" name="Picture 20" descr="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colorTemp="5300" sat="200000"/>
                    </a14:imgEffect>
                  </a14:imgLayer>
                </a14:imgProps>
              </a:ext>
            </a:extLst>
          </a:blip>
          <a:srcRect l="0" t="37858" r="69195" b="4037"/>
          <a:stretch/>
        </p:blipFill>
        <p:spPr>
          <a:xfrm rot="16200000">
            <a:off x="6190200" y="5454360"/>
            <a:ext cx="893160" cy="1349640"/>
          </a:xfrm>
          <a:prstGeom prst="rect">
            <a:avLst/>
          </a:prstGeom>
          <a:ln>
            <a:noFill/>
          </a:ln>
        </p:spPr>
      </p:pic>
    </p:spTree>
  </p:cSld>
  <p:transition spd="slow">
    <p:blinds dir="vert"/>
  </p:transition>
  <p:timing>
    <p:tnLst>
      <p:par>
        <p:cTn id="427" dur="indefinite" restart="never" nodeType="tmRoot">
          <p:childTnLst>
            <p:seq>
              <p:cTn id="428" dur="indefinite" nodeType="mainSeq">
                <p:childTnLst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3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4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4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62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3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4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5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6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7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7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8" dur="3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9" dur="3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1" dur="5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2" dur="5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9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nodeType="click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4" dur="3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5" dur="3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1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1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nodeType="clickEffect" fill="hold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7" dur="6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8" dur="6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5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6" dur="1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9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30" dur="1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3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3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4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9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5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5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5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6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6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7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7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7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8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8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609480" y="274680"/>
            <a:ext cx="79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cs-CZ" sz="8000" spc="49" strike="noStrike" u="sng" cap="all">
                <a:solidFill>
                  <a:srgbClr val="fec67b"/>
                </a:solidFill>
                <a:uFillTx/>
                <a:latin typeface="Arial Narrow"/>
              </a:rPr>
              <a:t>opakování</a:t>
            </a:r>
            <a:endParaRPr b="0" lang="cs-CZ" sz="80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85400" y="1681560"/>
            <a:ext cx="75052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1) </a:t>
            </a:r>
            <a:r>
              <a:rPr b="0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Rozhodni: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 Období siluru řadíme do mladších prvohor.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8468640" y="1681560"/>
            <a:ext cx="585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NE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65" name="CustomShape 4"/>
          <p:cNvSpPr/>
          <p:nvPr/>
        </p:nvSpPr>
        <p:spPr>
          <a:xfrm>
            <a:off x="196560" y="2205000"/>
            <a:ext cx="88664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2) </a:t>
            </a:r>
            <a:r>
              <a:rPr b="0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Vyber pravdivé tvrzení: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 První obojživelníci (krytolebci) se objevili: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66" name="CustomShape 5"/>
          <p:cNvSpPr/>
          <p:nvPr/>
        </p:nvSpPr>
        <p:spPr>
          <a:xfrm>
            <a:off x="3572640" y="2728080"/>
            <a:ext cx="14428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a) v siluru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67" name="CustomShape 6"/>
          <p:cNvSpPr/>
          <p:nvPr/>
        </p:nvSpPr>
        <p:spPr>
          <a:xfrm>
            <a:off x="5229720" y="2728080"/>
            <a:ext cx="17020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b) v devonu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68" name="CustomShape 7"/>
          <p:cNvSpPr/>
          <p:nvPr/>
        </p:nvSpPr>
        <p:spPr>
          <a:xfrm>
            <a:off x="7101720" y="2728080"/>
            <a:ext cx="17841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c) v karbonu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69" name="CustomShape 8"/>
          <p:cNvSpPr/>
          <p:nvPr/>
        </p:nvSpPr>
        <p:spPr>
          <a:xfrm>
            <a:off x="149400" y="3311280"/>
            <a:ext cx="9102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3) </a:t>
            </a:r>
            <a:r>
              <a:rPr b="0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Doplň: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 V karbonu došlo vlivem klimatu k rozvoji …………………. .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0" name="CustomShape 9"/>
          <p:cNvSpPr/>
          <p:nvPr/>
        </p:nvSpPr>
        <p:spPr>
          <a:xfrm>
            <a:off x="6724080" y="3251160"/>
            <a:ext cx="218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zelených rostlin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1" name="CustomShape 10"/>
          <p:cNvSpPr/>
          <p:nvPr/>
        </p:nvSpPr>
        <p:spPr>
          <a:xfrm>
            <a:off x="174960" y="3834720"/>
            <a:ext cx="45014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4) </a:t>
            </a:r>
            <a:r>
              <a:rPr b="0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Přiřaď co k sobě správně patří: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2" name="CustomShape 11"/>
          <p:cNvSpPr/>
          <p:nvPr/>
        </p:nvSpPr>
        <p:spPr>
          <a:xfrm>
            <a:off x="452880" y="4357800"/>
            <a:ext cx="3463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A) kambrium a ordovik …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3" name="CustomShape 12"/>
          <p:cNvSpPr/>
          <p:nvPr/>
        </p:nvSpPr>
        <p:spPr>
          <a:xfrm>
            <a:off x="3470760" y="4286880"/>
            <a:ext cx="342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3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4" name="CustomShape 13"/>
          <p:cNvSpPr/>
          <p:nvPr/>
        </p:nvSpPr>
        <p:spPr>
          <a:xfrm>
            <a:off x="3948840" y="4357800"/>
            <a:ext cx="17172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B) devon …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5" name="CustomShape 14"/>
          <p:cNvSpPr/>
          <p:nvPr/>
        </p:nvSpPr>
        <p:spPr>
          <a:xfrm>
            <a:off x="5653800" y="4358160"/>
            <a:ext cx="1831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C) karbon …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6" name="CustomShape 15"/>
          <p:cNvSpPr/>
          <p:nvPr/>
        </p:nvSpPr>
        <p:spPr>
          <a:xfrm>
            <a:off x="7494840" y="4357800"/>
            <a:ext cx="16045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D) perm …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7" name="CustomShape 16"/>
          <p:cNvSpPr/>
          <p:nvPr/>
        </p:nvSpPr>
        <p:spPr>
          <a:xfrm>
            <a:off x="446400" y="5404680"/>
            <a:ext cx="24778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3. první obratlovci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8" name="CustomShape 17"/>
          <p:cNvSpPr/>
          <p:nvPr/>
        </p:nvSpPr>
        <p:spPr>
          <a:xfrm>
            <a:off x="5653080" y="5404680"/>
            <a:ext cx="1767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4. rozvoj ryb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9" name="CustomShape 18"/>
          <p:cNvSpPr/>
          <p:nvPr/>
        </p:nvSpPr>
        <p:spPr>
          <a:xfrm>
            <a:off x="440280" y="4881240"/>
            <a:ext cx="3419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1. štíři, kobylky, stonožky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0" name="CustomShape 19"/>
          <p:cNvSpPr/>
          <p:nvPr/>
        </p:nvSpPr>
        <p:spPr>
          <a:xfrm>
            <a:off x="5659560" y="4881240"/>
            <a:ext cx="2637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2. vymírání trilobitů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1" name="CustomShape 20"/>
          <p:cNvSpPr/>
          <p:nvPr/>
        </p:nvSpPr>
        <p:spPr>
          <a:xfrm>
            <a:off x="5251320" y="4286880"/>
            <a:ext cx="342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4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2" name="CustomShape 21"/>
          <p:cNvSpPr/>
          <p:nvPr/>
        </p:nvSpPr>
        <p:spPr>
          <a:xfrm>
            <a:off x="7056360" y="4286880"/>
            <a:ext cx="342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1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3" name="CustomShape 22"/>
          <p:cNvSpPr/>
          <p:nvPr/>
        </p:nvSpPr>
        <p:spPr>
          <a:xfrm>
            <a:off x="8713440" y="4286880"/>
            <a:ext cx="342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ec67b"/>
                </a:solidFill>
                <a:latin typeface="Arial Narrow"/>
              </a:rPr>
              <a:t>2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4" name="CustomShape 23"/>
          <p:cNvSpPr/>
          <p:nvPr/>
        </p:nvSpPr>
        <p:spPr>
          <a:xfrm>
            <a:off x="149400" y="5943960"/>
            <a:ext cx="8560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5) </a:t>
            </a:r>
            <a:r>
              <a:rPr b="0" lang="cs-CZ" sz="2800" spc="-1" strike="noStrike" u="sng">
                <a:solidFill>
                  <a:srgbClr val="ffffff"/>
                </a:solidFill>
                <a:uFillTx/>
                <a:latin typeface="Arial Narrow"/>
              </a:rPr>
              <a:t>Rozhodni:</a:t>
            </a: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 Koncem prvohor se již objevují první jehličnany.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5" name="CustomShape 24"/>
          <p:cNvSpPr/>
          <p:nvPr/>
        </p:nvSpPr>
        <p:spPr>
          <a:xfrm>
            <a:off x="8216640" y="5943960"/>
            <a:ext cx="374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A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6" name="CustomShape 25"/>
          <p:cNvSpPr/>
          <p:nvPr/>
        </p:nvSpPr>
        <p:spPr>
          <a:xfrm>
            <a:off x="7590600" y="1681560"/>
            <a:ext cx="9734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ANO /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7" name="CustomShape 26"/>
          <p:cNvSpPr/>
          <p:nvPr/>
        </p:nvSpPr>
        <p:spPr>
          <a:xfrm>
            <a:off x="8504280" y="5943960"/>
            <a:ext cx="5529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/ N</a:t>
            </a:r>
            <a:endParaRPr b="0" lang="cs-CZ" sz="2800" spc="-1" strike="noStrike">
              <a:latin typeface="Arial"/>
            </a:endParaRPr>
          </a:p>
        </p:txBody>
      </p:sp>
    </p:spTree>
  </p:cSld>
  <p:transition spd="slow">
    <p:blinds dir="vert"/>
  </p:transition>
  <p:timing>
    <p:tnLst>
      <p:par>
        <p:cTn id="590" dur="indefinite" restart="never" nodeType="tmRoot">
          <p:childTnLst>
            <p:seq>
              <p:cTn id="591" dur="indefinite" nodeType="mainSeq">
                <p:childTnLst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596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0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0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0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1" nodeType="with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1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2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2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2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2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34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3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4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4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4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4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55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5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6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6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5" nodeType="with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6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6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0" nodeType="with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7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7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5" nodeType="with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7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7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0" fill="hold">
                      <p:stCondLst>
                        <p:cond delay="indefinite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4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8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7" nodeType="with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9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9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9" nodeType="with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01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0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>
                      <p:stCondLst>
                        <p:cond delay="indefinite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0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0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0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15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16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8" nodeType="with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20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21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2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nodeType="clickEffect" fill="hold" presetClass="exit" presetID="42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726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27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8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nodeType="withEffect" fill="hold" presetClass="emph" presetID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122,-58,-3)"/>
                                      </p:to>
                                    </p:set>
                                    <p:set>
                                      <p:cBhvr>
                                        <p:cTn id="73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122,-58,-3)"/>
                                      </p:to>
                                    </p:set>
                                    <p:set>
                                      <p:cBhvr>
                                        <p:cTn id="73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>
                      <p:stCondLst>
                        <p:cond delay="indefinite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nodeType="clickEffect" fill="hold" presetClass="exit" presetID="42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73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38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9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nodeType="withEffect" fill="hold" presetClass="exit" presetID="42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74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43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4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nodeType="withEffect" fill="hold" presetClass="emph" presetID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122,-58,-3)"/>
                                      </p:to>
                                    </p:set>
                                    <p:set>
                                      <p:cBhvr>
                                        <p:cTn id="74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122,-58,-3)"/>
                                      </p:to>
                                    </p:set>
                                    <p:set>
                                      <p:cBhvr>
                                        <p:cTn id="74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5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5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61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6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4" fill="hold">
                      <p:stCondLst>
                        <p:cond delay="indefinite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68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6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fill="hold">
                      <p:stCondLst>
                        <p:cond delay="indefinite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7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76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7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8" fill="hold">
                      <p:stCondLst>
                        <p:cond delay="indefinite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8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8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5" fill="hold">
                      <p:stCondLst>
                        <p:cond delay="indefinite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nodeType="clickEffect" fill="hold" presetClass="exit" presetID="42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788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89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0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nodeType="withEffect" fill="hold" presetClass="emph" presetID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122,-58,-3)"/>
                                      </p:to>
                                    </p:set>
                                    <p:set>
                                      <p:cBhvr>
                                        <p:cTn id="79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rgb(122,-58,-3)"/>
                                      </p:to>
                                    </p:set>
                                    <p:set>
                                      <p:cBhvr>
                                        <p:cTn id="79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609480" y="274680"/>
            <a:ext cx="79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cs-CZ" sz="8000" spc="49" strike="noStrike" u="sng" cap="all">
                <a:solidFill>
                  <a:srgbClr val="fec67b"/>
                </a:solidFill>
                <a:uFillTx/>
                <a:latin typeface="Arial Narrow"/>
              </a:rPr>
              <a:t>Použité zdroje</a:t>
            </a:r>
            <a:endParaRPr b="0" lang="cs-CZ" sz="8000" spc="-1" strike="noStrike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360360" y="1772640"/>
            <a:ext cx="6616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Arial Narrow"/>
              </a:rPr>
              <a:t>- použité obrázky - kliparty galerie MS Office 2010</a:t>
            </a:r>
            <a:endParaRPr b="0" lang="cs-CZ" sz="2800" spc="-1" strike="noStrike">
              <a:latin typeface="Arial"/>
            </a:endParaRPr>
          </a:p>
        </p:txBody>
      </p:sp>
    </p:spTree>
  </p:cSld>
  <p:transition spd="slow">
    <p:blinds dir="vert"/>
  </p:transition>
  <p:timing>
    <p:tnLst>
      <p:par>
        <p:cTn id="796" dur="indefinite" restart="never" nodeType="tmRoot">
          <p:childTnLst>
            <p:seq>
              <p:cTn id="797" dur="indefinite" nodeType="mainSeq">
                <p:childTnLst>
                  <p:par>
                    <p:cTn id="798" fill="hold">
                      <p:stCondLst>
                        <p:cond delay="indefinite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802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3" fill="hold">
                      <p:stCondLst>
                        <p:cond delay="indefinite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0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0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617</TotalTime>
  <Application>LibreOffice/5.4.4.2$Windows_X86_64 LibreOffice_project/2524958677847fb3bb44820e40380acbe820f960</Application>
  <Words>436</Words>
  <Paragraphs>96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2013-03-29T15:46:32Z</dcterms:created>
  <dc:creator>Konířová Věra</dc:creator>
  <dc:description/>
  <dc:language>cs-CZ</dc:language>
  <cp:lastModifiedBy>Věrka Věrka</cp:lastModifiedBy>
  <dcterms:modified xsi:type="dcterms:W3CDTF">2020-04-04T17:42:17Z</dcterms:modified>
  <cp:revision>136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7</vt:i4>
  </property>
</Properties>
</file>