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wmf" ContentType="image/x-wmf"/>
  <Override PartName="/ppt/media/image9.jpeg" ContentType="image/jpeg"/>
  <Override PartName="/ppt/media/image2.wmf" ContentType="image/x-wmf"/>
  <Override PartName="/ppt/media/image15.wmf" ContentType="image/x-wmf"/>
  <Override PartName="/ppt/media/image4.png" ContentType="image/png"/>
  <Override PartName="/ppt/media/image3.wmf" ContentType="image/x-wmf"/>
  <Override PartName="/ppt/media/image8.jpeg" ContentType="image/jpeg"/>
  <Override PartName="/ppt/media/image16.jpeg" ContentType="image/jpeg"/>
  <Override PartName="/ppt/media/image5.wmf" ContentType="image/x-wmf"/>
  <Override PartName="/ppt/media/image6.wmf" ContentType="image/x-wmf"/>
  <Override PartName="/ppt/media/image7.wmf" ContentType="image/x-wmf"/>
  <Override PartName="/ppt/media/hdphoto1.wdp" ContentType="image/vnd.ms-photo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hdphoto2.wdp" ContentType="image/vnd.ms-photo"/>
  <Override PartName="/ppt/media/image14.jpeg" ContentType="image/jpeg"/>
  <Override PartName="/ppt/media/image17.jpeg" ContentType="image/jpeg"/>
  <Override PartName="/ppt/media/image18.wmf" ContentType="image/x-wmf"/>
  <Override PartName="/ppt/media/image19.wmf" ContentType="image/x-wmf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Palatino Linotype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accbf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 rot="19724400">
            <a:off x="1373040" y="1038600"/>
            <a:ext cx="7240320" cy="5706720"/>
          </a:xfrm>
          <a:prstGeom prst="ellipse">
            <a:avLst/>
          </a:prstGeom>
          <a:gradFill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 rot="17656800">
            <a:off x="-273960" y="1165680"/>
            <a:ext cx="5538240" cy="4480200"/>
          </a:xfrm>
          <a:prstGeom prst="ellipse">
            <a:avLst/>
          </a:prstGeom>
          <a:gradFill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 rot="19724400">
            <a:off x="3277800" y="117000"/>
            <a:ext cx="6478920" cy="4754520"/>
          </a:xfrm>
          <a:prstGeom prst="ellipse">
            <a:avLst/>
          </a:prstGeom>
          <a:gradFill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6172200" y="6154560"/>
            <a:ext cx="2133360" cy="36468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fld id="{A6AB666C-1C7E-4CD5-BB1B-AAC50DC2B6FA}" type="datetime">
              <a:rPr b="0" lang="cs-CZ" sz="1100" spc="-1" strike="noStrike">
                <a:solidFill>
                  <a:srgbClr val="000000"/>
                </a:solidFill>
                <a:latin typeface="Palatino Linotype"/>
              </a:rPr>
              <a:t>1. 5. 2020</a:t>
            </a:fld>
            <a:endParaRPr b="0" lang="cs-CZ" sz="11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22960" y="5842080"/>
            <a:ext cx="2133360" cy="304560"/>
          </a:xfrm>
          <a:prstGeom prst="rect">
            <a:avLst/>
          </a:prstGeom>
        </p:spPr>
        <p:txBody>
          <a:bodyPr bIns="9000" anchor="b"/>
          <a:p>
            <a:pPr>
              <a:lnSpc>
                <a:spcPct val="100000"/>
              </a:lnSpc>
            </a:pPr>
            <a:fld id="{A26AAAB8-2BCF-4EB9-AA93-91ACC1439C6E}" type="slidenum">
              <a:rPr b="0" lang="cs-CZ" sz="1600" spc="-1" strike="noStrike">
                <a:solidFill>
                  <a:srgbClr val="000000"/>
                </a:solidFill>
                <a:latin typeface="Palatino Linotype"/>
              </a:rPr>
              <a:t>&lt;číslo&gt;</a:t>
            </a:fld>
            <a:endParaRPr b="0" lang="cs-CZ" sz="16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822960" y="6154560"/>
            <a:ext cx="4571640" cy="364680"/>
          </a:xfrm>
          <a:prstGeom prst="rect">
            <a:avLst/>
          </a:prstGeom>
        </p:spPr>
        <p:txBody>
          <a:bodyPr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cs-CZ" sz="1800" spc="-1" strike="noStrike">
                <a:solidFill>
                  <a:srgbClr val="000000"/>
                </a:solidFill>
                <a:latin typeface="Palatino Linotype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100" spc="-1" strike="noStrike">
                <a:solidFill>
                  <a:srgbClr val="000000"/>
                </a:solidFill>
                <a:latin typeface="Palatino Linotype"/>
              </a:rPr>
              <a:t>Klikněte pro úpravu formátu textu osnovy</a:t>
            </a:r>
            <a:endParaRPr b="0" lang="cs-CZ" sz="2100" spc="-1" strike="noStrike">
              <a:solidFill>
                <a:srgbClr val="000000"/>
              </a:solidFill>
              <a:latin typeface="Palatino Linotype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700" spc="-1" strike="noStrike">
                <a:solidFill>
                  <a:srgbClr val="000000"/>
                </a:solidFill>
                <a:latin typeface="Palatino Linotype"/>
              </a:rPr>
              <a:t>Druhá úroveň</a:t>
            </a:r>
            <a:endParaRPr b="0" lang="cs-CZ" sz="1700" spc="-1" strike="noStrike">
              <a:solidFill>
                <a:srgbClr val="000000"/>
              </a:solidFill>
              <a:latin typeface="Palatino Linotype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600" spc="-1" strike="noStrike">
                <a:solidFill>
                  <a:srgbClr val="000000"/>
                </a:solidFill>
                <a:latin typeface="Palatino Linotype"/>
              </a:rPr>
              <a:t>Třetí úroveň</a:t>
            </a:r>
            <a:endParaRPr b="0" lang="cs-CZ" sz="1600" spc="-1" strike="noStrike">
              <a:solidFill>
                <a:srgbClr val="000000"/>
              </a:solidFill>
              <a:latin typeface="Palatino Linotype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500" spc="-1" strike="noStrike">
                <a:solidFill>
                  <a:srgbClr val="000000"/>
                </a:solidFill>
                <a:latin typeface="Palatino Linotype"/>
              </a:rPr>
              <a:t>Čtvrtá úroveň osnovy</a:t>
            </a:r>
            <a:endParaRPr b="0" lang="cs-CZ" sz="1500" spc="-1" strike="noStrike">
              <a:solidFill>
                <a:srgbClr val="000000"/>
              </a:solidFill>
              <a:latin typeface="Palatino Linotype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Palatino Linotype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Palatino Linotype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Palatino Linotype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Palatino Linotype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Palatino Linotype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Palatino Linotyp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Relationship Id="rId3" Type="http://schemas.openxmlformats.org/officeDocument/2006/relationships/image" Target="../media/image7.wmf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microsoft.com/office/2007/relationships/hdphoto" Target="../media/hdphoto1.wdp"/><Relationship Id="rId7" Type="http://schemas.openxmlformats.org/officeDocument/2006/relationships/image" Target="../media/image10.jpeg"/><Relationship Id="rId8" Type="http://schemas.openxmlformats.org/officeDocument/2006/relationships/image" Target="../media/image11.jpeg"/><Relationship Id="rId9" Type="http://schemas.openxmlformats.org/officeDocument/2006/relationships/image" Target="../media/image12.jpeg"/><Relationship Id="rId10" Type="http://schemas.openxmlformats.org/officeDocument/2006/relationships/image" Target="../media/image13.jpeg"/><Relationship Id="rId11" Type="http://schemas.microsoft.com/office/2007/relationships/hdphoto" Target="../media/hdphoto2.wdp"/><Relationship Id="rId12" Type="http://schemas.openxmlformats.org/officeDocument/2006/relationships/image" Target="../media/image14.jpeg"/><Relationship Id="rId13" Type="http://schemas.openxmlformats.org/officeDocument/2006/relationships/image" Target="../media/image15.wmf"/><Relationship Id="rId14" Type="http://schemas.openxmlformats.org/officeDocument/2006/relationships/image" Target="../media/image16.jpeg"/><Relationship Id="rId15" Type="http://schemas.openxmlformats.org/officeDocument/2006/relationships/image" Target="../media/image17.jpeg"/><Relationship Id="rId16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8.wmf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9.wmf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3" descr=""/>
          <p:cNvPicPr/>
          <p:nvPr/>
        </p:nvPicPr>
        <p:blipFill>
          <a:blip r:embed="rId1"/>
          <a:stretch/>
        </p:blipFill>
        <p:spPr>
          <a:xfrm rot="21397800">
            <a:off x="201960" y="297000"/>
            <a:ext cx="2442600" cy="201276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3404880" y="137520"/>
            <a:ext cx="4983120" cy="1277280"/>
          </a:xfrm>
          <a:prstGeom prst="cloudCallout">
            <a:avLst>
              <a:gd name="adj1" fmla="val -80189"/>
              <a:gd name="adj2" fmla="val 26113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Zdravím všechny!</a:t>
            </a:r>
            <a:endParaRPr b="0" lang="cs-CZ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Dnes budu vaším průvodcem. Mimochodem jsem mamut .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47" name="CustomShape 2"/>
          <p:cNvSpPr/>
          <p:nvPr/>
        </p:nvSpPr>
        <p:spPr>
          <a:xfrm>
            <a:off x="2244960" y="1490760"/>
            <a:ext cx="4542480" cy="863640"/>
          </a:xfrm>
          <a:prstGeom prst="cloudCallout">
            <a:avLst>
              <a:gd name="adj1" fmla="val -59870"/>
              <a:gd name="adj2" fmla="val -102645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Víte pro kterou éru vývoje Země jsem typický?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48" name="CustomShape 3"/>
          <p:cNvSpPr/>
          <p:nvPr/>
        </p:nvSpPr>
        <p:spPr>
          <a:xfrm>
            <a:off x="2102400" y="2270160"/>
            <a:ext cx="14781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i="1" lang="cs-CZ" sz="2400" spc="-1" strike="noStrike">
                <a:solidFill>
                  <a:srgbClr val="002060"/>
                </a:solidFill>
                <a:latin typeface="Palatino Linotype"/>
              </a:rPr>
              <a:t>Nápověda: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49" name="CustomShape 4"/>
          <p:cNvSpPr/>
          <p:nvPr/>
        </p:nvSpPr>
        <p:spPr>
          <a:xfrm>
            <a:off x="3387240" y="2388960"/>
            <a:ext cx="2088000" cy="679680"/>
          </a:xfrm>
          <a:prstGeom prst="cloudCallout">
            <a:avLst>
              <a:gd name="adj1" fmla="val 13667"/>
              <a:gd name="adj2" fmla="val -67883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a) třetihory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50" name="CustomShape 5"/>
          <p:cNvSpPr/>
          <p:nvPr/>
        </p:nvSpPr>
        <p:spPr>
          <a:xfrm>
            <a:off x="5475600" y="2102400"/>
            <a:ext cx="2367360" cy="749880"/>
          </a:xfrm>
          <a:prstGeom prst="cloudCallout">
            <a:avLst>
              <a:gd name="adj1" fmla="val -26684"/>
              <a:gd name="adj2" fmla="val -6440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b) čtvrtohory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51" name="CustomShape 6"/>
          <p:cNvSpPr/>
          <p:nvPr/>
        </p:nvSpPr>
        <p:spPr>
          <a:xfrm>
            <a:off x="6902640" y="1303920"/>
            <a:ext cx="2088000" cy="798120"/>
          </a:xfrm>
          <a:prstGeom prst="cloudCallout">
            <a:avLst>
              <a:gd name="adj1" fmla="val -73909"/>
              <a:gd name="adj2" fmla="val 22516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72c62"/>
                </a:solidFill>
                <a:latin typeface="Palatino Linotype"/>
              </a:rPr>
              <a:t>c) pětihory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52" name="CustomShape 7"/>
          <p:cNvSpPr/>
          <p:nvPr/>
        </p:nvSpPr>
        <p:spPr>
          <a:xfrm>
            <a:off x="3433320" y="3164040"/>
            <a:ext cx="5738760" cy="140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8600" spc="-1" strike="noStrike">
                <a:solidFill>
                  <a:srgbClr val="002060"/>
                </a:solidFill>
                <a:latin typeface="Palatino Linotype"/>
              </a:rPr>
              <a:t>Čtvrtohory</a:t>
            </a:r>
            <a:endParaRPr b="0" lang="cs-CZ" sz="8600" spc="-1" strike="noStrike">
              <a:latin typeface="Arial"/>
            </a:endParaRPr>
          </a:p>
        </p:txBody>
      </p:sp>
      <p:sp>
        <p:nvSpPr>
          <p:cNvPr id="53" name="CustomShape 8"/>
          <p:cNvSpPr/>
          <p:nvPr/>
        </p:nvSpPr>
        <p:spPr>
          <a:xfrm>
            <a:off x="142920" y="2708280"/>
            <a:ext cx="2698200" cy="1583640"/>
          </a:xfrm>
          <a:prstGeom prst="cloudCallout">
            <a:avLst>
              <a:gd name="adj1" fmla="val 17669"/>
              <a:gd name="adj2" fmla="val -84748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Jasně - jsou to čtvrtohory </a:t>
            </a:r>
            <a:endParaRPr b="0" lang="cs-CZ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a také dnešní téma.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54" name="Line 9"/>
          <p:cNvSpPr/>
          <p:nvPr/>
        </p:nvSpPr>
        <p:spPr>
          <a:xfrm flipV="1">
            <a:off x="4947120" y="4345200"/>
            <a:ext cx="4043520" cy="6120"/>
          </a:xfrm>
          <a:prstGeom prst="line">
            <a:avLst/>
          </a:prstGeom>
          <a:ln w="50760">
            <a:solidFill>
              <a:srgbClr val="00206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5" name="CustomShape 10"/>
          <p:cNvSpPr/>
          <p:nvPr/>
        </p:nvSpPr>
        <p:spPr>
          <a:xfrm>
            <a:off x="3153240" y="4488480"/>
            <a:ext cx="59248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(před 2 milióny let – po současnost)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56" name="CustomShape 11"/>
          <p:cNvSpPr/>
          <p:nvPr/>
        </p:nvSpPr>
        <p:spPr>
          <a:xfrm>
            <a:off x="4294440" y="5018400"/>
            <a:ext cx="38570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- krátká + nejmladší éra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57" name="CustomShape 12"/>
          <p:cNvSpPr/>
          <p:nvPr/>
        </p:nvSpPr>
        <p:spPr>
          <a:xfrm>
            <a:off x="3313440" y="5821200"/>
            <a:ext cx="19551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- dělí se na: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58" name="CustomShape 13"/>
          <p:cNvSpPr/>
          <p:nvPr/>
        </p:nvSpPr>
        <p:spPr>
          <a:xfrm flipV="1">
            <a:off x="5255640" y="5626800"/>
            <a:ext cx="536040" cy="249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2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ustomShape 14"/>
          <p:cNvSpPr/>
          <p:nvPr/>
        </p:nvSpPr>
        <p:spPr>
          <a:xfrm>
            <a:off x="5248800" y="6125400"/>
            <a:ext cx="536040" cy="249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2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15"/>
          <p:cNvSpPr/>
          <p:nvPr/>
        </p:nvSpPr>
        <p:spPr>
          <a:xfrm>
            <a:off x="5797800" y="5541480"/>
            <a:ext cx="10497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starší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61" name="CustomShape 16"/>
          <p:cNvSpPr/>
          <p:nvPr/>
        </p:nvSpPr>
        <p:spPr>
          <a:xfrm>
            <a:off x="145080" y="4351320"/>
            <a:ext cx="2357280" cy="1334160"/>
          </a:xfrm>
          <a:prstGeom prst="cloudCallout">
            <a:avLst>
              <a:gd name="adj1" fmla="val 21205"/>
              <a:gd name="adj2" fmla="val -6623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Zjisti jejich odborné názvy.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62" name="CustomShape 17"/>
          <p:cNvSpPr/>
          <p:nvPr/>
        </p:nvSpPr>
        <p:spPr>
          <a:xfrm>
            <a:off x="5799960" y="6071040"/>
            <a:ext cx="12859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mladší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63" name="CustomShape 18"/>
          <p:cNvSpPr/>
          <p:nvPr/>
        </p:nvSpPr>
        <p:spPr>
          <a:xfrm>
            <a:off x="6750720" y="5541480"/>
            <a:ext cx="20466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ff0000"/>
                </a:solidFill>
                <a:latin typeface="Palatino Linotype"/>
              </a:rPr>
              <a:t>- </a:t>
            </a:r>
            <a:r>
              <a:rPr b="1" lang="cs-CZ" sz="2800" spc="-1" strike="noStrike" u="sng">
                <a:solidFill>
                  <a:srgbClr val="ff0000"/>
                </a:solidFill>
                <a:uFillTx/>
                <a:latin typeface="Palatino Linotype"/>
              </a:rPr>
              <a:t>pleistocén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64" name="CustomShape 19"/>
          <p:cNvSpPr/>
          <p:nvPr/>
        </p:nvSpPr>
        <p:spPr>
          <a:xfrm>
            <a:off x="6944760" y="6071040"/>
            <a:ext cx="16714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ff0000"/>
                </a:solidFill>
                <a:latin typeface="Palatino Linotype"/>
              </a:rPr>
              <a:t>- </a:t>
            </a:r>
            <a:r>
              <a:rPr b="1" lang="cs-CZ" sz="2800" spc="-1" strike="noStrike" u="sng">
                <a:solidFill>
                  <a:srgbClr val="ff0000"/>
                </a:solidFill>
                <a:uFillTx/>
                <a:latin typeface="Palatino Linotype"/>
              </a:rPr>
              <a:t>holocén</a:t>
            </a:r>
            <a:endParaRPr b="0" lang="cs-CZ" sz="2800" spc="-1" strike="noStrike">
              <a:latin typeface="Arial"/>
            </a:endParaRPr>
          </a:p>
        </p:txBody>
      </p:sp>
    </p:spTree>
  </p:cSld>
  <p:transition spd="slow">
    <p:dissolve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3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3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4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fill="hold" presetClass="exit" presetID="2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5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nodeType="withEffect" fill="hold" presetClass="exit" presetID="2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57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nodeType="withEffect" fill="hold" presetClass="emph" presetID="3" presetSubtype="2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6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nodeType="with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8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0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nodeType="with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9" dur="12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0" dur="12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1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2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2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5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107640" y="498240"/>
            <a:ext cx="9036000" cy="88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- </a:t>
            </a: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střídání  dob  ledových  a  meziledových  </a:t>
            </a:r>
            <a:r>
              <a:rPr b="0" lang="cs-CZ" sz="2400" spc="-1" strike="noStrike">
                <a:solidFill>
                  <a:srgbClr val="3b4759"/>
                </a:solidFill>
                <a:latin typeface="Palatino Linotype"/>
              </a:rPr>
              <a:t>(ochlazování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3b4759"/>
                </a:solidFill>
                <a:latin typeface="Palatino Linotype"/>
              </a:rPr>
              <a:t>                                                                                          </a:t>
            </a:r>
            <a:r>
              <a:rPr b="0" lang="cs-CZ" sz="2400" spc="-1" strike="noStrike">
                <a:solidFill>
                  <a:srgbClr val="3b4759"/>
                </a:solidFill>
                <a:latin typeface="Palatino Linotype"/>
              </a:rPr>
              <a:t>a  oteplování)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66" name="CustomShape 2"/>
          <p:cNvSpPr/>
          <p:nvPr/>
        </p:nvSpPr>
        <p:spPr>
          <a:xfrm flipH="1">
            <a:off x="2626920" y="1077840"/>
            <a:ext cx="647640" cy="312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2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3"/>
          <p:cNvSpPr/>
          <p:nvPr/>
        </p:nvSpPr>
        <p:spPr>
          <a:xfrm>
            <a:off x="4788000" y="1077840"/>
            <a:ext cx="647640" cy="312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2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8" name="CustomShape 4"/>
          <p:cNvSpPr/>
          <p:nvPr/>
        </p:nvSpPr>
        <p:spPr>
          <a:xfrm>
            <a:off x="323640" y="1391040"/>
            <a:ext cx="388656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vznik  mohutných ledovcových vrstev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69" name="CustomShape 5"/>
          <p:cNvSpPr/>
          <p:nvPr/>
        </p:nvSpPr>
        <p:spPr>
          <a:xfrm>
            <a:off x="4485600" y="1391040"/>
            <a:ext cx="496836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podnebí  odpovídající současnému, někdy i teplejší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70" name="CustomShape 6"/>
          <p:cNvSpPr/>
          <p:nvPr/>
        </p:nvSpPr>
        <p:spPr>
          <a:xfrm>
            <a:off x="126360" y="5805360"/>
            <a:ext cx="26287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- </a:t>
            </a:r>
            <a:r>
              <a:rPr b="1" lang="cs-CZ" sz="2800" spc="-1" strike="noStrike" u="sng">
                <a:solidFill>
                  <a:srgbClr val="ff0000"/>
                </a:solidFill>
                <a:uFillTx/>
                <a:latin typeface="Palatino Linotype"/>
              </a:rPr>
              <a:t>vývoj člověka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71" name="Picture 3" descr=""/>
          <p:cNvPicPr/>
          <p:nvPr/>
        </p:nvPicPr>
        <p:blipFill>
          <a:blip r:embed="rId1"/>
          <a:stretch/>
        </p:blipFill>
        <p:spPr>
          <a:xfrm>
            <a:off x="6970320" y="2423160"/>
            <a:ext cx="1998360" cy="1646640"/>
          </a:xfrm>
          <a:prstGeom prst="rect">
            <a:avLst/>
          </a:prstGeom>
          <a:ln>
            <a:noFill/>
          </a:ln>
        </p:spPr>
      </p:pic>
      <p:sp>
        <p:nvSpPr>
          <p:cNvPr id="72" name="CustomShape 7"/>
          <p:cNvSpPr/>
          <p:nvPr/>
        </p:nvSpPr>
        <p:spPr>
          <a:xfrm>
            <a:off x="683640" y="2423160"/>
            <a:ext cx="5832360" cy="1415880"/>
          </a:xfrm>
          <a:prstGeom prst="cloudCallout">
            <a:avLst>
              <a:gd name="adj1" fmla="val 68242"/>
              <a:gd name="adj2" fmla="val 2216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Odhadneš co je další velice významnou událostí čtvrtohor kromě značného ochlazení klimatu?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73" name="CustomShape 8"/>
          <p:cNvSpPr/>
          <p:nvPr/>
        </p:nvSpPr>
        <p:spPr>
          <a:xfrm>
            <a:off x="24480" y="3608640"/>
            <a:ext cx="14781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i="1" lang="cs-CZ" sz="2400" spc="-1" strike="noStrike">
                <a:solidFill>
                  <a:srgbClr val="002060"/>
                </a:solidFill>
                <a:latin typeface="Palatino Linotype"/>
              </a:rPr>
              <a:t>Nápověda: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74" name="CustomShape 9"/>
          <p:cNvSpPr/>
          <p:nvPr/>
        </p:nvSpPr>
        <p:spPr>
          <a:xfrm>
            <a:off x="111240" y="4070160"/>
            <a:ext cx="3005640" cy="1511640"/>
          </a:xfrm>
          <a:prstGeom prst="cloudCallout">
            <a:avLst>
              <a:gd name="adj1" fmla="val 16037"/>
              <a:gd name="adj2" fmla="val -7584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1700" spc="-1" strike="noStrike">
                <a:solidFill>
                  <a:srgbClr val="072c62"/>
                </a:solidFill>
                <a:latin typeface="Palatino Linotype"/>
              </a:rPr>
              <a:t>a) ledovec zasahoval  </a:t>
            </a:r>
            <a:endParaRPr b="0" lang="cs-CZ" sz="17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1700" spc="-1" strike="noStrike">
                <a:solidFill>
                  <a:srgbClr val="072c62"/>
                </a:solidFill>
                <a:latin typeface="Palatino Linotype"/>
              </a:rPr>
              <a:t>až na naše území (např. do okolí Ostravy a Opavy)</a:t>
            </a:r>
            <a:endParaRPr b="0" lang="cs-CZ" sz="1700" spc="-1" strike="noStrike">
              <a:latin typeface="Arial"/>
            </a:endParaRPr>
          </a:p>
        </p:txBody>
      </p:sp>
      <p:sp>
        <p:nvSpPr>
          <p:cNvPr id="75" name="CustomShape 10"/>
          <p:cNvSpPr/>
          <p:nvPr/>
        </p:nvSpPr>
        <p:spPr>
          <a:xfrm>
            <a:off x="3103200" y="3791880"/>
            <a:ext cx="2764440" cy="1511640"/>
          </a:xfrm>
          <a:prstGeom prst="cloudCallout">
            <a:avLst>
              <a:gd name="adj1" fmla="val -35123"/>
              <a:gd name="adj2" fmla="val -61188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1700" spc="-1" strike="noStrike">
                <a:solidFill>
                  <a:srgbClr val="072c62"/>
                </a:solidFill>
                <a:latin typeface="Palatino Linotype"/>
              </a:rPr>
              <a:t>b) v tomto období se na našem území vyskytovali lvi a hyeny</a:t>
            </a:r>
            <a:endParaRPr b="0" lang="cs-CZ" sz="1700" spc="-1" strike="noStrike">
              <a:latin typeface="Arial"/>
            </a:endParaRPr>
          </a:p>
        </p:txBody>
      </p:sp>
      <p:sp>
        <p:nvSpPr>
          <p:cNvPr id="76" name="CustomShape 11"/>
          <p:cNvSpPr/>
          <p:nvPr/>
        </p:nvSpPr>
        <p:spPr>
          <a:xfrm>
            <a:off x="5868000" y="3608640"/>
            <a:ext cx="1656000" cy="1486080"/>
          </a:xfrm>
          <a:prstGeom prst="cloudCallout">
            <a:avLst>
              <a:gd name="adj1" fmla="val -60466"/>
              <a:gd name="adj2" fmla="val -72478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1700" spc="-1" strike="noStrike">
                <a:solidFill>
                  <a:srgbClr val="072c62"/>
                </a:solidFill>
                <a:latin typeface="Palatino Linotype"/>
              </a:rPr>
              <a:t>c) během čtvrtohor </a:t>
            </a:r>
            <a:endParaRPr b="0" lang="cs-CZ" sz="17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1700" spc="-1" strike="noStrike">
                <a:solidFill>
                  <a:srgbClr val="072c62"/>
                </a:solidFill>
                <a:latin typeface="Palatino Linotype"/>
              </a:rPr>
              <a:t>se vyvíjel člověk</a:t>
            </a:r>
            <a:endParaRPr b="0" lang="cs-CZ" sz="1700" spc="-1" strike="noStrike">
              <a:latin typeface="Arial"/>
            </a:endParaRPr>
          </a:p>
        </p:txBody>
      </p:sp>
      <p:pic>
        <p:nvPicPr>
          <p:cNvPr id="77" name="Picture 3" descr=""/>
          <p:cNvPicPr/>
          <p:nvPr/>
        </p:nvPicPr>
        <p:blipFill>
          <a:blip r:embed="rId2"/>
          <a:stretch/>
        </p:blipFill>
        <p:spPr>
          <a:xfrm>
            <a:off x="2845080" y="5303880"/>
            <a:ext cx="1578960" cy="1526040"/>
          </a:xfrm>
          <a:prstGeom prst="rect">
            <a:avLst/>
          </a:prstGeom>
          <a:ln>
            <a:noFill/>
          </a:ln>
        </p:spPr>
      </p:pic>
      <p:pic>
        <p:nvPicPr>
          <p:cNvPr id="78" name="Picture 12" descr=""/>
          <p:cNvPicPr/>
          <p:nvPr/>
        </p:nvPicPr>
        <p:blipFill>
          <a:blip r:embed="rId3"/>
          <a:stretch/>
        </p:blipFill>
        <p:spPr>
          <a:xfrm>
            <a:off x="4396320" y="5620680"/>
            <a:ext cx="1028520" cy="1209240"/>
          </a:xfrm>
          <a:prstGeom prst="rect">
            <a:avLst/>
          </a:prstGeom>
          <a:ln>
            <a:noFill/>
          </a:ln>
        </p:spPr>
      </p:pic>
    </p:spTree>
  </p:cSld>
  <p:transition spd="slow">
    <p:dissolve/>
  </p:transition>
  <p:timing>
    <p:tnLst>
      <p:par>
        <p:cTn id="146" dur="indefinite" restart="never" nodeType="tmRoot">
          <p:childTnLst>
            <p:seq>
              <p:cTn id="147" dur="indefinite" nodeType="mainSeq">
                <p:childTnLst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5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nodeType="with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7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7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nodeType="clickEffect" fill="hold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3" dur="2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4" dur="2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8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nodeType="clickEffect" fill="hold" presetClass="entr" presetID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95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6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7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8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9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xit" presetID="2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224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5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nodeType="withEffect" fill="hold" presetClass="exit" presetID="2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228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9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nodeType="withEffect" fill="hold" presetClass="emph" presetID="3" presetSubtype="2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9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nodeType="clickEffect" fill="hold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4" dur="4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5" dur="4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8" dur="7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133920" y="222120"/>
            <a:ext cx="61444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- z živočichů jsou </a:t>
            </a: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typičtí </a:t>
            </a:r>
            <a:r>
              <a:rPr b="1" lang="cs-CZ" sz="2800" spc="-1" strike="noStrike" u="sng">
                <a:solidFill>
                  <a:srgbClr val="3b4759"/>
                </a:solidFill>
                <a:uFillTx/>
                <a:latin typeface="Palatino Linotype"/>
              </a:rPr>
              <a:t>savci</a:t>
            </a: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 </a:t>
            </a: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- např.: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80" name="Picture 3" descr=""/>
          <p:cNvPicPr/>
          <p:nvPr/>
        </p:nvPicPr>
        <p:blipFill>
          <a:blip r:embed="rId1"/>
          <a:stretch/>
        </p:blipFill>
        <p:spPr>
          <a:xfrm>
            <a:off x="6279840" y="213120"/>
            <a:ext cx="1998360" cy="1646640"/>
          </a:xfrm>
          <a:prstGeom prst="rect">
            <a:avLst/>
          </a:prstGeom>
          <a:ln>
            <a:noFill/>
          </a:ln>
        </p:spPr>
      </p:pic>
      <p:sp>
        <p:nvSpPr>
          <p:cNvPr id="81" name="CustomShape 2"/>
          <p:cNvSpPr/>
          <p:nvPr/>
        </p:nvSpPr>
        <p:spPr>
          <a:xfrm>
            <a:off x="159480" y="1106280"/>
            <a:ext cx="188064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  </a:t>
            </a: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srstnatí nosorožci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82" name="Picture 3" descr=""/>
          <p:cNvPicPr/>
          <p:nvPr/>
        </p:nvPicPr>
        <p:blipFill>
          <a:blip r:embed="rId2"/>
          <a:stretch/>
        </p:blipFill>
        <p:spPr>
          <a:xfrm>
            <a:off x="7668720" y="213120"/>
            <a:ext cx="1274040" cy="1049760"/>
          </a:xfrm>
          <a:prstGeom prst="rect">
            <a:avLst/>
          </a:prstGeom>
          <a:ln>
            <a:noFill/>
          </a:ln>
        </p:spPr>
      </p:pic>
      <p:pic>
        <p:nvPicPr>
          <p:cNvPr id="83" name="Picture 3" descr=""/>
          <p:cNvPicPr/>
          <p:nvPr/>
        </p:nvPicPr>
        <p:blipFill>
          <a:blip r:embed="rId3"/>
          <a:stretch/>
        </p:blipFill>
        <p:spPr>
          <a:xfrm>
            <a:off x="7167960" y="476640"/>
            <a:ext cx="1753560" cy="1444680"/>
          </a:xfrm>
          <a:prstGeom prst="rect">
            <a:avLst/>
          </a:prstGeom>
          <a:ln>
            <a:noFill/>
          </a:ln>
        </p:spPr>
      </p:pic>
      <p:sp>
        <p:nvSpPr>
          <p:cNvPr id="84" name="CustomShape 3"/>
          <p:cNvSpPr/>
          <p:nvPr/>
        </p:nvSpPr>
        <p:spPr>
          <a:xfrm>
            <a:off x="2040480" y="829440"/>
            <a:ext cx="3672000" cy="1439640"/>
          </a:xfrm>
          <a:prstGeom prst="cloudCallout">
            <a:avLst>
              <a:gd name="adj1" fmla="val 81404"/>
              <a:gd name="adj2" fmla="val -31182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Jmenuj podle obrázků dnešních zvířat jejich čtvrtohorní předky.</a:t>
            </a:r>
            <a:endParaRPr b="0" lang="cs-CZ" sz="2000" spc="-1" strike="noStrike">
              <a:latin typeface="Arial"/>
            </a:endParaRPr>
          </a:p>
        </p:txBody>
      </p:sp>
      <p:pic>
        <p:nvPicPr>
          <p:cNvPr id="85" name="Picture 13" descr=""/>
          <p:cNvPicPr/>
          <p:nvPr/>
        </p:nvPicPr>
        <p:blipFill>
          <a:blip r:embed="rId4"/>
          <a:srcRect l="18849" t="17722" r="27217" b="17766"/>
          <a:stretch/>
        </p:blipFill>
        <p:spPr>
          <a:xfrm>
            <a:off x="5868000" y="2349720"/>
            <a:ext cx="1623600" cy="1294200"/>
          </a:xfrm>
          <a:prstGeom prst="rect">
            <a:avLst/>
          </a:prstGeom>
          <a:ln>
            <a:noFill/>
          </a:ln>
        </p:spPr>
      </p:pic>
      <p:pic>
        <p:nvPicPr>
          <p:cNvPr id="86" name="Picture 16" descr=""/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rcRect l="28801" t="30237" r="6505" b="0"/>
          <a:stretch/>
        </p:blipFill>
        <p:spPr>
          <a:xfrm>
            <a:off x="4498560" y="2269440"/>
            <a:ext cx="1109520" cy="1793880"/>
          </a:xfrm>
          <a:prstGeom prst="rect">
            <a:avLst/>
          </a:prstGeom>
          <a:ln>
            <a:noFill/>
          </a:ln>
        </p:spPr>
      </p:pic>
      <p:pic>
        <p:nvPicPr>
          <p:cNvPr id="87" name="Picture 2" descr=""/>
          <p:cNvPicPr/>
          <p:nvPr/>
        </p:nvPicPr>
        <p:blipFill>
          <a:blip r:embed="rId7"/>
          <a:srcRect l="9700" t="4561" r="11208" b="17998"/>
          <a:stretch/>
        </p:blipFill>
        <p:spPr>
          <a:xfrm>
            <a:off x="5712840" y="3851280"/>
            <a:ext cx="1844640" cy="1203840"/>
          </a:xfrm>
          <a:prstGeom prst="rect">
            <a:avLst/>
          </a:prstGeom>
          <a:ln>
            <a:noFill/>
          </a:ln>
        </p:spPr>
      </p:pic>
      <p:pic>
        <p:nvPicPr>
          <p:cNvPr id="88" name="Picture 10" descr=""/>
          <p:cNvPicPr/>
          <p:nvPr/>
        </p:nvPicPr>
        <p:blipFill>
          <a:blip r:embed="rId8"/>
          <a:srcRect l="15923" t="0" r="0" b="7077"/>
          <a:stretch/>
        </p:blipFill>
        <p:spPr>
          <a:xfrm>
            <a:off x="135360" y="2060640"/>
            <a:ext cx="2143440" cy="1555560"/>
          </a:xfrm>
          <a:prstGeom prst="rect">
            <a:avLst/>
          </a:prstGeom>
          <a:ln>
            <a:noFill/>
          </a:ln>
        </p:spPr>
      </p:pic>
      <p:pic>
        <p:nvPicPr>
          <p:cNvPr id="89" name="Picture 11" descr=""/>
          <p:cNvPicPr/>
          <p:nvPr/>
        </p:nvPicPr>
        <p:blipFill>
          <a:blip r:embed="rId9"/>
          <a:srcRect l="19311" t="26237" r="19215" b="16266"/>
          <a:stretch/>
        </p:blipFill>
        <p:spPr>
          <a:xfrm>
            <a:off x="2377440" y="2422440"/>
            <a:ext cx="1953000" cy="1204920"/>
          </a:xfrm>
          <a:prstGeom prst="rect">
            <a:avLst/>
          </a:prstGeom>
          <a:ln>
            <a:noFill/>
          </a:ln>
        </p:spPr>
      </p:pic>
      <p:sp>
        <p:nvSpPr>
          <p:cNvPr id="90" name="CustomShape 4"/>
          <p:cNvSpPr/>
          <p:nvPr/>
        </p:nvSpPr>
        <p:spPr>
          <a:xfrm>
            <a:off x="6143760" y="1747800"/>
            <a:ext cx="14443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mamuti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1" name="CustomShape 5"/>
          <p:cNvSpPr/>
          <p:nvPr/>
        </p:nvSpPr>
        <p:spPr>
          <a:xfrm>
            <a:off x="3360600" y="3575880"/>
            <a:ext cx="9903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koně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2" name="CustomShape 6"/>
          <p:cNvSpPr/>
          <p:nvPr/>
        </p:nvSpPr>
        <p:spPr>
          <a:xfrm>
            <a:off x="162720" y="5060880"/>
            <a:ext cx="160128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jeskynní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     </a:t>
            </a: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lvi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3" name="CustomShape 7"/>
          <p:cNvSpPr/>
          <p:nvPr/>
        </p:nvSpPr>
        <p:spPr>
          <a:xfrm>
            <a:off x="3327120" y="5545440"/>
            <a:ext cx="11106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jeleni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4" name="CustomShape 8"/>
          <p:cNvSpPr/>
          <p:nvPr/>
        </p:nvSpPr>
        <p:spPr>
          <a:xfrm>
            <a:off x="336240" y="6186600"/>
            <a:ext cx="11822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hyeny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5" name="CustomShape 9"/>
          <p:cNvSpPr/>
          <p:nvPr/>
        </p:nvSpPr>
        <p:spPr>
          <a:xfrm>
            <a:off x="4683960" y="4098960"/>
            <a:ext cx="7664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vlci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6" name="CustomShape 10"/>
          <p:cNvSpPr/>
          <p:nvPr/>
        </p:nvSpPr>
        <p:spPr>
          <a:xfrm>
            <a:off x="7524720" y="2303640"/>
            <a:ext cx="1418040" cy="136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polární  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  </a:t>
            </a: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lišky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7" name="CustomShape 11"/>
          <p:cNvSpPr/>
          <p:nvPr/>
        </p:nvSpPr>
        <p:spPr>
          <a:xfrm>
            <a:off x="7524720" y="3772440"/>
            <a:ext cx="171900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jeskynní medvědi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8" name="CustomShape 12"/>
          <p:cNvSpPr/>
          <p:nvPr/>
        </p:nvSpPr>
        <p:spPr>
          <a:xfrm>
            <a:off x="4430520" y="4726440"/>
            <a:ext cx="8715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sobi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9" name="CustomShape 13"/>
          <p:cNvSpPr/>
          <p:nvPr/>
        </p:nvSpPr>
        <p:spPr>
          <a:xfrm>
            <a:off x="8250840" y="5166720"/>
            <a:ext cx="7740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losi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100" name="Picture 9" descr=""/>
          <p:cNvPicPr/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1500"/>
                    </a14:imgEffect>
                  </a14:imgLayer>
                </a14:imgProps>
              </a:ext>
            </a:extLst>
          </a:blip>
          <a:srcRect l="39656" t="21088" r="6700" b="14558"/>
          <a:stretch/>
        </p:blipFill>
        <p:spPr>
          <a:xfrm>
            <a:off x="2447280" y="4089240"/>
            <a:ext cx="1810800" cy="1447200"/>
          </a:xfrm>
          <a:prstGeom prst="rect">
            <a:avLst/>
          </a:prstGeom>
          <a:ln>
            <a:noFill/>
          </a:ln>
        </p:spPr>
      </p:pic>
      <p:pic>
        <p:nvPicPr>
          <p:cNvPr id="101" name="Picture 9" descr=""/>
          <p:cNvPicPr/>
          <p:nvPr/>
        </p:nvPicPr>
        <p:blipFill>
          <a:blip r:embed="rId12"/>
          <a:srcRect l="0" t="9994" r="8217" b="0"/>
          <a:stretch/>
        </p:blipFill>
        <p:spPr>
          <a:xfrm>
            <a:off x="219960" y="3790080"/>
            <a:ext cx="1997640" cy="1235520"/>
          </a:xfrm>
          <a:prstGeom prst="rect">
            <a:avLst/>
          </a:prstGeom>
          <a:ln>
            <a:noFill/>
          </a:ln>
        </p:spPr>
      </p:pic>
      <p:pic>
        <p:nvPicPr>
          <p:cNvPr id="102" name="Picture 22" descr=""/>
          <p:cNvPicPr/>
          <p:nvPr/>
        </p:nvPicPr>
        <p:blipFill>
          <a:blip r:embed="rId13"/>
          <a:srcRect l="10167" t="5813" r="0" b="0"/>
          <a:stretch/>
        </p:blipFill>
        <p:spPr>
          <a:xfrm>
            <a:off x="1629360" y="5690160"/>
            <a:ext cx="1496160" cy="1069200"/>
          </a:xfrm>
          <a:prstGeom prst="rect">
            <a:avLst/>
          </a:prstGeom>
          <a:ln>
            <a:noFill/>
          </a:ln>
        </p:spPr>
      </p:pic>
      <p:pic>
        <p:nvPicPr>
          <p:cNvPr id="103" name="Picture 11" descr=""/>
          <p:cNvPicPr/>
          <p:nvPr/>
        </p:nvPicPr>
        <p:blipFill>
          <a:blip r:embed="rId14"/>
          <a:srcRect l="5392" t="5368" r="13278" b="7360"/>
          <a:stretch/>
        </p:blipFill>
        <p:spPr>
          <a:xfrm>
            <a:off x="6120720" y="5212080"/>
            <a:ext cx="2093760" cy="1497240"/>
          </a:xfrm>
          <a:prstGeom prst="rect">
            <a:avLst/>
          </a:prstGeom>
          <a:ln>
            <a:noFill/>
          </a:ln>
        </p:spPr>
      </p:pic>
      <p:pic>
        <p:nvPicPr>
          <p:cNvPr id="104" name="Picture 2" descr=""/>
          <p:cNvPicPr/>
          <p:nvPr/>
        </p:nvPicPr>
        <p:blipFill>
          <a:blip r:embed="rId15"/>
          <a:srcRect l="26289" t="1280" r="18067" b="6216"/>
          <a:stretch/>
        </p:blipFill>
        <p:spPr>
          <a:xfrm>
            <a:off x="4484520" y="5249160"/>
            <a:ext cx="1321200" cy="1460520"/>
          </a:xfrm>
          <a:prstGeom prst="rect">
            <a:avLst/>
          </a:prstGeom>
          <a:ln>
            <a:noFill/>
          </a:ln>
        </p:spPr>
      </p:pic>
    </p:spTree>
  </p:cSld>
  <p:transition spd="slow">
    <p:dissolve/>
  </p:transition>
  <p:timing>
    <p:tnLst>
      <p:par>
        <p:cTn id="249" dur="indefinite" restart="never" nodeType="tmRoot">
          <p:childTnLst>
            <p:seq>
              <p:cTn id="250" dur="indefinite" nodeType="mainSeq">
                <p:childTnLst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5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nodeType="clickEffect" fill="hold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2" dur="3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3" dur="3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nodeType="withEffect" fill="hold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6" dur="3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7" dur="3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nodeType="withEffect" fill="hold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0" dur="3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1" dur="3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7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28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nodeType="clickEffect" fill="hold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8" dur="22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9" dur="22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9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1" dur="22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2" dur="22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0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nodeType="clickEffect" fill="hold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4" dur="2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5" dur="2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2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7" dur="2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8" dur="2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3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0" dur="4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1" dur="47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4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3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4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6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nodeType="clickEffect" fill="hold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6" dur="2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7" dur="2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7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nodeType="clickEffect" fill="hold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9" dur="3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0" dur="3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8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nodeType="clickEffect" fill="hold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2" dur="3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3" dur="3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0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nodeType="clickEffect" fill="hold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5" dur="5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6" dur="5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13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91800" y="260640"/>
            <a:ext cx="903600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- </a:t>
            </a: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někteří  z  živočichů  </a:t>
            </a: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(např.  srstnatí  nosorožci,  velcí 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  </a:t>
            </a: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jeleni + medvědi, …) </a:t>
            </a: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postupně vymizeli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106" name="Picture 3" descr=""/>
          <p:cNvPicPr/>
          <p:nvPr/>
        </p:nvPicPr>
        <p:blipFill>
          <a:blip r:embed="rId1"/>
          <a:stretch/>
        </p:blipFill>
        <p:spPr>
          <a:xfrm>
            <a:off x="93240" y="1194480"/>
            <a:ext cx="1951560" cy="1608120"/>
          </a:xfrm>
          <a:prstGeom prst="rect">
            <a:avLst/>
          </a:prstGeom>
          <a:ln>
            <a:noFill/>
          </a:ln>
        </p:spPr>
      </p:pic>
      <p:sp>
        <p:nvSpPr>
          <p:cNvPr id="107" name="CustomShape 2"/>
          <p:cNvSpPr/>
          <p:nvPr/>
        </p:nvSpPr>
        <p:spPr>
          <a:xfrm>
            <a:off x="3171960" y="1302840"/>
            <a:ext cx="4320000" cy="575640"/>
          </a:xfrm>
          <a:prstGeom prst="cloudCallout">
            <a:avLst>
              <a:gd name="adj1" fmla="val -89457"/>
              <a:gd name="adj2" fmla="val 5769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Bohužel se to týkalo i nás.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1893960" y="1850400"/>
            <a:ext cx="7097760" cy="2376000"/>
          </a:xfrm>
          <a:prstGeom prst="horizontalScroll">
            <a:avLst>
              <a:gd name="adj" fmla="val 125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2000" spc="-1" strike="noStrike" u="sng">
                <a:solidFill>
                  <a:srgbClr val="072c62"/>
                </a:solidFill>
                <a:uFillTx/>
                <a:latin typeface="Palatino Linotype"/>
              </a:rPr>
              <a:t>Víte, že …?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- náš název pochází z estonštiny a znamená „podzemní krtek“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- jsme  blíže příbuzní slonu  indickému  než  je mu  příbuzný  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  </a:t>
            </a: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slon africký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2000" spc="-1" strike="noStrike">
                <a:solidFill>
                  <a:srgbClr val="072c62"/>
                </a:solidFill>
                <a:latin typeface="Palatino Linotype"/>
              </a:rPr>
              <a:t>- žili i trpasličí mamuti, kteří byli vysocí jen asi 1,8 m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09" name="CustomShape 4"/>
          <p:cNvSpPr/>
          <p:nvPr/>
        </p:nvSpPr>
        <p:spPr>
          <a:xfrm>
            <a:off x="2450520" y="4226760"/>
            <a:ext cx="64126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- </a:t>
            </a:r>
            <a:r>
              <a:rPr b="1" lang="cs-CZ" sz="2800" spc="-1" strike="noStrike" u="sng">
                <a:solidFill>
                  <a:srgbClr val="3b4759"/>
                </a:solidFill>
                <a:uFillTx/>
                <a:latin typeface="Palatino Linotype"/>
              </a:rPr>
              <a:t>květena je prakticky shodná s dnešní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0" name="CustomShape 5"/>
          <p:cNvSpPr/>
          <p:nvPr/>
        </p:nvSpPr>
        <p:spPr>
          <a:xfrm>
            <a:off x="483480" y="4931280"/>
            <a:ext cx="866016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- i dnes najdeme na našem území </a:t>
            </a: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rostliny, které jsou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  </a:t>
            </a: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pozůstatkem dob ledových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1" name="CustomShape 6"/>
          <p:cNvSpPr/>
          <p:nvPr/>
        </p:nvSpPr>
        <p:spPr>
          <a:xfrm>
            <a:off x="5165640" y="5362200"/>
            <a:ext cx="36147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- </a:t>
            </a: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tzv. </a:t>
            </a:r>
            <a:r>
              <a:rPr b="1" lang="cs-CZ" sz="2800" spc="-1" strike="noStrike" u="sng">
                <a:solidFill>
                  <a:srgbClr val="3b4759"/>
                </a:solidFill>
                <a:uFillTx/>
                <a:latin typeface="Palatino Linotype"/>
              </a:rPr>
              <a:t>glaciální relikty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2" name="CustomShape 7"/>
          <p:cNvSpPr/>
          <p:nvPr/>
        </p:nvSpPr>
        <p:spPr>
          <a:xfrm>
            <a:off x="848520" y="6021360"/>
            <a:ext cx="67845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b4759"/>
                </a:solidFill>
                <a:latin typeface="Palatino Linotype"/>
              </a:rPr>
              <a:t>(např. ostružiník moruška, vrba bylinná)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3" name="CustomShape 8"/>
          <p:cNvSpPr/>
          <p:nvPr/>
        </p:nvSpPr>
        <p:spPr>
          <a:xfrm>
            <a:off x="91800" y="3086640"/>
            <a:ext cx="1666080" cy="1844280"/>
          </a:xfrm>
          <a:prstGeom prst="cloudCallout">
            <a:avLst>
              <a:gd name="adj1" fmla="val 35144"/>
              <a:gd name="adj2" fmla="val -70622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72c62"/>
                </a:solidFill>
                <a:latin typeface="Palatino Linotype"/>
              </a:rPr>
              <a:t>Tak nashle, příště třeba </a:t>
            </a: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72c62"/>
                </a:solidFill>
                <a:latin typeface="Palatino Linotype"/>
              </a:rPr>
              <a:t>v muzeu.</a:t>
            </a:r>
            <a:endParaRPr b="0" lang="cs-CZ" sz="1800" spc="-1" strike="noStrike">
              <a:latin typeface="Arial"/>
            </a:endParaRPr>
          </a:p>
        </p:txBody>
      </p:sp>
    </p:spTree>
  </p:cSld>
  <p:transition spd="slow">
    <p:dissolve/>
  </p:transition>
  <p:timing>
    <p:tnLst>
      <p:par>
        <p:cTn id="414" dur="indefinite" restart="never" nodeType="tmRoot">
          <p:childTnLst>
            <p:seq>
              <p:cTn id="415" dur="indefinite" nodeType="mainSeq">
                <p:childTnLst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2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nodeType="clickEffect" fill="hold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7" dur="22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8" dur="22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43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nodeType="clickEffect" fill="hold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 additive="repl">
                                        <p:cTn id="438" dur="17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4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45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5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59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6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66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471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2928240" y="0"/>
            <a:ext cx="5567040" cy="140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8600" spc="-1" strike="noStrike">
                <a:solidFill>
                  <a:srgbClr val="002060"/>
                </a:solidFill>
                <a:latin typeface="Palatino Linotype"/>
              </a:rPr>
              <a:t>Opakování</a:t>
            </a:r>
            <a:endParaRPr b="0" lang="cs-CZ" sz="8600" spc="-1" strike="noStrike">
              <a:latin typeface="Arial"/>
            </a:endParaRPr>
          </a:p>
        </p:txBody>
      </p:sp>
      <p:sp>
        <p:nvSpPr>
          <p:cNvPr id="115" name="Line 2"/>
          <p:cNvSpPr/>
          <p:nvPr/>
        </p:nvSpPr>
        <p:spPr>
          <a:xfrm flipV="1">
            <a:off x="4788720" y="1258560"/>
            <a:ext cx="4043520" cy="5760"/>
          </a:xfrm>
          <a:prstGeom prst="line">
            <a:avLst/>
          </a:prstGeom>
          <a:ln w="50760">
            <a:solidFill>
              <a:srgbClr val="00206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CustomShape 3"/>
          <p:cNvSpPr/>
          <p:nvPr/>
        </p:nvSpPr>
        <p:spPr>
          <a:xfrm>
            <a:off x="85680" y="1506600"/>
            <a:ext cx="8964000" cy="136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1) </a:t>
            </a:r>
            <a:r>
              <a:rPr b="0" lang="cs-CZ" sz="2800" spc="-1" strike="noStrike" u="sng">
                <a:solidFill>
                  <a:srgbClr val="3b4759"/>
                </a:solidFill>
                <a:uFillTx/>
                <a:latin typeface="Palatino Linotype"/>
              </a:rPr>
              <a:t>Rozhodni</a:t>
            </a: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: Čtvrtohory jsou nejmladší a nejkratší érou 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                        </a:t>
            </a: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v historii Země.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7" name="CustomShape 4"/>
          <p:cNvSpPr/>
          <p:nvPr/>
        </p:nvSpPr>
        <p:spPr>
          <a:xfrm>
            <a:off x="5532120" y="1937520"/>
            <a:ext cx="10314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ANO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8" name="CustomShape 5"/>
          <p:cNvSpPr/>
          <p:nvPr/>
        </p:nvSpPr>
        <p:spPr>
          <a:xfrm>
            <a:off x="6516000" y="1937520"/>
            <a:ext cx="8956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/ NE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9" name="CustomShape 6"/>
          <p:cNvSpPr/>
          <p:nvPr/>
        </p:nvSpPr>
        <p:spPr>
          <a:xfrm>
            <a:off x="85680" y="2460600"/>
            <a:ext cx="90579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2) </a:t>
            </a:r>
            <a:r>
              <a:rPr b="0" lang="cs-CZ" sz="2800" spc="-1" strike="noStrike" u="sng">
                <a:solidFill>
                  <a:srgbClr val="3b4759"/>
                </a:solidFill>
                <a:uFillTx/>
                <a:latin typeface="Palatino Linotype"/>
              </a:rPr>
              <a:t>Doplň  správně  větu</a:t>
            </a: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:  Starší  čtvrtohory  se  nazývají   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0" name="CustomShape 7"/>
          <p:cNvSpPr/>
          <p:nvPr/>
        </p:nvSpPr>
        <p:spPr>
          <a:xfrm>
            <a:off x="85680" y="3511800"/>
            <a:ext cx="7147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3b4759"/>
                </a:solidFill>
                <a:latin typeface="Palatino Linotype"/>
              </a:rPr>
              <a:t> </a:t>
            </a: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3) </a:t>
            </a:r>
            <a:r>
              <a:rPr b="0" lang="cs-CZ" sz="2800" spc="-1" strike="noStrike" u="sng">
                <a:solidFill>
                  <a:srgbClr val="3b4759"/>
                </a:solidFill>
                <a:uFillTx/>
                <a:latin typeface="Palatino Linotype"/>
              </a:rPr>
              <a:t>Vyber pravdivé tvrzení o čtvrtohorách</a:t>
            </a: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: 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1" name="CustomShape 8"/>
          <p:cNvSpPr/>
          <p:nvPr/>
        </p:nvSpPr>
        <p:spPr>
          <a:xfrm>
            <a:off x="457920" y="2983680"/>
            <a:ext cx="86497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……………</a:t>
            </a: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. a mladší se označují jako …………. .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2" name="CustomShape 9"/>
          <p:cNvSpPr/>
          <p:nvPr/>
        </p:nvSpPr>
        <p:spPr>
          <a:xfrm>
            <a:off x="619920" y="2880720"/>
            <a:ext cx="17676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ff0000"/>
                </a:solidFill>
                <a:latin typeface="Palatino Linotype"/>
              </a:rPr>
              <a:t>pleistocén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3" name="CustomShape 10"/>
          <p:cNvSpPr/>
          <p:nvPr/>
        </p:nvSpPr>
        <p:spPr>
          <a:xfrm>
            <a:off x="6516360" y="2880720"/>
            <a:ext cx="14140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ff0000"/>
                </a:solidFill>
                <a:latin typeface="Palatino Linotype"/>
              </a:rPr>
              <a:t>holocén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4" name="CustomShape 11"/>
          <p:cNvSpPr/>
          <p:nvPr/>
        </p:nvSpPr>
        <p:spPr>
          <a:xfrm>
            <a:off x="297360" y="4034880"/>
            <a:ext cx="6149160" cy="501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700" spc="-1" strike="noStrike">
                <a:solidFill>
                  <a:srgbClr val="3b4759"/>
                </a:solidFill>
                <a:latin typeface="Palatino Linotype"/>
              </a:rPr>
              <a:t>a)</a:t>
            </a:r>
            <a:r>
              <a:rPr b="0" lang="cs-CZ" sz="2700" spc="-1" strike="noStrike">
                <a:solidFill>
                  <a:srgbClr val="3b4759"/>
                </a:solidFill>
                <a:latin typeface="Palatino Linotype"/>
              </a:rPr>
              <a:t> střídají se doby ledové a meziledové </a:t>
            </a:r>
            <a:endParaRPr b="0" lang="cs-CZ" sz="2700" spc="-1" strike="noStrike">
              <a:latin typeface="Arial"/>
            </a:endParaRPr>
          </a:p>
        </p:txBody>
      </p:sp>
      <p:sp>
        <p:nvSpPr>
          <p:cNvPr id="125" name="CustomShape 12"/>
          <p:cNvSpPr/>
          <p:nvPr/>
        </p:nvSpPr>
        <p:spPr>
          <a:xfrm>
            <a:off x="85680" y="5669280"/>
            <a:ext cx="8450280" cy="136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4) </a:t>
            </a:r>
            <a:r>
              <a:rPr b="0" lang="cs-CZ" sz="2800" spc="-1" strike="noStrike" u="sng">
                <a:solidFill>
                  <a:srgbClr val="3b4759"/>
                </a:solidFill>
                <a:uFillTx/>
                <a:latin typeface="Palatino Linotype"/>
              </a:rPr>
              <a:t>Rozhodni</a:t>
            </a: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: Pojmem   glaciální   relikt   označujeme 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    </a:t>
            </a:r>
            <a:r>
              <a:rPr b="0" lang="cs-CZ" sz="2700" spc="-1" strike="noStrike">
                <a:solidFill>
                  <a:srgbClr val="3b4759"/>
                </a:solidFill>
                <a:latin typeface="Palatino Linotype"/>
              </a:rPr>
              <a:t>organismus, který je pozůstatkem dob ledových. </a:t>
            </a:r>
            <a:endParaRPr b="0" lang="cs-CZ" sz="2700" spc="-1" strike="noStrike">
              <a:latin typeface="Arial"/>
            </a:endParaRPr>
          </a:p>
        </p:txBody>
      </p:sp>
      <p:sp>
        <p:nvSpPr>
          <p:cNvPr id="126" name="CustomShape 13"/>
          <p:cNvSpPr/>
          <p:nvPr/>
        </p:nvSpPr>
        <p:spPr>
          <a:xfrm>
            <a:off x="8062200" y="6100200"/>
            <a:ext cx="4568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A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7" name="CustomShape 14"/>
          <p:cNvSpPr/>
          <p:nvPr/>
        </p:nvSpPr>
        <p:spPr>
          <a:xfrm>
            <a:off x="6317640" y="4050360"/>
            <a:ext cx="2680560" cy="501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700" spc="-1" strike="noStrike">
                <a:solidFill>
                  <a:srgbClr val="3b4759"/>
                </a:solidFill>
                <a:latin typeface="Palatino Linotype"/>
              </a:rPr>
              <a:t>b) </a:t>
            </a:r>
            <a:r>
              <a:rPr b="0" lang="cs-CZ" sz="2700" spc="-1" strike="noStrike">
                <a:solidFill>
                  <a:srgbClr val="3b4759"/>
                </a:solidFill>
                <a:latin typeface="Palatino Linotype"/>
              </a:rPr>
              <a:t>vývoj člověka</a:t>
            </a:r>
            <a:endParaRPr b="0" lang="cs-CZ" sz="2700" spc="-1" strike="noStrike">
              <a:latin typeface="Arial"/>
            </a:endParaRPr>
          </a:p>
        </p:txBody>
      </p:sp>
      <p:sp>
        <p:nvSpPr>
          <p:cNvPr id="128" name="CustomShape 15"/>
          <p:cNvSpPr/>
          <p:nvPr/>
        </p:nvSpPr>
        <p:spPr>
          <a:xfrm>
            <a:off x="5199840" y="5065920"/>
            <a:ext cx="3695400" cy="501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700" spc="-1" strike="noStrike">
                <a:solidFill>
                  <a:srgbClr val="3b4759"/>
                </a:solidFill>
                <a:latin typeface="Palatino Linotype"/>
              </a:rPr>
              <a:t>f)</a:t>
            </a:r>
            <a:r>
              <a:rPr b="0" lang="cs-CZ" sz="2700" spc="-1" strike="noStrike">
                <a:solidFill>
                  <a:srgbClr val="3b4759"/>
                </a:solidFill>
                <a:latin typeface="Palatino Linotype"/>
              </a:rPr>
              <a:t> platí všechna tvrzení</a:t>
            </a:r>
            <a:endParaRPr b="0" lang="cs-CZ" sz="2700" spc="-1" strike="noStrike">
              <a:latin typeface="Arial"/>
            </a:endParaRPr>
          </a:p>
        </p:txBody>
      </p:sp>
      <p:sp>
        <p:nvSpPr>
          <p:cNvPr id="129" name="CustomShape 16"/>
          <p:cNvSpPr/>
          <p:nvPr/>
        </p:nvSpPr>
        <p:spPr>
          <a:xfrm>
            <a:off x="8360280" y="6100200"/>
            <a:ext cx="5911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/N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30" name="CustomShape 17"/>
          <p:cNvSpPr/>
          <p:nvPr/>
        </p:nvSpPr>
        <p:spPr>
          <a:xfrm>
            <a:off x="174240" y="5065920"/>
            <a:ext cx="4881240" cy="501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700" spc="-1" strike="noStrike">
                <a:solidFill>
                  <a:srgbClr val="3b4759"/>
                </a:solidFill>
                <a:latin typeface="Palatino Linotype"/>
              </a:rPr>
              <a:t>e)</a:t>
            </a:r>
            <a:r>
              <a:rPr b="0" lang="cs-CZ" sz="2700" spc="-1" strike="noStrike">
                <a:solidFill>
                  <a:srgbClr val="3b4759"/>
                </a:solidFill>
                <a:latin typeface="Palatino Linotype"/>
              </a:rPr>
              <a:t> z živočichů jsou typičtí savci</a:t>
            </a:r>
            <a:endParaRPr b="0" lang="cs-CZ" sz="2700" spc="-1" strike="noStrike">
              <a:latin typeface="Arial"/>
            </a:endParaRPr>
          </a:p>
        </p:txBody>
      </p:sp>
      <p:sp>
        <p:nvSpPr>
          <p:cNvPr id="131" name="CustomShape 18"/>
          <p:cNvSpPr/>
          <p:nvPr/>
        </p:nvSpPr>
        <p:spPr>
          <a:xfrm>
            <a:off x="160920" y="4557960"/>
            <a:ext cx="5223960" cy="501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700" spc="-1" strike="noStrike">
                <a:solidFill>
                  <a:srgbClr val="3b4759"/>
                </a:solidFill>
                <a:latin typeface="Palatino Linotype"/>
              </a:rPr>
              <a:t>c)</a:t>
            </a:r>
            <a:r>
              <a:rPr b="0" lang="cs-CZ" sz="2700" spc="-1" strike="noStrike">
                <a:solidFill>
                  <a:srgbClr val="3b4759"/>
                </a:solidFill>
                <a:latin typeface="Palatino Linotype"/>
              </a:rPr>
              <a:t> květena téměř shodná s dnešní</a:t>
            </a:r>
            <a:endParaRPr b="0" lang="cs-CZ" sz="2700" spc="-1" strike="noStrike">
              <a:latin typeface="Arial"/>
            </a:endParaRPr>
          </a:p>
        </p:txBody>
      </p:sp>
      <p:sp>
        <p:nvSpPr>
          <p:cNvPr id="132" name="CustomShape 19"/>
          <p:cNvSpPr/>
          <p:nvPr/>
        </p:nvSpPr>
        <p:spPr>
          <a:xfrm>
            <a:off x="5471280" y="4557960"/>
            <a:ext cx="3690720" cy="501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700" spc="-1" strike="noStrike">
                <a:solidFill>
                  <a:srgbClr val="3b4759"/>
                </a:solidFill>
                <a:latin typeface="Palatino Linotype"/>
              </a:rPr>
              <a:t>d)</a:t>
            </a:r>
            <a:r>
              <a:rPr b="0" lang="cs-CZ" sz="2700" spc="-1" strike="noStrike">
                <a:solidFill>
                  <a:srgbClr val="3b4759"/>
                </a:solidFill>
                <a:latin typeface="Palatino Linotype"/>
              </a:rPr>
              <a:t> trvají do současnosti</a:t>
            </a:r>
            <a:endParaRPr b="0" lang="cs-CZ" sz="2700" spc="-1" strike="noStrike">
              <a:latin typeface="Arial"/>
            </a:endParaRPr>
          </a:p>
        </p:txBody>
      </p:sp>
      <p:pic>
        <p:nvPicPr>
          <p:cNvPr id="133" name="Picture 3" descr=""/>
          <p:cNvPicPr/>
          <p:nvPr/>
        </p:nvPicPr>
        <p:blipFill>
          <a:blip r:embed="rId1"/>
          <a:stretch/>
        </p:blipFill>
        <p:spPr>
          <a:xfrm>
            <a:off x="106920" y="171000"/>
            <a:ext cx="1269720" cy="1046160"/>
          </a:xfrm>
          <a:prstGeom prst="rect">
            <a:avLst/>
          </a:prstGeom>
          <a:ln>
            <a:noFill/>
          </a:ln>
        </p:spPr>
      </p:pic>
      <p:sp>
        <p:nvSpPr>
          <p:cNvPr id="134" name="CustomShape 20"/>
          <p:cNvSpPr/>
          <p:nvPr/>
        </p:nvSpPr>
        <p:spPr>
          <a:xfrm>
            <a:off x="1388520" y="171000"/>
            <a:ext cx="1513080" cy="1335240"/>
          </a:xfrm>
          <a:prstGeom prst="cloudCallout">
            <a:avLst>
              <a:gd name="adj1" fmla="val -73015"/>
              <a:gd name="adj2" fmla="val 25715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1600" spc="-1" strike="noStrike">
                <a:solidFill>
                  <a:srgbClr val="072c62"/>
                </a:solidFill>
                <a:latin typeface="Palatino Linotype"/>
              </a:rPr>
              <a:t>Málem bych zapomněl na …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35" name="CustomShape 21"/>
          <p:cNvSpPr/>
          <p:nvPr/>
        </p:nvSpPr>
        <p:spPr>
          <a:xfrm>
            <a:off x="8656200" y="83880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ransition spd="slow">
    <p:dissolve/>
  </p:transition>
  <p:timing>
    <p:tnLst>
      <p:par>
        <p:cTn id="472" dur="indefinite" restart="never" nodeType="tmRoot">
          <p:childTnLst>
            <p:seq>
              <p:cTn id="473" dur="indefinite" nodeType="mainSeq">
                <p:childTnLst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8" dur="1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9" dur="1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" fill="hold">
                      <p:stCondLst>
                        <p:cond delay="indefinite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484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fill="hold">
                      <p:stCondLst>
                        <p:cond delay="indefinite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89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9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1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3" nodeType="with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9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96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7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8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0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1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3" nodeType="with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5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17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8" fill="hold">
                      <p:stCondLst>
                        <p:cond delay="indefinite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2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24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nodeType="with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2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29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4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36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4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2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43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4" fill="hold">
                      <p:stCondLst>
                        <p:cond delay="indefinite"/>
                      </p:stCondLst>
                      <p:childTnLst>
                        <p:par>
                          <p:cTn id="545" fill="hold">
                            <p:stCondLst>
                              <p:cond delay="0"/>
                            </p:stCondLst>
                            <p:childTnLst>
                              <p:par>
                                <p:cTn id="546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4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5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>
                      <p:stCondLst>
                        <p:cond delay="indefinite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5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6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5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8" fill="hold">
                      <p:stCondLst>
                        <p:cond delay="indefinite"/>
                      </p:stCondLst>
                      <p:childTnLst>
                        <p:par>
                          <p:cTn id="559" fill="hold">
                            <p:stCondLst>
                              <p:cond delay="0"/>
                            </p:stCondLst>
                            <p:childTnLst>
                              <p:par>
                                <p:cTn id="560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6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64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69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0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71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76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78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8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4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8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6" fill="hold">
                      <p:stCondLst>
                        <p:cond delay="indefinite"/>
                      </p:stCondLst>
                      <p:childTnLst>
                        <p:par>
                          <p:cTn id="587" fill="hold">
                            <p:stCondLst>
                              <p:cond delay="0"/>
                            </p:stCondLst>
                            <p:childTnLst>
                              <p:par>
                                <p:cTn id="588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9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3" nodeType="with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6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97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8" fill="hold">
                      <p:stCondLst>
                        <p:cond delay="indefinite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nodeType="clickEffect" fill="hold" presetClass="emph" presetID="3" presetSubtype="2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  <p:par>
                                <p:cTn id="601" nodeType="withEffect" fill="hold" presetClass="exit" presetID="2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602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3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09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10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1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2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3" fill="hold">
                      <p:stCondLst>
                        <p:cond delay="indefinite"/>
                      </p:stCondLst>
                      <p:childTnLst>
                        <p:par>
                          <p:cTn id="614" fill="hold">
                            <p:stCondLst>
                              <p:cond delay="0"/>
                            </p:stCondLst>
                            <p:childTnLst>
                              <p:par>
                                <p:cTn id="615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17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1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9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nodeType="clickEffect" fill="hold" presetClass="emph" presetID="3" presetSubtype="2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4" fill="hold">
                      <p:stCondLst>
                        <p:cond delay="indefinite"/>
                      </p:stCondLst>
                      <p:childTnLst>
                        <p:par>
                          <p:cTn id="625" fill="hold">
                            <p:stCondLst>
                              <p:cond delay="0"/>
                            </p:stCondLst>
                            <p:childTnLst>
                              <p:par>
                                <p:cTn id="626" nodeType="clickEffect" fill="hold" presetClass="emph" presetID="3" presetSubtype="2">
                                  <p:stCondLst>
                                    <p:cond delay="0"/>
                                  </p:stCondLst>
                                  <p:childTnLst/>
                                </p:cTn>
                              </p:par>
                              <p:par>
                                <p:cTn id="627" nodeType="withEffect" fill="hold" presetClass="exit" presetID="2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628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9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/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1854000" y="194760"/>
            <a:ext cx="7133400" cy="140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8600" spc="-1" strike="noStrike">
                <a:solidFill>
                  <a:srgbClr val="002060"/>
                </a:solidFill>
                <a:latin typeface="Palatino Linotype"/>
              </a:rPr>
              <a:t>Použité zdroje</a:t>
            </a:r>
            <a:endParaRPr b="0" lang="cs-CZ" sz="8600" spc="-1" strike="noStrike">
              <a:latin typeface="Arial"/>
            </a:endParaRPr>
          </a:p>
        </p:txBody>
      </p:sp>
      <p:sp>
        <p:nvSpPr>
          <p:cNvPr id="137" name="Line 2"/>
          <p:cNvSpPr/>
          <p:nvPr/>
        </p:nvSpPr>
        <p:spPr>
          <a:xfrm flipV="1">
            <a:off x="3707640" y="1604160"/>
            <a:ext cx="5123880" cy="6120"/>
          </a:xfrm>
          <a:prstGeom prst="line">
            <a:avLst/>
          </a:prstGeom>
          <a:ln w="50760">
            <a:solidFill>
              <a:srgbClr val="00206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CustomShape 3"/>
          <p:cNvSpPr/>
          <p:nvPr/>
        </p:nvSpPr>
        <p:spPr>
          <a:xfrm>
            <a:off x="251640" y="1917000"/>
            <a:ext cx="84967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b4759"/>
                </a:solidFill>
                <a:latin typeface="Palatino Linotype"/>
              </a:rPr>
              <a:t>- použité obrázky - kliparty galerie MS Office 2010</a:t>
            </a:r>
            <a:endParaRPr b="0" lang="cs-CZ" sz="2800" spc="-1" strike="noStrike">
              <a:latin typeface="Arial"/>
            </a:endParaRPr>
          </a:p>
        </p:txBody>
      </p:sp>
    </p:spTree>
  </p:cSld>
  <p:transition spd="slow">
    <p:dissolve/>
  </p:transition>
  <p:timing>
    <p:tnLst>
      <p:par>
        <p:cTn id="631" dur="indefinite" restart="never" nodeType="tmRoot">
          <p:childTnLst>
            <p:seq>
              <p:cTn id="632" dur="indefinite" nodeType="mainSeq">
                <p:childTnLst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37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38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9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0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1" nodeType="with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43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44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5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6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7" fill="hold">
                      <p:stCondLst>
                        <p:cond delay="indefinite"/>
                      </p:stCondLst>
                      <p:childTnLst>
                        <p:par>
                          <p:cTn id="648" fill="hold">
                            <p:stCondLst>
                              <p:cond delay="0"/>
                            </p:stCondLst>
                            <p:childTnLst>
                              <p:par>
                                <p:cTn id="649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5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496</TotalTime>
  <Application>LibreOffice/5.4.4.2$Windows_X86_64 LibreOffice_project/2524958677847fb3bb44820e40380acbe820f960</Application>
  <Words>419</Words>
  <Paragraphs>83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2013-04-26T17:09:27Z</dcterms:created>
  <dc:creator>Konířová Věra</dc:creator>
  <dc:description/>
  <dc:language>cs-CZ</dc:language>
  <cp:lastModifiedBy>Věrka Věrka</cp:lastModifiedBy>
  <dcterms:modified xsi:type="dcterms:W3CDTF">2020-04-25T09:31:13Z</dcterms:modified>
  <cp:revision>140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6</vt:i4>
  </property>
</Properties>
</file>