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58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6600"/>
    <a:srgbClr val="990000"/>
    <a:srgbClr val="A50021"/>
    <a:srgbClr val="FF0000"/>
    <a:srgbClr val="7B1200"/>
    <a:srgbClr val="FF6600"/>
    <a:srgbClr val="8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8F0442-99D0-497D-8BBE-4B794F1A4077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4A7C8-3443-422B-86EB-2800122D32F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42664" y="54868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Druhohory</a:t>
            </a:r>
            <a:r>
              <a:rPr lang="cs-CZ" dirty="0"/>
              <a:t> 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640600" y="1700808"/>
            <a:ext cx="51462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2664741" y="1814801"/>
            <a:ext cx="39546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b="1" dirty="0">
                <a:solidFill>
                  <a:srgbClr val="CC6600"/>
                </a:solidFill>
              </a:rPr>
              <a:t>(250 – 65 miliónů let)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2572162"/>
            <a:ext cx="19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dělí se na: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984749" y="2572162"/>
            <a:ext cx="1067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cs-CZ" sz="2800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trias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049163" y="2572162"/>
            <a:ext cx="1029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cs-CZ" sz="2800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juru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78612" y="2572162"/>
            <a:ext cx="1226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cs-CZ" sz="2800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křídu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087" y="3184205"/>
            <a:ext cx="119603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4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521375" y="4282902"/>
            <a:ext cx="4396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nejvíce se rozvíjejí plazi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42821" y="3230372"/>
            <a:ext cx="2648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suché podnebí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305814" y="3753592"/>
            <a:ext cx="5929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kontinenty se začínají rozestupovat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763688" y="4790592"/>
            <a:ext cx="2981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objevují se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želvy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475656" y="60212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63888" y="6205954"/>
            <a:ext cx="7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996640" y="5323252"/>
            <a:ext cx="4777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dirty="0">
                <a:solidFill>
                  <a:srgbClr val="CC6600"/>
                </a:solidFill>
              </a:rPr>
              <a:t>v mořích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hojnost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měkkýšů</a:t>
            </a:r>
          </a:p>
        </p:txBody>
      </p:sp>
      <p:pic>
        <p:nvPicPr>
          <p:cNvPr id="20" name="Picture 15" descr="C:\Users\KonirovaV\AppData\Local\Microsoft\Windows\Temporary Internet Files\Content.IE5\9HENFX0K\MC900052671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03" y="5881203"/>
            <a:ext cx="822970" cy="85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láček 13"/>
          <p:cNvSpPr/>
          <p:nvPr/>
        </p:nvSpPr>
        <p:spPr>
          <a:xfrm>
            <a:off x="5580112" y="4379609"/>
            <a:ext cx="3481906" cy="1046440"/>
          </a:xfrm>
          <a:prstGeom prst="cloudCallout">
            <a:avLst>
              <a:gd name="adj1" fmla="val -15849"/>
              <a:gd name="adj2" fmla="val 58155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rgbClr val="C00000"/>
                </a:solidFill>
              </a:rPr>
              <a:t>Zjisti v učebnici skupinu měkkýšů , o kterou se především jednalo.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221586" y="5846472"/>
            <a:ext cx="3941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hlavonožců (amonitů)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45987" y="5369419"/>
            <a:ext cx="1633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hlavně</a:t>
            </a:r>
          </a:p>
        </p:txBody>
      </p:sp>
    </p:spTree>
    <p:extLst>
      <p:ext uri="{BB962C8B-B14F-4D97-AF65-F5344CB8AC3E}">
        <p14:creationId xmlns:p14="http://schemas.microsoft.com/office/powerpoint/2010/main" val="177554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1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6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6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10" grpId="0"/>
      <p:bldP spid="11" grpId="0"/>
      <p:bldP spid="12" grpId="0"/>
      <p:bldP spid="13" grpId="0"/>
      <p:bldP spid="3" grpId="0"/>
      <p:bldP spid="8" grpId="0"/>
      <p:bldP spid="9" grpId="0"/>
      <p:bldP spid="15" grpId="0"/>
      <p:bldP spid="16" grpId="0"/>
      <p:bldP spid="19" grpId="0"/>
      <p:bldP spid="14" grpId="0" animBg="1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2333" y="1008247"/>
            <a:ext cx="6217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na konci období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vymírají krytolebci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4009" y="1544330"/>
            <a:ext cx="5667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druhy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přesliček + kapradin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19644" y="1544330"/>
            <a:ext cx="3431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CC6600"/>
                </a:solidFill>
              </a:rPr>
              <a:t>(menších rozměrů)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26321" y="2067550"/>
            <a:ext cx="6500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dále se rozvíjejí nahosemenné rostliny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04247" y="2067550"/>
            <a:ext cx="1713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</a:t>
            </a:r>
            <a:r>
              <a:rPr lang="cs-CZ" sz="2800" dirty="0">
                <a:solidFill>
                  <a:srgbClr val="CC0000"/>
                </a:solidFill>
              </a:rPr>
              <a:t>  </a:t>
            </a:r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cykasy,</a:t>
            </a:r>
          </a:p>
        </p:txBody>
      </p:sp>
      <p:sp>
        <p:nvSpPr>
          <p:cNvPr id="7" name="Obláček 6"/>
          <p:cNvSpPr/>
          <p:nvPr/>
        </p:nvSpPr>
        <p:spPr>
          <a:xfrm>
            <a:off x="974513" y="2636258"/>
            <a:ext cx="3501907" cy="720080"/>
          </a:xfrm>
          <a:prstGeom prst="cloudCallout">
            <a:avLst>
              <a:gd name="adj1" fmla="val 81239"/>
              <a:gd name="adj2" fmla="val -62305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rgbClr val="C00000"/>
                </a:solidFill>
              </a:rPr>
              <a:t>Vzpomeneš si o jaké skupiny se jedná?</a:t>
            </a:r>
          </a:p>
        </p:txBody>
      </p:sp>
      <p:pic>
        <p:nvPicPr>
          <p:cNvPr id="8" name="Picture 28" descr="C:\Users\KonirovaV\AppData\Local\Microsoft\Windows\Temporary Internet Files\Content.IE5\4T7DKOX9\MP900448620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" r="55959" b="43854"/>
          <a:stretch/>
        </p:blipFill>
        <p:spPr bwMode="auto">
          <a:xfrm>
            <a:off x="5848779" y="2636258"/>
            <a:ext cx="1084908" cy="207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KonirovaV\AppData\Local\Microsoft\Windows\Temporary Internet Files\Content.IE5\9HENFX0K\MP900399625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7"/>
          <a:stretch/>
        </p:blipFill>
        <p:spPr bwMode="auto">
          <a:xfrm>
            <a:off x="6997215" y="3172438"/>
            <a:ext cx="2079686" cy="153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7126818" y="2590770"/>
            <a:ext cx="1950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jehličnany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912" y="3540711"/>
            <a:ext cx="102662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4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19338" y="3602691"/>
            <a:ext cx="5050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rozpad kontinentu 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(Pangey)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074540" y="4125911"/>
            <a:ext cx="4312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pokles některých pevnin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7624" y="4634726"/>
            <a:ext cx="8188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</a:t>
            </a:r>
            <a:r>
              <a:rPr lang="cs-CZ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nových oceánů</a:t>
            </a:r>
            <a:r>
              <a:rPr lang="cs-CZ" sz="2800" b="1" dirty="0">
                <a:solidFill>
                  <a:srgbClr val="CC6600"/>
                </a:solidFill>
              </a:rPr>
              <a:t> </a:t>
            </a:r>
            <a:r>
              <a:rPr lang="cs-CZ" sz="2400" dirty="0">
                <a:solidFill>
                  <a:srgbClr val="CC6600"/>
                </a:solidFill>
              </a:rPr>
              <a:t>- př. </a:t>
            </a:r>
            <a:r>
              <a:rPr lang="cs-CZ" sz="2400" b="1" dirty="0">
                <a:solidFill>
                  <a:srgbClr val="CC6600"/>
                </a:solidFill>
              </a:rPr>
              <a:t>Atlantského, Indického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547664" y="5157946"/>
            <a:ext cx="7596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pokračuje   rozvoj   </a:t>
            </a:r>
            <a:r>
              <a:rPr lang="cs-CZ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hlavonožců  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(amonitů, </a:t>
            </a:r>
          </a:p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belemnitů),  krabů</a:t>
            </a:r>
            <a:r>
              <a:rPr lang="cs-CZ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apod.</a:t>
            </a:r>
          </a:p>
        </p:txBody>
      </p:sp>
      <p:pic>
        <p:nvPicPr>
          <p:cNvPr id="18" name="Picture 7" descr="C:\Users\KonirovaV\AppData\Local\Microsoft\Windows\Temporary Internet Files\Content.IE5\K0O7W0UI\MP900433326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27" t="28262" r="11958" b="5562"/>
          <a:stretch/>
        </p:blipFill>
        <p:spPr bwMode="auto">
          <a:xfrm>
            <a:off x="6215741" y="5698940"/>
            <a:ext cx="1944501" cy="106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1717151" y="6112053"/>
            <a:ext cx="205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krokodýli</a:t>
            </a:r>
          </a:p>
        </p:txBody>
      </p:sp>
    </p:spTree>
    <p:extLst>
      <p:ext uri="{BB962C8B-B14F-4D97-AF65-F5344CB8AC3E}">
        <p14:creationId xmlns:p14="http://schemas.microsoft.com/office/powerpoint/2010/main" val="254446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10" grpId="0"/>
      <p:bldP spid="11" grpId="0"/>
      <p:bldP spid="12" grpId="0"/>
      <p:bldP spid="13" grpId="0"/>
      <p:bldP spid="15" grpId="0"/>
      <p:bldP spid="16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4645" y="1069364"/>
            <a:ext cx="3713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vrcholí rozvoj plazů</a:t>
            </a:r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3601833" y="1504268"/>
            <a:ext cx="216024" cy="698744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3601833" y="1242660"/>
            <a:ext cx="259756" cy="261608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806994" y="1504268"/>
            <a:ext cx="2794839" cy="1581594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731711" y="850244"/>
            <a:ext cx="1505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CC6600"/>
                </a:solidFill>
              </a:rPr>
              <a:t>vzduch: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092684" y="850244"/>
            <a:ext cx="2223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ptakoještěři (pterosauři)</a:t>
            </a:r>
          </a:p>
        </p:txBody>
      </p:sp>
      <p:pic>
        <p:nvPicPr>
          <p:cNvPr id="8" name="Picture 23" descr="C:\Users\KonirovaV\AppData\Local\Microsoft\Windows\Temporary Internet Files\Content.IE5\9HENFX0K\MC900057336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83250">
            <a:off x="7165167" y="554489"/>
            <a:ext cx="1825427" cy="163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3731711" y="2148871"/>
            <a:ext cx="1094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CC6600"/>
                </a:solidFill>
              </a:rPr>
              <a:t>voda: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672167" y="2148870"/>
            <a:ext cx="4471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ryboještěři (ichtyosauři), </a:t>
            </a:r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plesiosauři</a:t>
            </a:r>
            <a:endParaRPr lang="cs-CZ" sz="28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23528" y="3102977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CC6600"/>
                </a:solidFill>
              </a:rPr>
              <a:t>souš:</a:t>
            </a:r>
          </a:p>
        </p:txBody>
      </p:sp>
      <p:sp>
        <p:nvSpPr>
          <p:cNvPr id="46" name="Obláček 45"/>
          <p:cNvSpPr/>
          <p:nvPr/>
        </p:nvSpPr>
        <p:spPr>
          <a:xfrm>
            <a:off x="1598553" y="2625923"/>
            <a:ext cx="2880319" cy="1026939"/>
          </a:xfrm>
          <a:prstGeom prst="cloudCallout">
            <a:avLst>
              <a:gd name="adj1" fmla="val -58735"/>
              <a:gd name="adj2" fmla="val 21340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rgbClr val="C00000"/>
                </a:solidFill>
              </a:rPr>
              <a:t>Víš jak se nazývají tehdejší suchozemští plazi?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272795" y="3652862"/>
            <a:ext cx="1824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dinosauři</a:t>
            </a:r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2069316" y="3923596"/>
            <a:ext cx="397985" cy="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2500222" y="3661986"/>
            <a:ext cx="1045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draví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36727" y="3661986"/>
            <a:ext cx="2084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původnější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436727" y="4185206"/>
            <a:ext cx="5133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pohyb po zadních končetinách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436727" y="4708426"/>
            <a:ext cx="12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např.:</a:t>
            </a:r>
          </a:p>
        </p:txBody>
      </p:sp>
      <p:sp>
        <p:nvSpPr>
          <p:cNvPr id="21" name="Obláček 20"/>
          <p:cNvSpPr/>
          <p:nvPr/>
        </p:nvSpPr>
        <p:spPr>
          <a:xfrm>
            <a:off x="348467" y="4293096"/>
            <a:ext cx="2351325" cy="1026939"/>
          </a:xfrm>
          <a:prstGeom prst="cloudCallout">
            <a:avLst>
              <a:gd name="adj1" fmla="val 78352"/>
              <a:gd name="adj2" fmla="val -32624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rgbClr val="C00000"/>
                </a:solidFill>
              </a:rPr>
              <a:t>Popiš jak se pohybovali.</a:t>
            </a:r>
          </a:p>
        </p:txBody>
      </p:sp>
      <p:pic>
        <p:nvPicPr>
          <p:cNvPr id="22" name="Picture 27" descr="C:\Users\KonirovaV\AppData\Local\Microsoft\Windows\Temporary Internet Files\Content.IE5\4T7DKOX9\MC900424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17" y="3277402"/>
            <a:ext cx="1726124" cy="89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9" descr="C:\Users\KonirovaV\AppData\Local\Microsoft\Windows\Temporary Internet Files\Content.IE5\4T7DKOX9\MC90001916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79740"/>
            <a:ext cx="1004427" cy="110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4621520" y="4708427"/>
            <a:ext cx="2000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Allosaurus</a:t>
            </a:r>
            <a:endParaRPr lang="cs-CZ" sz="28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2324917" y="5142175"/>
            <a:ext cx="99496" cy="45800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467301" y="5371175"/>
            <a:ext cx="1728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býložraví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2069316" y="3923596"/>
            <a:ext cx="67548" cy="369500"/>
          </a:xfrm>
          <a:prstGeom prst="line">
            <a:avLst/>
          </a:prstGeom>
          <a:ln w="952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4074337" y="5371175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pokročilejší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4066448" y="5894395"/>
            <a:ext cx="3054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pohyb po čtyřech</a:t>
            </a:r>
          </a:p>
        </p:txBody>
      </p:sp>
    </p:spTree>
    <p:extLst>
      <p:ext uri="{BB962C8B-B14F-4D97-AF65-F5344CB8AC3E}">
        <p14:creationId xmlns:p14="http://schemas.microsoft.com/office/powerpoint/2010/main" val="399834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1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5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4" grpId="0"/>
      <p:bldP spid="18" grpId="0"/>
      <p:bldP spid="43" grpId="0"/>
      <p:bldP spid="46" grpId="0" animBg="1"/>
      <p:bldP spid="47" grpId="0"/>
      <p:bldP spid="50" grpId="0"/>
      <p:bldP spid="3" grpId="0"/>
      <p:bldP spid="9" grpId="0"/>
      <p:bldP spid="10" grpId="0"/>
      <p:bldP spid="21" grpId="0" animBg="1"/>
      <p:bldP spid="12" grpId="0"/>
      <p:bldP spid="20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124744"/>
            <a:ext cx="12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např.:</a:t>
            </a:r>
          </a:p>
        </p:txBody>
      </p:sp>
      <p:pic>
        <p:nvPicPr>
          <p:cNvPr id="3" name="Picture 24" descr="C:\Users\KonirovaV\AppData\Local\Microsoft\Windows\Temporary Internet Files\Content.IE5\YBO7WO0Q\MC9000573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915" y="641711"/>
            <a:ext cx="1859124" cy="179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2" descr="C:\Users\KonirovaV\AppData\Local\Microsoft\Windows\Temporary Internet Files\Content.IE5\3RZ8URGT\MC900383094[1].wmf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676" y="1019669"/>
            <a:ext cx="2854838" cy="213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372497" y="1124744"/>
            <a:ext cx="2225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Stegosaurus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2497" y="2437782"/>
            <a:ext cx="2488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Brontosaurus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88822" y="1124744"/>
            <a:ext cx="2541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opancéřovaný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390815" y="2964492"/>
            <a:ext cx="2823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Brachiosaurus</a:t>
            </a:r>
            <a:r>
              <a:rPr lang="cs-CZ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80713" y="2441878"/>
            <a:ext cx="2594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Apatosaurus</a:t>
            </a:r>
            <a:endParaRPr lang="cs-CZ" sz="28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34970" y="3894928"/>
            <a:ext cx="224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ptáci</a:t>
            </a:r>
          </a:p>
        </p:txBody>
      </p:sp>
      <p:sp>
        <p:nvSpPr>
          <p:cNvPr id="13" name="Obláček 12"/>
          <p:cNvSpPr/>
          <p:nvPr/>
        </p:nvSpPr>
        <p:spPr>
          <a:xfrm>
            <a:off x="4821181" y="3353501"/>
            <a:ext cx="3076554" cy="495236"/>
          </a:xfrm>
          <a:prstGeom prst="cloudCallout">
            <a:avLst>
              <a:gd name="adj1" fmla="val -83614"/>
              <a:gd name="adj2" fmla="val 61264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rgbClr val="C00000"/>
                </a:solidFill>
              </a:rPr>
              <a:t>Víš jak se jmenuje?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25412" y="3893606"/>
            <a:ext cx="3720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nejznámější prapták: </a:t>
            </a:r>
          </a:p>
        </p:txBody>
      </p:sp>
      <p:sp>
        <p:nvSpPr>
          <p:cNvPr id="8" name="Obdélník 7"/>
          <p:cNvSpPr/>
          <p:nvPr/>
        </p:nvSpPr>
        <p:spPr>
          <a:xfrm>
            <a:off x="5841520" y="3890832"/>
            <a:ext cx="2741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Archaeopteryx</a:t>
            </a:r>
            <a:r>
              <a:rPr lang="cs-CZ" sz="2800" b="1" dirty="0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69160" y="4412747"/>
            <a:ext cx="3038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savci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80886" y="4416685"/>
            <a:ext cx="4166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drobní + většinou noční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51624" y="4946356"/>
            <a:ext cx="6458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jehličnany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800" b="1" dirty="0">
                <a:solidFill>
                  <a:srgbClr val="CC6600"/>
                </a:solidFill>
              </a:rPr>
              <a:t>z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800" b="1" dirty="0">
                <a:solidFill>
                  <a:srgbClr val="CC6600"/>
                </a:solidFill>
              </a:rPr>
              <a:t>příbuzenstva dnešních</a:t>
            </a:r>
            <a:r>
              <a:rPr lang="cs-CZ" sz="2800" dirty="0">
                <a:solidFill>
                  <a:srgbClr val="CC6600"/>
                </a:solidFill>
              </a:rPr>
              <a:t>:</a:t>
            </a:r>
          </a:p>
        </p:txBody>
      </p:sp>
      <p:pic>
        <p:nvPicPr>
          <p:cNvPr id="18" name="Picture 12" descr="C:\Users\KonirovaV\AppData\Local\Microsoft\Windows\Temporary Internet Files\Content.IE5\YBO7WO0Q\MP90040645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782" y="4937861"/>
            <a:ext cx="2089905" cy="167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5351074" y="5463266"/>
            <a:ext cx="1383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sekvojí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86660" y="5464588"/>
            <a:ext cx="1850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araukárií,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985878" y="5463266"/>
            <a:ext cx="1558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borovic,</a:t>
            </a:r>
          </a:p>
        </p:txBody>
      </p:sp>
      <p:pic>
        <p:nvPicPr>
          <p:cNvPr id="22" name="Picture 10" descr="C:\Users\KonirovaV\AppData\Local\Microsoft\Windows\Temporary Internet Files\Content.IE5\YBO7WO0Q\MP900401775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928" y="5462984"/>
            <a:ext cx="1017787" cy="127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06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  <p:bldP spid="15" grpId="0"/>
      <p:bldP spid="5" grpId="0"/>
      <p:bldP spid="4" grpId="0"/>
      <p:bldP spid="13" grpId="0" animBg="1"/>
      <p:bldP spid="6" grpId="0"/>
      <p:bldP spid="8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C:\Users\KonirovaV\AppData\Local\Microsoft\Windows\Temporary Internet Files\Content.IE5\3RZ8URGT\MC9003379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3644324"/>
            <a:ext cx="1578793" cy="80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740940" y="3110639"/>
            <a:ext cx="2702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Tyrannosaurus</a:t>
            </a:r>
            <a:endParaRPr lang="cs-CZ" sz="28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51127" y="3645790"/>
            <a:ext cx="20939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 err="1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Triceratops</a:t>
            </a:r>
            <a:endParaRPr lang="cs-CZ" sz="2800" b="1" u="sng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50724" y="4186477"/>
            <a:ext cx="14068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rohatý</a:t>
            </a:r>
          </a:p>
        </p:txBody>
      </p:sp>
      <p:pic>
        <p:nvPicPr>
          <p:cNvPr id="6" name="Picture 16" descr="C:\Users\KonirovaV\AppData\Local\Microsoft\Windows\Temporary Internet Files\Content.IE5\YBO7WO0Q\MC9004245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152" y="3517552"/>
            <a:ext cx="1686077" cy="106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5117190" y="4709697"/>
            <a:ext cx="2045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Iguanodon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6315" y="980727"/>
            <a:ext cx="134203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400" b="1" u="sng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Křída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331640" y="1026894"/>
            <a:ext cx="2435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dirty="0">
                <a:solidFill>
                  <a:srgbClr val="CC6600"/>
                </a:solidFill>
              </a:rPr>
              <a:t>mělká moře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3767307" y="1298225"/>
            <a:ext cx="288032" cy="0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088597" y="1026495"/>
            <a:ext cx="3628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CC6600"/>
                </a:solidFill>
              </a:rPr>
              <a:t>usazování materiálu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65058" y="1550114"/>
            <a:ext cx="6925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(</a:t>
            </a:r>
            <a:r>
              <a:rPr lang="cs-CZ" sz="2800" b="1" dirty="0">
                <a:solidFill>
                  <a:srgbClr val="CC6600"/>
                </a:solidFill>
              </a:rPr>
              <a:t>pískovce, uhličitanové horniny = </a:t>
            </a:r>
            <a:r>
              <a:rPr lang="cs-CZ" sz="28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křída</a:t>
            </a:r>
            <a:r>
              <a:rPr lang="cs-CZ" sz="2800" dirty="0">
                <a:solidFill>
                  <a:srgbClr val="CC6600"/>
                </a:solidFill>
              </a:rPr>
              <a:t>)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321335" y="2063612"/>
            <a:ext cx="7936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na konci období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alpínsko-himálajské vrásně</a:t>
            </a:r>
            <a:r>
              <a:rPr lang="cs-CZ" sz="2800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176195" y="5233715"/>
            <a:ext cx="6241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dirty="0">
                <a:solidFill>
                  <a:srgbClr val="CC6600"/>
                </a:solidFill>
              </a:rPr>
              <a:t>koncem období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dinosauři vymírají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331037" y="3112669"/>
            <a:ext cx="1045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draví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5809581" y="3112669"/>
            <a:ext cx="1728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býložraví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791019" y="2596554"/>
            <a:ext cx="5824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v tomto období z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dinosaurů</a:t>
            </a:r>
            <a:r>
              <a:rPr lang="cs-CZ" sz="2800" dirty="0">
                <a:solidFill>
                  <a:srgbClr val="CC0000"/>
                </a:solidFill>
              </a:rPr>
              <a:t> </a:t>
            </a:r>
            <a:r>
              <a:rPr lang="cs-CZ" sz="2800" dirty="0">
                <a:solidFill>
                  <a:srgbClr val="CC6600"/>
                </a:solidFill>
              </a:rPr>
              <a:t>např.: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5297855" y="3112669"/>
            <a:ext cx="246499" cy="288032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529934" y="3112669"/>
            <a:ext cx="279647" cy="288032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láček 20"/>
          <p:cNvSpPr/>
          <p:nvPr/>
        </p:nvSpPr>
        <p:spPr>
          <a:xfrm>
            <a:off x="1979712" y="3644324"/>
            <a:ext cx="2351325" cy="1026939"/>
          </a:xfrm>
          <a:prstGeom prst="cloudCallout">
            <a:avLst>
              <a:gd name="adj1" fmla="val 68924"/>
              <a:gd name="adj2" fmla="val -43417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i="1" dirty="0">
                <a:solidFill>
                  <a:srgbClr val="C00000"/>
                </a:solidFill>
              </a:rPr>
              <a:t>Znáš jméno nejznámějšího </a:t>
            </a:r>
          </a:p>
          <a:p>
            <a:pPr algn="ctr"/>
            <a:r>
              <a:rPr lang="cs-CZ" sz="1600" i="1" dirty="0">
                <a:solidFill>
                  <a:srgbClr val="C00000"/>
                </a:solidFill>
              </a:rPr>
              <a:t>z nich?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76195" y="5756935"/>
            <a:ext cx="6957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hadů, ptáků</a:t>
            </a:r>
            <a:r>
              <a:rPr lang="cs-CZ" sz="2800" dirty="0">
                <a:solidFill>
                  <a:srgbClr val="CC6600"/>
                </a:solidFill>
              </a:rPr>
              <a:t>, </a:t>
            </a:r>
            <a:r>
              <a:rPr lang="cs-CZ" sz="2800" b="1" dirty="0">
                <a:solidFill>
                  <a:srgbClr val="CC6600"/>
                </a:solidFill>
              </a:rPr>
              <a:t>drobných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vačnatců </a:t>
            </a:r>
          </a:p>
          <a:p>
            <a:r>
              <a:rPr lang="cs-CZ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hmyzožravců</a:t>
            </a:r>
          </a:p>
        </p:txBody>
      </p:sp>
    </p:spTree>
    <p:extLst>
      <p:ext uri="{BB962C8B-B14F-4D97-AF65-F5344CB8AC3E}">
        <p14:creationId xmlns:p14="http://schemas.microsoft.com/office/powerpoint/2010/main" val="412884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1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1484784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78" y="1164472"/>
            <a:ext cx="7114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objevují se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krytosemenné rostliny</a:t>
            </a:r>
            <a:r>
              <a:rPr lang="cs-CZ" sz="2800" b="1" dirty="0">
                <a:solidFill>
                  <a:srgbClr val="CC6600"/>
                </a:solidFill>
              </a:rPr>
              <a:t> </a:t>
            </a:r>
            <a:r>
              <a:rPr lang="cs-CZ" sz="2800" dirty="0">
                <a:solidFill>
                  <a:srgbClr val="CC6600"/>
                </a:solidFill>
              </a:rPr>
              <a:t>- např.: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27247" y="2780928"/>
            <a:ext cx="1345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topoly</a:t>
            </a:r>
            <a:r>
              <a:rPr lang="cs-CZ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b="1" dirty="0">
              <a:solidFill>
                <a:srgbClr val="CC66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948264" y="1164472"/>
            <a:ext cx="1949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šácholany,</a:t>
            </a:r>
          </a:p>
        </p:txBody>
      </p:sp>
      <p:pic>
        <p:nvPicPr>
          <p:cNvPr id="6" name="Picture 23" descr="C:\Users\KonirovaV\AppData\Local\Microsoft\Windows\Temporary Internet Files\Content.IE5\4T7DKOX9\MP90040726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68598"/>
            <a:ext cx="1566842" cy="114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5" descr="C:\Users\KonirovaV\AppData\Local\Microsoft\Windows\Temporary Internet Files\Content.IE5\9HENFX0K\MC90007920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305213"/>
            <a:ext cx="1333652" cy="122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KonirovaV\AppData\Local\Microsoft\Windows\Temporary Internet Files\Content.IE5\DE4CGPLA\MC90043803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130" y="5254565"/>
            <a:ext cx="1119313" cy="1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MC900438018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6287">
            <a:off x="6749715" y="5200653"/>
            <a:ext cx="1227138" cy="122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97751" y="2080476"/>
            <a:ext cx="992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vrby,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273166" y="3264327"/>
            <a:ext cx="4269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drobné kvetoucí byliny</a:t>
            </a:r>
            <a:endParaRPr lang="cs-CZ" sz="2800" b="1" dirty="0">
              <a:solidFill>
                <a:srgbClr val="CC66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6172" y="4108515"/>
            <a:ext cx="885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spolu s nimi dochází také k </a:t>
            </a:r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rozvoji opylujícího hmyzu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4685269" y="3787547"/>
            <a:ext cx="493542" cy="320968"/>
          </a:xfrm>
          <a:prstGeom prst="straightConnector1">
            <a:avLst/>
          </a:prstGeom>
          <a:ln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437397" y="4615987"/>
            <a:ext cx="3676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(brouci, blanokřídlí)</a:t>
            </a:r>
          </a:p>
        </p:txBody>
      </p:sp>
      <p:sp>
        <p:nvSpPr>
          <p:cNvPr id="19" name="Obláček 18"/>
          <p:cNvSpPr/>
          <p:nvPr/>
        </p:nvSpPr>
        <p:spPr>
          <a:xfrm>
            <a:off x="2580715" y="1687692"/>
            <a:ext cx="2351325" cy="720779"/>
          </a:xfrm>
          <a:prstGeom prst="cloudCallout">
            <a:avLst>
              <a:gd name="adj1" fmla="val 119007"/>
              <a:gd name="adj2" fmla="val -51105"/>
            </a:avLst>
          </a:prstGeom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i="1" dirty="0">
                <a:solidFill>
                  <a:srgbClr val="C00000"/>
                </a:solidFill>
              </a:rPr>
              <a:t>Víš jak se také ještě nazývají?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892190" y="1651057"/>
            <a:ext cx="2058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(magnolie)</a:t>
            </a:r>
          </a:p>
        </p:txBody>
      </p:sp>
    </p:spTree>
    <p:extLst>
      <p:ext uri="{BB962C8B-B14F-4D97-AF65-F5344CB8AC3E}">
        <p14:creationId xmlns:p14="http://schemas.microsoft.com/office/powerpoint/2010/main" val="67456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3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3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12" grpId="0"/>
      <p:bldP spid="13" grpId="0"/>
      <p:bldP spid="18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8400" dirty="0">
                <a:solidFill>
                  <a:srgbClr val="990000"/>
                </a:solidFill>
              </a:rPr>
              <a:t>Opakování</a:t>
            </a:r>
            <a:r>
              <a:rPr lang="cs-CZ" dirty="0"/>
              <a:t>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640600" y="1700808"/>
            <a:ext cx="51462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210654" y="1988840"/>
            <a:ext cx="8891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1) </a:t>
            </a:r>
            <a:r>
              <a:rPr lang="cs-CZ" sz="2800" u="sng" dirty="0">
                <a:solidFill>
                  <a:srgbClr val="CC6600"/>
                </a:solidFill>
              </a:rPr>
              <a:t>Vyber pravdivé tvrzení:</a:t>
            </a:r>
            <a:r>
              <a:rPr lang="cs-CZ" sz="2800" dirty="0">
                <a:solidFill>
                  <a:srgbClr val="CC6600"/>
                </a:solidFill>
              </a:rPr>
              <a:t> Nejmladší období druhohor je:</a:t>
            </a:r>
            <a:endParaRPr lang="cs-CZ" sz="2800" u="sng" dirty="0">
              <a:solidFill>
                <a:srgbClr val="CC66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31925" y="2513195"/>
            <a:ext cx="1185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a) jura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70554" y="2512060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b) křída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380312" y="2513195"/>
            <a:ext cx="1253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c) trias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0654" y="3036415"/>
            <a:ext cx="5231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2) </a:t>
            </a:r>
            <a:r>
              <a:rPr lang="cs-CZ" sz="2800" u="sng" dirty="0">
                <a:solidFill>
                  <a:srgbClr val="CC6600"/>
                </a:solidFill>
              </a:rPr>
              <a:t>Přiřaď co k sobě správně patří: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0654" y="3549262"/>
            <a:ext cx="1815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A) křída ......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090898" y="3559635"/>
            <a:ext cx="3037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1. vrcholí rozvoj plazů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10654" y="4082855"/>
            <a:ext cx="1824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B) jura ………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608155" y="3559635"/>
            <a:ext cx="2924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2. vymírání trilobitů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090898" y="4082855"/>
            <a:ext cx="3379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3. tvorba nových oceánů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090898" y="4606075"/>
            <a:ext cx="252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5. primitivní savci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608155" y="4082854"/>
            <a:ext cx="2716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4. kvetoucí rostliny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0654" y="4606075"/>
            <a:ext cx="1672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C) trias ……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781823" y="4606075"/>
            <a:ext cx="434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6. alpínsko-himálajské vrásnění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0654" y="5067740"/>
            <a:ext cx="8761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3) </a:t>
            </a:r>
            <a:r>
              <a:rPr lang="cs-CZ" sz="2800" u="sng" dirty="0">
                <a:solidFill>
                  <a:srgbClr val="CC6600"/>
                </a:solidFill>
              </a:rPr>
              <a:t>Rozhodni:</a:t>
            </a:r>
            <a:r>
              <a:rPr lang="cs-CZ" sz="2800" dirty="0">
                <a:solidFill>
                  <a:srgbClr val="CC6600"/>
                </a:solidFill>
              </a:rPr>
              <a:t> První ptáci se objevují již v období triasu. 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291640" y="5590959"/>
            <a:ext cx="992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ANO/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146186" y="559096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C6600"/>
                </a:solidFill>
              </a:rPr>
              <a:t>NE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10654" y="6052625"/>
            <a:ext cx="9030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4) </a:t>
            </a:r>
            <a:r>
              <a:rPr lang="cs-CZ" sz="2800" u="sng" dirty="0">
                <a:solidFill>
                  <a:srgbClr val="CC6600"/>
                </a:solidFill>
              </a:rPr>
              <a:t>Doplň:</a:t>
            </a:r>
            <a:r>
              <a:rPr lang="cs-CZ" sz="2800" dirty="0">
                <a:solidFill>
                  <a:srgbClr val="CC6600"/>
                </a:solidFill>
              </a:rPr>
              <a:t> </a:t>
            </a:r>
            <a:r>
              <a:rPr lang="cs-CZ" sz="2700" dirty="0">
                <a:solidFill>
                  <a:srgbClr val="CC6600"/>
                </a:solidFill>
              </a:rPr>
              <a:t>Hojní hlavonožci druhohor se nazývají ………...... 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134785" y="3873254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388218" y="3873254"/>
            <a:ext cx="439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1643340" y="3873254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cs-CZ" sz="2800" dirty="0"/>
          </a:p>
        </p:txBody>
      </p:sp>
      <p:sp>
        <p:nvSpPr>
          <p:cNvPr id="25" name="Obdélník 24"/>
          <p:cNvSpPr/>
          <p:nvPr/>
        </p:nvSpPr>
        <p:spPr>
          <a:xfrm>
            <a:off x="1328909" y="3389401"/>
            <a:ext cx="466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</a:t>
            </a:r>
            <a:endParaRPr lang="cs-CZ" sz="2800" dirty="0"/>
          </a:p>
        </p:txBody>
      </p:sp>
      <p:sp>
        <p:nvSpPr>
          <p:cNvPr id="26" name="Obdélník 25"/>
          <p:cNvSpPr/>
          <p:nvPr/>
        </p:nvSpPr>
        <p:spPr>
          <a:xfrm>
            <a:off x="1360632" y="4396474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cs-CZ" sz="2800" dirty="0"/>
          </a:p>
        </p:txBody>
      </p:sp>
      <p:sp>
        <p:nvSpPr>
          <p:cNvPr id="27" name="Obdélník 26"/>
          <p:cNvSpPr/>
          <p:nvPr/>
        </p:nvSpPr>
        <p:spPr>
          <a:xfrm>
            <a:off x="1694169" y="3411091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569211" y="5949280"/>
            <a:ext cx="1399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amoniti</a:t>
            </a:r>
          </a:p>
        </p:txBody>
      </p:sp>
    </p:spTree>
    <p:extLst>
      <p:ext uri="{BB962C8B-B14F-4D97-AF65-F5344CB8AC3E}">
        <p14:creationId xmlns:p14="http://schemas.microsoft.com/office/powerpoint/2010/main" val="26407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9" grpId="1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600" dirty="0">
                <a:solidFill>
                  <a:srgbClr val="990000"/>
                </a:solidFill>
              </a:rPr>
              <a:t>Použité zdroje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640600" y="1700808"/>
            <a:ext cx="5146220" cy="0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251520" y="2132856"/>
            <a:ext cx="8100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CC6600"/>
                </a:solidFill>
              </a:rPr>
              <a:t>- použité obrázky - kliparty galerie MS Office 2010</a:t>
            </a:r>
          </a:p>
        </p:txBody>
      </p:sp>
    </p:spTree>
    <p:extLst>
      <p:ext uri="{BB962C8B-B14F-4D97-AF65-F5344CB8AC3E}">
        <p14:creationId xmlns:p14="http://schemas.microsoft.com/office/powerpoint/2010/main" val="412094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48">
      <a:dk1>
        <a:sysClr val="windowText" lastClr="000000"/>
      </a:dk1>
      <a:lt1>
        <a:sysClr val="window" lastClr="FFFFFF"/>
      </a:lt1>
      <a:dk2>
        <a:srgbClr val="AD1F1F"/>
      </a:dk2>
      <a:lt2>
        <a:srgbClr val="FFCC1C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868</TotalTime>
  <Words>440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Tok</vt:lpstr>
      <vt:lpstr>Druhohory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Opakování </vt:lpstr>
      <vt:lpstr>Použité 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Konířová Věra</dc:creator>
  <cp:lastModifiedBy>Věrka Věrka</cp:lastModifiedBy>
  <cp:revision>206</cp:revision>
  <dcterms:created xsi:type="dcterms:W3CDTF">2013-04-06T08:21:01Z</dcterms:created>
  <dcterms:modified xsi:type="dcterms:W3CDTF">2020-04-13T17:36:18Z</dcterms:modified>
</cp:coreProperties>
</file>