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wdp" ContentType="image/vnd.ms-photo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58" r:id="rId3"/>
    <p:sldId id="256" r:id="rId4"/>
    <p:sldId id="261" r:id="rId5"/>
    <p:sldId id="259" r:id="rId6"/>
    <p:sldId id="260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808FD-8925-4013-B00C-D8B42A9E7E8B}" type="datetimeFigureOut">
              <a:rPr lang="cs-CZ" smtClean="0"/>
              <a:t>25.04.2020</a:t>
            </a:fld>
            <a:endParaRPr lang="cs-CZ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04775FD-FED1-4D88-B5EE-7A35F02649F0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808FD-8925-4013-B00C-D8B42A9E7E8B}" type="datetimeFigureOut">
              <a:rPr lang="cs-CZ" smtClean="0"/>
              <a:t>25.04.2020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775FD-FED1-4D88-B5EE-7A35F02649F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808FD-8925-4013-B00C-D8B42A9E7E8B}" type="datetimeFigureOut">
              <a:rPr lang="cs-CZ" smtClean="0"/>
              <a:t>25.04.2020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775FD-FED1-4D88-B5EE-7A35F02649F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808FD-8925-4013-B00C-D8B42A9E7E8B}" type="datetimeFigureOut">
              <a:rPr lang="cs-CZ" smtClean="0"/>
              <a:t>25.04.2020</a:t>
            </a:fld>
            <a:endParaRPr lang="cs-CZ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04775FD-FED1-4D88-B5EE-7A35F02649F0}" type="slidenum">
              <a:rPr lang="cs-CZ" smtClean="0"/>
              <a:t>‹#›</a:t>
            </a:fld>
            <a:endParaRPr lang="cs-CZ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808FD-8925-4013-B00C-D8B42A9E7E8B}" type="datetimeFigureOut">
              <a:rPr lang="cs-CZ" smtClean="0"/>
              <a:t>25.04.2020</a:t>
            </a:fld>
            <a:endParaRPr lang="cs-CZ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04775FD-FED1-4D88-B5EE-7A35F02649F0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808FD-8925-4013-B00C-D8B42A9E7E8B}" type="datetimeFigureOut">
              <a:rPr lang="cs-CZ" smtClean="0"/>
              <a:t>25.04.2020</a:t>
            </a:fld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04775FD-FED1-4D88-B5EE-7A35F02649F0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808FD-8925-4013-B00C-D8B42A9E7E8B}" type="datetimeFigureOut">
              <a:rPr lang="cs-CZ" smtClean="0"/>
              <a:t>25.04.2020</a:t>
            </a:fld>
            <a:endParaRPr lang="cs-CZ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04775FD-FED1-4D88-B5EE-7A35F02649F0}" type="slidenum">
              <a:rPr lang="cs-CZ" smtClean="0"/>
              <a:t>‹#›</a:t>
            </a:fld>
            <a:endParaRPr lang="cs-CZ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808FD-8925-4013-B00C-D8B42A9E7E8B}" type="datetimeFigureOut">
              <a:rPr lang="cs-CZ" smtClean="0"/>
              <a:t>25.04.2020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04775FD-FED1-4D88-B5EE-7A35F02649F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808FD-8925-4013-B00C-D8B42A9E7E8B}" type="datetimeFigureOut">
              <a:rPr lang="cs-CZ" smtClean="0"/>
              <a:t>25.04.2020</a:t>
            </a:fld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04775FD-FED1-4D88-B5EE-7A35F02649F0}" type="slidenum">
              <a:rPr lang="cs-CZ" smtClean="0"/>
              <a:t>‹#›</a:t>
            </a:fld>
            <a:endParaRPr lang="cs-CZ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808FD-8925-4013-B00C-D8B42A9E7E8B}" type="datetimeFigureOut">
              <a:rPr lang="cs-CZ" smtClean="0"/>
              <a:t>25.04.2020</a:t>
            </a:fld>
            <a:endParaRPr lang="cs-CZ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04775FD-FED1-4D88-B5EE-7A35F02649F0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808FD-8925-4013-B00C-D8B42A9E7E8B}" type="datetimeFigureOut">
              <a:rPr lang="cs-CZ" smtClean="0"/>
              <a:t>25.04.2020</a:t>
            </a:fld>
            <a:endParaRPr lang="cs-CZ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04775FD-FED1-4D88-B5EE-7A35F02649F0}" type="slidenum">
              <a:rPr lang="cs-CZ" smtClean="0"/>
              <a:t>‹#›</a:t>
            </a:fld>
            <a:endParaRPr lang="cs-CZ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669808FD-8925-4013-B00C-D8B42A9E7E8B}" type="datetimeFigureOut">
              <a:rPr lang="cs-CZ" smtClean="0"/>
              <a:t>25.04.2020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204775FD-FED1-4D88-B5EE-7A35F02649F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13" Type="http://schemas.openxmlformats.org/officeDocument/2006/relationships/image" Target="../media/image13.jpeg"/><Relationship Id="rId3" Type="http://schemas.openxmlformats.org/officeDocument/2006/relationships/image" Target="../media/image5.jpeg"/><Relationship Id="rId7" Type="http://schemas.openxmlformats.org/officeDocument/2006/relationships/image" Target="../media/image8.jpeg"/><Relationship Id="rId12" Type="http://schemas.openxmlformats.org/officeDocument/2006/relationships/image" Target="../media/image12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11" Type="http://schemas.openxmlformats.org/officeDocument/2006/relationships/image" Target="../media/image11.jpeg"/><Relationship Id="rId5" Type="http://schemas.microsoft.com/office/2007/relationships/hdphoto" Target="../media/hdphoto1.wdp"/><Relationship Id="rId10" Type="http://schemas.microsoft.com/office/2007/relationships/hdphoto" Target="../media/hdphoto2.wdp"/><Relationship Id="rId4" Type="http://schemas.openxmlformats.org/officeDocument/2006/relationships/image" Target="../media/image6.jpeg"/><Relationship Id="rId9" Type="http://schemas.openxmlformats.org/officeDocument/2006/relationships/image" Target="../media/image10.jpeg"/><Relationship Id="rId14" Type="http://schemas.openxmlformats.org/officeDocument/2006/relationships/image" Target="../media/image1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Users\KonirovaV\AppData\Local\Microsoft\Windows\Temporary Internet Files\Content.IE5\3RZ8URGT\MC90003701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397774">
            <a:off x="202132" y="297408"/>
            <a:ext cx="2442953" cy="20130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Obláček 2"/>
          <p:cNvSpPr/>
          <p:nvPr/>
        </p:nvSpPr>
        <p:spPr>
          <a:xfrm>
            <a:off x="3404770" y="137410"/>
            <a:ext cx="4983654" cy="1277494"/>
          </a:xfrm>
          <a:prstGeom prst="cloudCallout">
            <a:avLst>
              <a:gd name="adj1" fmla="val -80189"/>
              <a:gd name="adj2" fmla="val 2611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i="1" dirty="0">
                <a:solidFill>
                  <a:schemeClr val="bg2">
                    <a:lumMod val="25000"/>
                  </a:schemeClr>
                </a:solidFill>
              </a:rPr>
              <a:t>Zdravím všechny!</a:t>
            </a:r>
          </a:p>
          <a:p>
            <a:pPr algn="ctr"/>
            <a:r>
              <a:rPr lang="cs-CZ" sz="2000" i="1" dirty="0">
                <a:solidFill>
                  <a:schemeClr val="bg2">
                    <a:lumMod val="25000"/>
                  </a:schemeClr>
                </a:solidFill>
              </a:rPr>
              <a:t>Dnes budu vaším průvodcem. Mimochodem jsem mamut .</a:t>
            </a:r>
          </a:p>
        </p:txBody>
      </p:sp>
      <p:sp>
        <p:nvSpPr>
          <p:cNvPr id="4" name="Obláček 3"/>
          <p:cNvSpPr/>
          <p:nvPr/>
        </p:nvSpPr>
        <p:spPr>
          <a:xfrm>
            <a:off x="2244971" y="1490641"/>
            <a:ext cx="4542776" cy="864096"/>
          </a:xfrm>
          <a:prstGeom prst="cloudCallout">
            <a:avLst>
              <a:gd name="adj1" fmla="val -59870"/>
              <a:gd name="adj2" fmla="val -10264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i="1" dirty="0">
                <a:solidFill>
                  <a:schemeClr val="bg2">
                    <a:lumMod val="25000"/>
                  </a:schemeClr>
                </a:solidFill>
              </a:rPr>
              <a:t>Víte pro kterou éru vývoje Země jsem typický?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2096228" y="2270160"/>
            <a:ext cx="14911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i="1" dirty="0">
                <a:solidFill>
                  <a:srgbClr val="002060"/>
                </a:solidFill>
              </a:rPr>
              <a:t>Nápověda:</a:t>
            </a:r>
          </a:p>
        </p:txBody>
      </p:sp>
      <p:sp>
        <p:nvSpPr>
          <p:cNvPr id="7" name="Obláček 6"/>
          <p:cNvSpPr/>
          <p:nvPr/>
        </p:nvSpPr>
        <p:spPr>
          <a:xfrm>
            <a:off x="3387319" y="2388838"/>
            <a:ext cx="2088232" cy="680122"/>
          </a:xfrm>
          <a:prstGeom prst="cloudCallout">
            <a:avLst>
              <a:gd name="adj1" fmla="val 13667"/>
              <a:gd name="adj2" fmla="val -6788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i="1" dirty="0">
                <a:solidFill>
                  <a:schemeClr val="bg2">
                    <a:lumMod val="25000"/>
                  </a:schemeClr>
                </a:solidFill>
              </a:rPr>
              <a:t>a) třetihory</a:t>
            </a:r>
          </a:p>
        </p:txBody>
      </p:sp>
      <p:sp>
        <p:nvSpPr>
          <p:cNvPr id="8" name="Obláček 7"/>
          <p:cNvSpPr/>
          <p:nvPr/>
        </p:nvSpPr>
        <p:spPr>
          <a:xfrm>
            <a:off x="5475551" y="2102518"/>
            <a:ext cx="2367880" cy="750418"/>
          </a:xfrm>
          <a:prstGeom prst="cloudCallout">
            <a:avLst>
              <a:gd name="adj1" fmla="val -26684"/>
              <a:gd name="adj2" fmla="val -6440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i="1" dirty="0">
                <a:solidFill>
                  <a:schemeClr val="bg2">
                    <a:lumMod val="25000"/>
                  </a:schemeClr>
                </a:solidFill>
              </a:rPr>
              <a:t>b) čtvrtohory</a:t>
            </a:r>
          </a:p>
        </p:txBody>
      </p:sp>
      <p:sp>
        <p:nvSpPr>
          <p:cNvPr id="9" name="Obláček 8"/>
          <p:cNvSpPr/>
          <p:nvPr/>
        </p:nvSpPr>
        <p:spPr>
          <a:xfrm>
            <a:off x="6902521" y="1303928"/>
            <a:ext cx="2088232" cy="798590"/>
          </a:xfrm>
          <a:prstGeom prst="cloudCallout">
            <a:avLst>
              <a:gd name="adj1" fmla="val -73909"/>
              <a:gd name="adj2" fmla="val 2251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i="1" dirty="0">
                <a:solidFill>
                  <a:schemeClr val="bg2">
                    <a:lumMod val="25000"/>
                  </a:schemeClr>
                </a:solidFill>
              </a:rPr>
              <a:t>c) </a:t>
            </a:r>
            <a:r>
              <a:rPr lang="cs-CZ" i="1" dirty="0" err="1">
                <a:solidFill>
                  <a:schemeClr val="bg2">
                    <a:lumMod val="25000"/>
                  </a:schemeClr>
                </a:solidFill>
              </a:rPr>
              <a:t>pětihory</a:t>
            </a:r>
            <a:endParaRPr lang="cs-CZ" i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433408" y="3163990"/>
            <a:ext cx="573923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8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Čtvrtohory</a:t>
            </a:r>
            <a:endParaRPr lang="cs-CZ" sz="8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Obláček 9"/>
          <p:cNvSpPr/>
          <p:nvPr/>
        </p:nvSpPr>
        <p:spPr>
          <a:xfrm>
            <a:off x="143047" y="2708117"/>
            <a:ext cx="2698738" cy="1584176"/>
          </a:xfrm>
          <a:prstGeom prst="cloudCallout">
            <a:avLst>
              <a:gd name="adj1" fmla="val 17669"/>
              <a:gd name="adj2" fmla="val -8474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i="1" dirty="0">
                <a:solidFill>
                  <a:schemeClr val="bg2">
                    <a:lumMod val="25000"/>
                  </a:schemeClr>
                </a:solidFill>
              </a:rPr>
              <a:t>Jasně - jsou to čtvrtohory </a:t>
            </a:r>
          </a:p>
          <a:p>
            <a:pPr algn="ctr"/>
            <a:r>
              <a:rPr lang="cs-CZ" sz="2000" i="1" dirty="0">
                <a:solidFill>
                  <a:schemeClr val="bg2">
                    <a:lumMod val="25000"/>
                  </a:schemeClr>
                </a:solidFill>
              </a:rPr>
              <a:t>a také dnešní téma.</a:t>
            </a:r>
          </a:p>
        </p:txBody>
      </p:sp>
      <p:cxnSp>
        <p:nvCxnSpPr>
          <p:cNvPr id="11" name="Přímá spojnice 10"/>
          <p:cNvCxnSpPr/>
          <p:nvPr/>
        </p:nvCxnSpPr>
        <p:spPr>
          <a:xfrm flipV="1">
            <a:off x="4947204" y="4345440"/>
            <a:ext cx="4043549" cy="6036"/>
          </a:xfrm>
          <a:prstGeom prst="line">
            <a:avLst/>
          </a:prstGeom>
          <a:ln w="508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bdélník 14"/>
          <p:cNvSpPr/>
          <p:nvPr/>
        </p:nvSpPr>
        <p:spPr>
          <a:xfrm>
            <a:off x="3118192" y="4488491"/>
            <a:ext cx="59955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solidFill>
                  <a:schemeClr val="accent3">
                    <a:lumMod val="50000"/>
                  </a:schemeClr>
                </a:solidFill>
              </a:rPr>
              <a:t>(před 2 milióny let – po současnost)</a:t>
            </a:r>
          </a:p>
        </p:txBody>
      </p:sp>
      <p:sp>
        <p:nvSpPr>
          <p:cNvPr id="16" name="Obdélník 15"/>
          <p:cNvSpPr/>
          <p:nvPr/>
        </p:nvSpPr>
        <p:spPr>
          <a:xfrm>
            <a:off x="4275981" y="5018236"/>
            <a:ext cx="389401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solidFill>
                  <a:schemeClr val="accent3">
                    <a:lumMod val="50000"/>
                  </a:schemeClr>
                </a:solidFill>
              </a:rPr>
              <a:t>- krátká + nejmladší éra</a:t>
            </a:r>
          </a:p>
        </p:txBody>
      </p:sp>
      <p:sp>
        <p:nvSpPr>
          <p:cNvPr id="17" name="Obdélník 16"/>
          <p:cNvSpPr/>
          <p:nvPr/>
        </p:nvSpPr>
        <p:spPr>
          <a:xfrm>
            <a:off x="3303760" y="5821330"/>
            <a:ext cx="19752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solidFill>
                  <a:schemeClr val="accent3">
                    <a:lumMod val="50000"/>
                  </a:schemeClr>
                </a:solidFill>
              </a:rPr>
              <a:t>- dělí se na:</a:t>
            </a:r>
          </a:p>
        </p:txBody>
      </p:sp>
      <p:cxnSp>
        <p:nvCxnSpPr>
          <p:cNvPr id="19" name="Přímá spojnice se šipkou 18"/>
          <p:cNvCxnSpPr/>
          <p:nvPr/>
        </p:nvCxnSpPr>
        <p:spPr>
          <a:xfrm flipV="1">
            <a:off x="5255614" y="5875778"/>
            <a:ext cx="536287" cy="249658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nice se šipkou 19"/>
          <p:cNvCxnSpPr/>
          <p:nvPr/>
        </p:nvCxnSpPr>
        <p:spPr>
          <a:xfrm>
            <a:off x="5248845" y="6125436"/>
            <a:ext cx="536287" cy="249658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bdélník 20"/>
          <p:cNvSpPr/>
          <p:nvPr/>
        </p:nvSpPr>
        <p:spPr>
          <a:xfrm>
            <a:off x="5791901" y="5541456"/>
            <a:ext cx="106150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solidFill>
                  <a:schemeClr val="accent3">
                    <a:lumMod val="50000"/>
                  </a:schemeClr>
                </a:solidFill>
              </a:rPr>
              <a:t>starší</a:t>
            </a:r>
          </a:p>
        </p:txBody>
      </p:sp>
      <p:sp>
        <p:nvSpPr>
          <p:cNvPr id="23" name="Obláček 22"/>
          <p:cNvSpPr/>
          <p:nvPr/>
        </p:nvSpPr>
        <p:spPr>
          <a:xfrm>
            <a:off x="145070" y="4351476"/>
            <a:ext cx="2357604" cy="1334472"/>
          </a:xfrm>
          <a:prstGeom prst="cloudCallout">
            <a:avLst>
              <a:gd name="adj1" fmla="val 21205"/>
              <a:gd name="adj2" fmla="val -6623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i="1" dirty="0">
                <a:solidFill>
                  <a:schemeClr val="bg2">
                    <a:lumMod val="25000"/>
                  </a:schemeClr>
                </a:solidFill>
              </a:rPr>
              <a:t>Zjisti jejich odborné názvy.</a:t>
            </a:r>
          </a:p>
        </p:txBody>
      </p:sp>
      <p:sp>
        <p:nvSpPr>
          <p:cNvPr id="24" name="Obdélník 23"/>
          <p:cNvSpPr/>
          <p:nvPr/>
        </p:nvSpPr>
        <p:spPr>
          <a:xfrm>
            <a:off x="5791901" y="6071086"/>
            <a:ext cx="130195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solidFill>
                  <a:schemeClr val="accent3">
                    <a:lumMod val="50000"/>
                  </a:schemeClr>
                </a:solidFill>
              </a:rPr>
              <a:t>mladší</a:t>
            </a:r>
          </a:p>
        </p:txBody>
      </p:sp>
      <p:sp>
        <p:nvSpPr>
          <p:cNvPr id="25" name="Obdélník 24"/>
          <p:cNvSpPr/>
          <p:nvPr/>
        </p:nvSpPr>
        <p:spPr>
          <a:xfrm>
            <a:off x="6738432" y="5541456"/>
            <a:ext cx="207140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solidFill>
                  <a:srgbClr val="FF0000"/>
                </a:solidFill>
              </a:rPr>
              <a:t>- </a:t>
            </a:r>
            <a:r>
              <a:rPr lang="cs-CZ" sz="2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pleistocén</a:t>
            </a:r>
          </a:p>
        </p:txBody>
      </p:sp>
      <p:sp>
        <p:nvSpPr>
          <p:cNvPr id="26" name="Obdélník 25"/>
          <p:cNvSpPr/>
          <p:nvPr/>
        </p:nvSpPr>
        <p:spPr>
          <a:xfrm>
            <a:off x="6934275" y="6070988"/>
            <a:ext cx="169309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cs-CZ" sz="2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holocén</a:t>
            </a:r>
          </a:p>
        </p:txBody>
      </p:sp>
    </p:spTree>
    <p:extLst>
      <p:ext uri="{BB962C8B-B14F-4D97-AF65-F5344CB8AC3E}">
        <p14:creationId xmlns:p14="http://schemas.microsoft.com/office/powerpoint/2010/main" val="22475723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5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6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6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1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12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6" grpId="0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5" grpId="0"/>
      <p:bldP spid="10" grpId="0" animBg="1"/>
      <p:bldP spid="15" grpId="0"/>
      <p:bldP spid="16" grpId="0"/>
      <p:bldP spid="17" grpId="0"/>
      <p:bldP spid="21" grpId="0"/>
      <p:bldP spid="23" grpId="0" animBg="1"/>
      <p:bldP spid="24" grpId="0"/>
      <p:bldP spid="25" grpId="0"/>
      <p:bldP spid="2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/>
          <p:cNvSpPr txBox="1"/>
          <p:nvPr/>
        </p:nvSpPr>
        <p:spPr>
          <a:xfrm>
            <a:off x="107504" y="498331"/>
            <a:ext cx="903649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chemeClr val="accent3">
                    <a:lumMod val="50000"/>
                  </a:schemeClr>
                </a:solidFill>
              </a:rPr>
              <a:t>- </a:t>
            </a:r>
            <a:r>
              <a:rPr lang="cs-CZ" sz="28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střídání  dob  ledových  a  meziledových</a:t>
            </a:r>
            <a:r>
              <a:rPr lang="cs-CZ" sz="2800" b="1" dirty="0">
                <a:solidFill>
                  <a:schemeClr val="accent3">
                    <a:lumMod val="50000"/>
                  </a:schemeClr>
                </a:solidFill>
              </a:rPr>
              <a:t>  </a:t>
            </a:r>
            <a:r>
              <a:rPr lang="cs-CZ" sz="2400" dirty="0">
                <a:solidFill>
                  <a:schemeClr val="accent3">
                    <a:lumMod val="50000"/>
                  </a:schemeClr>
                </a:solidFill>
              </a:rPr>
              <a:t>(ochlazování </a:t>
            </a:r>
          </a:p>
          <a:p>
            <a:r>
              <a:rPr lang="cs-CZ" sz="2400" dirty="0">
                <a:solidFill>
                  <a:schemeClr val="accent3">
                    <a:lumMod val="50000"/>
                  </a:schemeClr>
                </a:solidFill>
              </a:rPr>
              <a:t>                                                                                          a  oteplování)</a:t>
            </a:r>
          </a:p>
        </p:txBody>
      </p:sp>
      <p:cxnSp>
        <p:nvCxnSpPr>
          <p:cNvPr id="5" name="Přímá spojnice se šipkou 4"/>
          <p:cNvCxnSpPr/>
          <p:nvPr/>
        </p:nvCxnSpPr>
        <p:spPr>
          <a:xfrm flipH="1">
            <a:off x="2627784" y="1077699"/>
            <a:ext cx="648072" cy="313184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>
            <a:off x="4788024" y="1077699"/>
            <a:ext cx="648072" cy="313184"/>
          </a:xfrm>
          <a:prstGeom prst="straightConnector1">
            <a:avLst/>
          </a:prstGeom>
          <a:ln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ovéPole 9"/>
          <p:cNvSpPr txBox="1"/>
          <p:nvPr/>
        </p:nvSpPr>
        <p:spPr>
          <a:xfrm>
            <a:off x="323528" y="1390883"/>
            <a:ext cx="388684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>
                <a:solidFill>
                  <a:schemeClr val="accent3">
                    <a:lumMod val="50000"/>
                  </a:schemeClr>
                </a:solidFill>
              </a:rPr>
              <a:t>vznik  mohutných ledovcových vrstev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4485603" y="1390882"/>
            <a:ext cx="496855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chemeClr val="accent3">
                    <a:lumMod val="50000"/>
                  </a:schemeClr>
                </a:solidFill>
              </a:rPr>
              <a:t>podnebí  odpovídající současnému, někdy i teplejší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111308" y="5805264"/>
            <a:ext cx="26597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solidFill>
                  <a:schemeClr val="accent3">
                    <a:lumMod val="50000"/>
                  </a:schemeClr>
                </a:solidFill>
              </a:rPr>
              <a:t>- </a:t>
            </a:r>
            <a:r>
              <a:rPr lang="cs-CZ" sz="2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vývoj člověka</a:t>
            </a:r>
          </a:p>
        </p:txBody>
      </p:sp>
      <p:pic>
        <p:nvPicPr>
          <p:cNvPr id="14" name="Picture 3" descr="C:\Users\KonirovaV\AppData\Local\Microsoft\Windows\Temporary Internet Files\Content.IE5\3RZ8URGT\MC90003701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969877" y="2423078"/>
            <a:ext cx="1998893" cy="1647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Obláček 14"/>
          <p:cNvSpPr/>
          <p:nvPr/>
        </p:nvSpPr>
        <p:spPr>
          <a:xfrm>
            <a:off x="683568" y="2423078"/>
            <a:ext cx="5832648" cy="1416295"/>
          </a:xfrm>
          <a:prstGeom prst="cloudCallout">
            <a:avLst>
              <a:gd name="adj1" fmla="val 68242"/>
              <a:gd name="adj2" fmla="val 221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i="1" dirty="0">
                <a:solidFill>
                  <a:schemeClr val="bg2">
                    <a:lumMod val="25000"/>
                  </a:schemeClr>
                </a:solidFill>
              </a:rPr>
              <a:t>Odhadneš co je další velice významnou událostí čtvrtohor kromě značného ochlazení klimatu?</a:t>
            </a:r>
          </a:p>
        </p:txBody>
      </p:sp>
      <p:sp>
        <p:nvSpPr>
          <p:cNvPr id="16" name="Obdélník 15"/>
          <p:cNvSpPr/>
          <p:nvPr/>
        </p:nvSpPr>
        <p:spPr>
          <a:xfrm>
            <a:off x="18354" y="3608540"/>
            <a:ext cx="14911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400" i="1" dirty="0">
                <a:solidFill>
                  <a:srgbClr val="002060"/>
                </a:solidFill>
              </a:rPr>
              <a:t>Nápověda:</a:t>
            </a:r>
          </a:p>
        </p:txBody>
      </p:sp>
      <p:sp>
        <p:nvSpPr>
          <p:cNvPr id="17" name="Obláček 16"/>
          <p:cNvSpPr/>
          <p:nvPr/>
        </p:nvSpPr>
        <p:spPr>
          <a:xfrm>
            <a:off x="111308" y="4070205"/>
            <a:ext cx="3006080" cy="1512168"/>
          </a:xfrm>
          <a:prstGeom prst="cloudCallout">
            <a:avLst>
              <a:gd name="adj1" fmla="val 16037"/>
              <a:gd name="adj2" fmla="val -7584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700" i="1" dirty="0">
                <a:solidFill>
                  <a:schemeClr val="bg2">
                    <a:lumMod val="25000"/>
                  </a:schemeClr>
                </a:solidFill>
              </a:rPr>
              <a:t>a) ledovec zasahoval  </a:t>
            </a:r>
          </a:p>
          <a:p>
            <a:pPr algn="ctr"/>
            <a:r>
              <a:rPr lang="cs-CZ" sz="1700" i="1" dirty="0">
                <a:solidFill>
                  <a:schemeClr val="bg2">
                    <a:lumMod val="25000"/>
                  </a:schemeClr>
                </a:solidFill>
              </a:rPr>
              <a:t>až na naše území (např. do okolí Ostravy a Opavy)</a:t>
            </a:r>
          </a:p>
        </p:txBody>
      </p:sp>
      <p:sp>
        <p:nvSpPr>
          <p:cNvPr id="18" name="Obláček 17"/>
          <p:cNvSpPr/>
          <p:nvPr/>
        </p:nvSpPr>
        <p:spPr>
          <a:xfrm>
            <a:off x="3103266" y="3791865"/>
            <a:ext cx="2764878" cy="1512168"/>
          </a:xfrm>
          <a:prstGeom prst="cloudCallout">
            <a:avLst>
              <a:gd name="adj1" fmla="val -35123"/>
              <a:gd name="adj2" fmla="val -6118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700" i="1" dirty="0">
                <a:solidFill>
                  <a:schemeClr val="bg2">
                    <a:lumMod val="25000"/>
                  </a:schemeClr>
                </a:solidFill>
              </a:rPr>
              <a:t>b) v tomto období se na našem území vyskytovali lvi a hyeny</a:t>
            </a:r>
          </a:p>
        </p:txBody>
      </p:sp>
      <p:sp>
        <p:nvSpPr>
          <p:cNvPr id="19" name="Obláček 18"/>
          <p:cNvSpPr/>
          <p:nvPr/>
        </p:nvSpPr>
        <p:spPr>
          <a:xfrm>
            <a:off x="5868145" y="3608540"/>
            <a:ext cx="1656183" cy="1486568"/>
          </a:xfrm>
          <a:prstGeom prst="cloudCallout">
            <a:avLst>
              <a:gd name="adj1" fmla="val -60466"/>
              <a:gd name="adj2" fmla="val -7247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700" i="1" dirty="0">
                <a:solidFill>
                  <a:schemeClr val="bg2">
                    <a:lumMod val="25000"/>
                  </a:schemeClr>
                </a:solidFill>
              </a:rPr>
              <a:t>c) během čtvrtohor </a:t>
            </a:r>
          </a:p>
          <a:p>
            <a:pPr algn="ctr"/>
            <a:r>
              <a:rPr lang="cs-CZ" sz="1700" i="1" dirty="0">
                <a:solidFill>
                  <a:schemeClr val="bg2">
                    <a:lumMod val="25000"/>
                  </a:schemeClr>
                </a:solidFill>
              </a:rPr>
              <a:t>se vyvíjel člověk</a:t>
            </a:r>
          </a:p>
        </p:txBody>
      </p:sp>
      <p:pic>
        <p:nvPicPr>
          <p:cNvPr id="20" name="Picture 3" descr="C:\Users\KonirovaV\AppData\Local\Microsoft\Windows\Temporary Internet Files\Content.IE5\S7687CZ2\MC90043667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4912" y="5304033"/>
            <a:ext cx="1579443" cy="1526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12" descr="C:\Users\KonirovaV\AppData\Local\Microsoft\Windows\Temporary Internet Files\Content.IE5\K0O7W0UI\MM900213493[1].gif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96290" y="5620647"/>
            <a:ext cx="1028700" cy="1209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8017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2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2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1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5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4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475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7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0" grpId="0"/>
      <p:bldP spid="11" grpId="0"/>
      <p:bldP spid="12" grpId="0"/>
      <p:bldP spid="15" grpId="0" animBg="1"/>
      <p:bldP spid="16" grpId="0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33898" y="222099"/>
            <a:ext cx="61448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dirty="0">
                <a:solidFill>
                  <a:schemeClr val="accent3">
                    <a:lumMod val="50000"/>
                  </a:schemeClr>
                </a:solidFill>
              </a:rPr>
              <a:t>- z živočichů jsou </a:t>
            </a:r>
            <a:r>
              <a:rPr lang="cs-CZ" sz="28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typičtí </a:t>
            </a:r>
            <a:r>
              <a:rPr lang="cs-CZ" sz="2800" b="1" u="sng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savci</a:t>
            </a:r>
            <a:r>
              <a:rPr lang="cs-CZ" sz="2800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cs-CZ" sz="2800" dirty="0">
                <a:solidFill>
                  <a:schemeClr val="accent3">
                    <a:lumMod val="50000"/>
                  </a:schemeClr>
                </a:solidFill>
              </a:rPr>
              <a:t>- např.:</a:t>
            </a:r>
          </a:p>
        </p:txBody>
      </p:sp>
      <p:pic>
        <p:nvPicPr>
          <p:cNvPr id="5" name="Picture 3" descr="C:\Users\KonirovaV\AppData\Local\Microsoft\Windows\Temporary Internet Files\Content.IE5\3RZ8URGT\MC90003701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279414" y="213160"/>
            <a:ext cx="1998893" cy="1647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159628" y="1106409"/>
            <a:ext cx="188085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cs-CZ" sz="28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srstnatí nosorožci</a:t>
            </a:r>
          </a:p>
        </p:txBody>
      </p:sp>
      <p:pic>
        <p:nvPicPr>
          <p:cNvPr id="6" name="Picture 3" descr="C:\Users\KonirovaV\AppData\Local\Microsoft\Windows\Temporary Internet Files\Content.IE5\3RZ8URGT\MC90003701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668344" y="213160"/>
            <a:ext cx="1274531" cy="10502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C:\Users\KonirovaV\AppData\Local\Microsoft\Windows\Temporary Internet Files\Content.IE5\3RZ8URGT\MC90003701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167578" y="476669"/>
            <a:ext cx="1753834" cy="1445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Obláček 7"/>
          <p:cNvSpPr/>
          <p:nvPr/>
        </p:nvSpPr>
        <p:spPr>
          <a:xfrm>
            <a:off x="2040485" y="829459"/>
            <a:ext cx="3672408" cy="1440160"/>
          </a:xfrm>
          <a:prstGeom prst="cloudCallout">
            <a:avLst>
              <a:gd name="adj1" fmla="val 81404"/>
              <a:gd name="adj2" fmla="val -3118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i="1" dirty="0">
                <a:solidFill>
                  <a:schemeClr val="bg2">
                    <a:lumMod val="25000"/>
                  </a:schemeClr>
                </a:solidFill>
              </a:rPr>
              <a:t>Jmenuj podle obrázků dnešních zvířat jejich čtvrtohorní předky.</a:t>
            </a:r>
          </a:p>
        </p:txBody>
      </p:sp>
      <p:pic>
        <p:nvPicPr>
          <p:cNvPr id="9" name="Picture 13" descr="C:\Users\KonirovaV\AppData\Local\Microsoft\Windows\Temporary Internet Files\Content.IE5\9HENFX0K\MP900403315[1]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54" t="17714" r="27219" b="17775"/>
          <a:stretch/>
        </p:blipFill>
        <p:spPr bwMode="auto">
          <a:xfrm>
            <a:off x="5868144" y="2349731"/>
            <a:ext cx="1623814" cy="1294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6" descr="C:\Users\KonirovaV\AppData\Local\Microsoft\Windows\Temporary Internet Files\Content.IE5\4T7DKOX9\MP900406865[1]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7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8790" t="30225" r="6493"/>
          <a:stretch/>
        </p:blipFill>
        <p:spPr bwMode="auto">
          <a:xfrm>
            <a:off x="4498586" y="2269619"/>
            <a:ext cx="1110017" cy="1794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C:\Users\KonirovaV\AppData\Local\Microsoft\Windows\Temporary Internet Files\Content.IE5\9HENFX0K\MP900442470[1].jp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93" t="4564" r="11215" b="17994"/>
          <a:stretch/>
        </p:blipFill>
        <p:spPr bwMode="auto">
          <a:xfrm>
            <a:off x="5712893" y="3851312"/>
            <a:ext cx="1845033" cy="1204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0" descr="C:\Users\KonirovaV\AppData\Local\Microsoft\Windows\Temporary Internet Files\Content.IE5\3RZ8URGT\MP900180704[1].jpg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924" b="7083"/>
          <a:stretch/>
        </p:blipFill>
        <p:spPr bwMode="auto">
          <a:xfrm flipH="1">
            <a:off x="134855" y="2060516"/>
            <a:ext cx="2143811" cy="1555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1" descr="C:\Users\KonirovaV\AppData\Local\Microsoft\Windows\Temporary Internet Files\Content.IE5\4T7DKOX9\MP900262925[1].jpg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302" t="26249" r="19224" b="16280"/>
          <a:stretch/>
        </p:blipFill>
        <p:spPr bwMode="auto">
          <a:xfrm>
            <a:off x="2377444" y="2422508"/>
            <a:ext cx="1953491" cy="1205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ovéPole 17"/>
          <p:cNvSpPr txBox="1"/>
          <p:nvPr/>
        </p:nvSpPr>
        <p:spPr>
          <a:xfrm>
            <a:off x="6134977" y="1747825"/>
            <a:ext cx="14622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mamuti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3354189" y="3575909"/>
            <a:ext cx="10038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koně</a:t>
            </a:r>
          </a:p>
        </p:txBody>
      </p:sp>
      <p:sp>
        <p:nvSpPr>
          <p:cNvPr id="21" name="Obdélník 20"/>
          <p:cNvSpPr/>
          <p:nvPr/>
        </p:nvSpPr>
        <p:spPr>
          <a:xfrm>
            <a:off x="152448" y="5060951"/>
            <a:ext cx="1622560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jeskynní</a:t>
            </a:r>
          </a:p>
          <a:p>
            <a:r>
              <a:rPr lang="cs-CZ" sz="28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lvi</a:t>
            </a:r>
          </a:p>
        </p:txBody>
      </p:sp>
      <p:sp>
        <p:nvSpPr>
          <p:cNvPr id="23" name="Obdélník 22"/>
          <p:cNvSpPr/>
          <p:nvPr/>
        </p:nvSpPr>
        <p:spPr>
          <a:xfrm>
            <a:off x="3320525" y="5545560"/>
            <a:ext cx="11240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jeleni</a:t>
            </a:r>
          </a:p>
        </p:txBody>
      </p:sp>
      <p:sp>
        <p:nvSpPr>
          <p:cNvPr id="25" name="TextovéPole 24"/>
          <p:cNvSpPr txBox="1"/>
          <p:nvPr/>
        </p:nvSpPr>
        <p:spPr>
          <a:xfrm>
            <a:off x="325444" y="6186683"/>
            <a:ext cx="12041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hyeny</a:t>
            </a:r>
          </a:p>
        </p:txBody>
      </p:sp>
      <p:sp>
        <p:nvSpPr>
          <p:cNvPr id="27" name="Obdélník 26"/>
          <p:cNvSpPr/>
          <p:nvPr/>
        </p:nvSpPr>
        <p:spPr>
          <a:xfrm>
            <a:off x="4675926" y="4099129"/>
            <a:ext cx="7825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vlci</a:t>
            </a:r>
          </a:p>
        </p:txBody>
      </p:sp>
      <p:sp>
        <p:nvSpPr>
          <p:cNvPr id="28" name="Obdélník 27"/>
          <p:cNvSpPr/>
          <p:nvPr/>
        </p:nvSpPr>
        <p:spPr>
          <a:xfrm>
            <a:off x="7524567" y="2303543"/>
            <a:ext cx="141830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polární   </a:t>
            </a:r>
          </a:p>
          <a:p>
            <a:r>
              <a:rPr lang="cs-CZ" sz="28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lišky</a:t>
            </a:r>
          </a:p>
        </p:txBody>
      </p:sp>
      <p:sp>
        <p:nvSpPr>
          <p:cNvPr id="29" name="Obdélník 28"/>
          <p:cNvSpPr/>
          <p:nvPr/>
        </p:nvSpPr>
        <p:spPr>
          <a:xfrm>
            <a:off x="7524727" y="3772288"/>
            <a:ext cx="171930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jeskynní medvědi</a:t>
            </a:r>
          </a:p>
        </p:txBody>
      </p:sp>
      <p:sp>
        <p:nvSpPr>
          <p:cNvPr id="31" name="Obdélník 30"/>
          <p:cNvSpPr/>
          <p:nvPr/>
        </p:nvSpPr>
        <p:spPr>
          <a:xfrm>
            <a:off x="4424586" y="4726395"/>
            <a:ext cx="8835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sobi</a:t>
            </a:r>
          </a:p>
        </p:txBody>
      </p:sp>
      <p:sp>
        <p:nvSpPr>
          <p:cNvPr id="33" name="Obdélník 32"/>
          <p:cNvSpPr/>
          <p:nvPr/>
        </p:nvSpPr>
        <p:spPr>
          <a:xfrm>
            <a:off x="8246093" y="5166787"/>
            <a:ext cx="7841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28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losi</a:t>
            </a:r>
          </a:p>
        </p:txBody>
      </p:sp>
      <p:pic>
        <p:nvPicPr>
          <p:cNvPr id="34" name="Picture 9" descr="C:\Users\KonirovaV\AppData\Local\Microsoft\Windows\Temporary Internet Files\Content.IE5\9HENFX0K\MP900401079[1].jpg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colorTemperature colorTemp="115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9662" t="21097" r="6697" b="14568"/>
          <a:stretch/>
        </p:blipFill>
        <p:spPr bwMode="auto">
          <a:xfrm flipH="1">
            <a:off x="2446935" y="4089195"/>
            <a:ext cx="1811248" cy="1447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9" descr="C:\Users\KonirovaV\AppData\Local\Microsoft\Windows\Temporary Internet Files\Content.IE5\3RZ8URGT\MP900406698[1].jpg"/>
          <p:cNvPicPr>
            <a:picLocks noChangeAspect="1" noChangeArrowheads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004" r="8227"/>
          <a:stretch/>
        </p:blipFill>
        <p:spPr bwMode="auto">
          <a:xfrm>
            <a:off x="219933" y="3790232"/>
            <a:ext cx="1997870" cy="1235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22" descr="C:\Users\KonirovaV\AppData\Local\Microsoft\Windows\Temporary Internet Files\Content.IE5\4T7DKOX9\MC900347033[1].wmf"/>
          <p:cNvPicPr>
            <a:picLocks noChangeAspect="1" noChangeArrowheads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67" t="5827"/>
          <a:stretch/>
        </p:blipFill>
        <p:spPr bwMode="auto">
          <a:xfrm flipH="1">
            <a:off x="1629260" y="5690007"/>
            <a:ext cx="1496368" cy="10695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11" descr="C:\Users\KonirovaV\AppData\Local\Microsoft\Windows\Temporary Internet Files\Content.IE5\4T7DKOX9\MP900403393[1].jpg"/>
          <p:cNvPicPr>
            <a:picLocks noChangeAspect="1" noChangeArrowheads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00" t="5367" r="13280" b="7350"/>
          <a:stretch/>
        </p:blipFill>
        <p:spPr bwMode="auto">
          <a:xfrm>
            <a:off x="6120588" y="5212138"/>
            <a:ext cx="2093980" cy="1497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2" descr="C:\Users\KonirovaV\AppData\Local\Microsoft\Windows\Temporary Internet Files\Content.IE5\9HENFX0K\MP900427897[1].jpg"/>
          <p:cNvPicPr>
            <a:picLocks noChangeAspect="1" noChangeArrowheads="1"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293" t="1277" r="18065" b="6206"/>
          <a:stretch/>
        </p:blipFill>
        <p:spPr bwMode="auto">
          <a:xfrm>
            <a:off x="4484375" y="5249156"/>
            <a:ext cx="1321408" cy="14607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1908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3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3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3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3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3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3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2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22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2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2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27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275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27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27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47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475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2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2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4" dur="3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3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5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8" grpId="0" animBg="1"/>
      <p:bldP spid="18" grpId="0"/>
      <p:bldP spid="19" grpId="0"/>
      <p:bldP spid="21" grpId="0"/>
      <p:bldP spid="23" grpId="0"/>
      <p:bldP spid="25" grpId="0"/>
      <p:bldP spid="27" grpId="0"/>
      <p:bldP spid="28" grpId="0"/>
      <p:bldP spid="29" grpId="0"/>
      <p:bldP spid="31" grpId="0"/>
      <p:bldP spid="3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91806" y="260648"/>
            <a:ext cx="903649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chemeClr val="accent3">
                    <a:lumMod val="50000"/>
                  </a:schemeClr>
                </a:solidFill>
              </a:rPr>
              <a:t>- </a:t>
            </a:r>
            <a:r>
              <a:rPr lang="cs-CZ" sz="28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někteří  z  živočichů</a:t>
            </a:r>
            <a:r>
              <a:rPr lang="cs-CZ" sz="2800" b="1" dirty="0">
                <a:solidFill>
                  <a:schemeClr val="accent3">
                    <a:lumMod val="50000"/>
                  </a:schemeClr>
                </a:solidFill>
              </a:rPr>
              <a:t>  </a:t>
            </a:r>
            <a:r>
              <a:rPr lang="cs-CZ" sz="2800" dirty="0">
                <a:solidFill>
                  <a:schemeClr val="accent3">
                    <a:lumMod val="50000"/>
                  </a:schemeClr>
                </a:solidFill>
              </a:rPr>
              <a:t>(např.  srstnatí  nosorožci,  velcí  </a:t>
            </a:r>
          </a:p>
          <a:p>
            <a:r>
              <a:rPr lang="cs-CZ" sz="2800" dirty="0">
                <a:solidFill>
                  <a:schemeClr val="accent3">
                    <a:lumMod val="50000"/>
                  </a:schemeClr>
                </a:solidFill>
              </a:rPr>
              <a:t>  jeleni + medvědi, …) </a:t>
            </a:r>
            <a:r>
              <a:rPr lang="cs-CZ" sz="28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postupně vymizeli</a:t>
            </a:r>
          </a:p>
        </p:txBody>
      </p:sp>
      <p:pic>
        <p:nvPicPr>
          <p:cNvPr id="3" name="Picture 3" descr="C:\Users\KonirovaV\AppData\Local\Microsoft\Windows\Temporary Internet Files\Content.IE5\3RZ8URGT\MC90003701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226" y="1194508"/>
            <a:ext cx="1951994" cy="16084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láček 3"/>
          <p:cNvSpPr/>
          <p:nvPr/>
        </p:nvSpPr>
        <p:spPr>
          <a:xfrm>
            <a:off x="3172035" y="1302990"/>
            <a:ext cx="4320480" cy="576064"/>
          </a:xfrm>
          <a:prstGeom prst="cloudCallout">
            <a:avLst>
              <a:gd name="adj1" fmla="val -89457"/>
              <a:gd name="adj2" fmla="val 5769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i="1" dirty="0">
                <a:solidFill>
                  <a:schemeClr val="bg2">
                    <a:lumMod val="25000"/>
                  </a:schemeClr>
                </a:solidFill>
              </a:rPr>
              <a:t>Bohužel se to týkalo i nás.</a:t>
            </a:r>
          </a:p>
        </p:txBody>
      </p:sp>
      <p:sp>
        <p:nvSpPr>
          <p:cNvPr id="6" name="Vodorovný svitek 5"/>
          <p:cNvSpPr/>
          <p:nvPr/>
        </p:nvSpPr>
        <p:spPr>
          <a:xfrm>
            <a:off x="1893856" y="1850345"/>
            <a:ext cx="7097963" cy="2376264"/>
          </a:xfrm>
          <a:prstGeom prst="horizontalScrol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i="1" u="sng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Víte, že …?</a:t>
            </a:r>
            <a:endParaRPr lang="cs-CZ" sz="2000" i="1" dirty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cs-CZ" sz="2000" i="1" dirty="0">
                <a:solidFill>
                  <a:schemeClr val="bg2">
                    <a:lumMod val="25000"/>
                  </a:schemeClr>
                </a:solidFill>
              </a:rPr>
              <a:t>- náš název pochází z estonštiny a znamená „podzemní krtek“</a:t>
            </a:r>
          </a:p>
          <a:p>
            <a:r>
              <a:rPr lang="cs-CZ" sz="2000" i="1" dirty="0">
                <a:solidFill>
                  <a:schemeClr val="bg2">
                    <a:lumMod val="25000"/>
                  </a:schemeClr>
                </a:solidFill>
              </a:rPr>
              <a:t>- jsme  blíže příbuzní slonu  indickému  než  je mu  příbuzný  </a:t>
            </a:r>
          </a:p>
          <a:p>
            <a:r>
              <a:rPr lang="cs-CZ" sz="2000" i="1" dirty="0">
                <a:solidFill>
                  <a:schemeClr val="bg2">
                    <a:lumMod val="25000"/>
                  </a:schemeClr>
                </a:solidFill>
              </a:rPr>
              <a:t>  slon africký</a:t>
            </a:r>
          </a:p>
          <a:p>
            <a:r>
              <a:rPr lang="cs-CZ" sz="2000" i="1" dirty="0">
                <a:solidFill>
                  <a:schemeClr val="bg2">
                    <a:lumMod val="25000"/>
                  </a:schemeClr>
                </a:solidFill>
              </a:rPr>
              <a:t>- žili i trpasličí mamuti, kteří byli vysocí jen asi 1,8 m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411760" y="4226609"/>
            <a:ext cx="64908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solidFill>
                  <a:schemeClr val="accent3">
                    <a:lumMod val="50000"/>
                  </a:schemeClr>
                </a:solidFill>
              </a:rPr>
              <a:t>- </a:t>
            </a:r>
            <a:r>
              <a:rPr lang="cs-CZ" sz="2800" b="1" u="sng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květena </a:t>
            </a:r>
            <a:r>
              <a:rPr lang="cs-CZ" sz="2800" b="1" u="sng" dirty="0">
                <a:solidFill>
                  <a:schemeClr val="accent3">
                    <a:lumMod val="50000"/>
                  </a:schemeClr>
                </a:solidFill>
              </a:rPr>
              <a:t>je</a:t>
            </a:r>
            <a:r>
              <a:rPr lang="cs-CZ" sz="2800" b="1" u="sng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prakticky shodná s dnešní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483415" y="4931298"/>
            <a:ext cx="866058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chemeClr val="accent3">
                    <a:lumMod val="50000"/>
                  </a:schemeClr>
                </a:solidFill>
              </a:rPr>
              <a:t>- i dnes najdeme na našem území </a:t>
            </a:r>
            <a:r>
              <a:rPr lang="cs-CZ" sz="2800" b="1" dirty="0">
                <a:solidFill>
                  <a:schemeClr val="accent3">
                    <a:lumMod val="50000"/>
                  </a:schemeClr>
                </a:solidFill>
              </a:rPr>
              <a:t>rostliny, které jsou </a:t>
            </a:r>
          </a:p>
          <a:p>
            <a:r>
              <a:rPr lang="cs-CZ" sz="2800" b="1" dirty="0">
                <a:solidFill>
                  <a:schemeClr val="accent3">
                    <a:lumMod val="50000"/>
                  </a:schemeClr>
                </a:solidFill>
              </a:rPr>
              <a:t>  pozůstatkem dob ledových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5153857" y="5362185"/>
            <a:ext cx="36393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</a:t>
            </a:r>
            <a:r>
              <a:rPr lang="cs-CZ" sz="28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tzv. </a:t>
            </a:r>
            <a:r>
              <a:rPr lang="cs-CZ" sz="2800" b="1" u="sng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glaciální relikty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804984" y="6021288"/>
            <a:ext cx="68723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b="1" dirty="0">
                <a:solidFill>
                  <a:schemeClr val="accent3">
                    <a:lumMod val="50000"/>
                  </a:schemeClr>
                </a:solidFill>
              </a:rPr>
              <a:t>(např. ostružiník moruška, vrba bylinná)</a:t>
            </a:r>
          </a:p>
        </p:txBody>
      </p:sp>
      <p:sp>
        <p:nvSpPr>
          <p:cNvPr id="11" name="Obláček 10"/>
          <p:cNvSpPr/>
          <p:nvPr/>
        </p:nvSpPr>
        <p:spPr>
          <a:xfrm>
            <a:off x="91806" y="3086628"/>
            <a:ext cx="1666413" cy="1844670"/>
          </a:xfrm>
          <a:prstGeom prst="cloudCallout">
            <a:avLst>
              <a:gd name="adj1" fmla="val 35144"/>
              <a:gd name="adj2" fmla="val -7062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i="1" dirty="0">
                <a:solidFill>
                  <a:schemeClr val="bg2">
                    <a:lumMod val="25000"/>
                  </a:schemeClr>
                </a:solidFill>
              </a:rPr>
              <a:t>Tak nashle, příště třeba </a:t>
            </a:r>
          </a:p>
          <a:p>
            <a:pPr algn="ctr"/>
            <a:r>
              <a:rPr lang="cs-CZ" i="1" dirty="0">
                <a:solidFill>
                  <a:schemeClr val="bg2">
                    <a:lumMod val="25000"/>
                  </a:schemeClr>
                </a:solidFill>
              </a:rPr>
              <a:t>v muzeu.</a:t>
            </a:r>
          </a:p>
        </p:txBody>
      </p:sp>
    </p:spTree>
    <p:extLst>
      <p:ext uri="{BB962C8B-B14F-4D97-AF65-F5344CB8AC3E}">
        <p14:creationId xmlns:p14="http://schemas.microsoft.com/office/powerpoint/2010/main" val="3344043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2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22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5" dur="1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  <p:bldP spid="6" grpId="0" animBg="1"/>
      <p:bldP spid="7" grpId="0"/>
      <p:bldP spid="8" grpId="0"/>
      <p:bldP spid="9" grpId="0"/>
      <p:bldP spid="10" grpId="0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901962" y="0"/>
            <a:ext cx="5620449" cy="14157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8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Opakování</a:t>
            </a:r>
            <a:endParaRPr lang="cs-CZ" sz="8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" name="Přímá spojnice 2"/>
          <p:cNvCxnSpPr/>
          <p:nvPr/>
        </p:nvCxnSpPr>
        <p:spPr>
          <a:xfrm flipV="1">
            <a:off x="4789044" y="1258617"/>
            <a:ext cx="4043549" cy="6036"/>
          </a:xfrm>
          <a:prstGeom prst="line">
            <a:avLst/>
          </a:prstGeom>
          <a:ln w="508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ovéPole 3"/>
          <p:cNvSpPr txBox="1"/>
          <p:nvPr/>
        </p:nvSpPr>
        <p:spPr>
          <a:xfrm>
            <a:off x="85530" y="1506479"/>
            <a:ext cx="89644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chemeClr val="accent3">
                    <a:lumMod val="50000"/>
                  </a:schemeClr>
                </a:solidFill>
              </a:rPr>
              <a:t>1) </a:t>
            </a:r>
            <a:r>
              <a:rPr lang="cs-CZ" sz="2800" u="sng" dirty="0">
                <a:solidFill>
                  <a:schemeClr val="accent3">
                    <a:lumMod val="50000"/>
                  </a:schemeClr>
                </a:solidFill>
              </a:rPr>
              <a:t>Rozhodni</a:t>
            </a:r>
            <a:r>
              <a:rPr lang="cs-CZ" sz="2800" dirty="0">
                <a:solidFill>
                  <a:schemeClr val="accent3">
                    <a:lumMod val="50000"/>
                  </a:schemeClr>
                </a:solidFill>
              </a:rPr>
              <a:t>: Čtvrtohory jsou nejmladší a nejkratší érou  </a:t>
            </a:r>
          </a:p>
          <a:p>
            <a:r>
              <a:rPr lang="cs-CZ" sz="2800" dirty="0">
                <a:solidFill>
                  <a:schemeClr val="accent3">
                    <a:lumMod val="50000"/>
                  </a:schemeClr>
                </a:solidFill>
              </a:rPr>
              <a:t>                        v historii Země.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5525986" y="1937366"/>
            <a:ext cx="10438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solidFill>
                  <a:schemeClr val="accent3">
                    <a:lumMod val="50000"/>
                  </a:schemeClr>
                </a:solidFill>
              </a:rPr>
              <a:t>ANO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6510247" y="1937366"/>
            <a:ext cx="9076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solidFill>
                  <a:schemeClr val="accent3">
                    <a:lumMod val="50000"/>
                  </a:schemeClr>
                </a:solidFill>
              </a:rPr>
              <a:t>/ NE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85530" y="2460586"/>
            <a:ext cx="90584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chemeClr val="accent3">
                    <a:lumMod val="50000"/>
                  </a:schemeClr>
                </a:solidFill>
              </a:rPr>
              <a:t>2) </a:t>
            </a:r>
            <a:r>
              <a:rPr lang="cs-CZ" sz="2800" u="sng" dirty="0">
                <a:solidFill>
                  <a:schemeClr val="accent3">
                    <a:lumMod val="50000"/>
                  </a:schemeClr>
                </a:solidFill>
              </a:rPr>
              <a:t>Doplň  správně  větu</a:t>
            </a:r>
            <a:r>
              <a:rPr lang="cs-CZ" sz="2800" dirty="0">
                <a:solidFill>
                  <a:schemeClr val="accent3">
                    <a:lumMod val="50000"/>
                  </a:schemeClr>
                </a:solidFill>
              </a:rPr>
              <a:t>:  Starší  čtvrtohory  se  nazývají   </a:t>
            </a:r>
          </a:p>
        </p:txBody>
      </p:sp>
      <p:sp>
        <p:nvSpPr>
          <p:cNvPr id="8" name="Obdélník 7"/>
          <p:cNvSpPr/>
          <p:nvPr/>
        </p:nvSpPr>
        <p:spPr>
          <a:xfrm>
            <a:off x="85530" y="3511627"/>
            <a:ext cx="714798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cs-CZ" sz="2800" dirty="0">
                <a:solidFill>
                  <a:schemeClr val="accent3">
                    <a:lumMod val="50000"/>
                  </a:schemeClr>
                </a:solidFill>
              </a:rPr>
              <a:t>3) </a:t>
            </a:r>
            <a:r>
              <a:rPr lang="cs-CZ" sz="2800" u="sng" dirty="0">
                <a:solidFill>
                  <a:schemeClr val="accent3">
                    <a:lumMod val="50000"/>
                  </a:schemeClr>
                </a:solidFill>
              </a:rPr>
              <a:t>Vyber pravdivé tvrzení o čtvrtohorách</a:t>
            </a:r>
            <a:r>
              <a:rPr lang="cs-CZ" sz="2800" dirty="0">
                <a:solidFill>
                  <a:schemeClr val="accent3">
                    <a:lumMod val="50000"/>
                  </a:schemeClr>
                </a:solidFill>
              </a:rPr>
              <a:t>: </a:t>
            </a:r>
          </a:p>
        </p:txBody>
      </p:sp>
      <p:sp>
        <p:nvSpPr>
          <p:cNvPr id="9" name="Obdélník 8"/>
          <p:cNvSpPr/>
          <p:nvPr/>
        </p:nvSpPr>
        <p:spPr>
          <a:xfrm>
            <a:off x="457935" y="2983806"/>
            <a:ext cx="86500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solidFill>
                  <a:schemeClr val="accent3">
                    <a:lumMod val="50000"/>
                  </a:schemeClr>
                </a:solidFill>
              </a:rPr>
              <a:t>……………. a mladší se označují jako …………. .</a:t>
            </a:r>
            <a:endParaRPr lang="cs-CZ" sz="28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611558" y="2880567"/>
            <a:ext cx="17844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pleistocén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6510247" y="2880567"/>
            <a:ext cx="14269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holocén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154116" y="4034847"/>
            <a:ext cx="643637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700" b="1" dirty="0">
                <a:solidFill>
                  <a:schemeClr val="accent3">
                    <a:lumMod val="50000"/>
                  </a:schemeClr>
                </a:solidFill>
              </a:rPr>
              <a:t>a)</a:t>
            </a:r>
            <a:r>
              <a:rPr lang="cs-CZ" sz="2700" dirty="0">
                <a:solidFill>
                  <a:schemeClr val="accent3">
                    <a:lumMod val="50000"/>
                  </a:schemeClr>
                </a:solidFill>
              </a:rPr>
              <a:t> střídají se doby ledové a meziledové </a:t>
            </a:r>
          </a:p>
        </p:txBody>
      </p:sp>
      <p:sp>
        <p:nvSpPr>
          <p:cNvPr id="13" name="TextovéPole 12"/>
          <p:cNvSpPr txBox="1"/>
          <p:nvPr/>
        </p:nvSpPr>
        <p:spPr>
          <a:xfrm>
            <a:off x="85530" y="5669450"/>
            <a:ext cx="845073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>
                <a:solidFill>
                  <a:schemeClr val="accent3">
                    <a:lumMod val="50000"/>
                  </a:schemeClr>
                </a:solidFill>
              </a:rPr>
              <a:t>4) </a:t>
            </a:r>
            <a:r>
              <a:rPr lang="cs-CZ" sz="2800" u="sng" dirty="0">
                <a:solidFill>
                  <a:schemeClr val="accent3">
                    <a:lumMod val="50000"/>
                  </a:schemeClr>
                </a:solidFill>
              </a:rPr>
              <a:t>Rozhodni</a:t>
            </a:r>
            <a:r>
              <a:rPr lang="cs-CZ" sz="2800" dirty="0">
                <a:solidFill>
                  <a:schemeClr val="accent3">
                    <a:lumMod val="50000"/>
                  </a:schemeClr>
                </a:solidFill>
              </a:rPr>
              <a:t>: Pojmem   glaciální   relikt   označujeme  </a:t>
            </a:r>
          </a:p>
          <a:p>
            <a:r>
              <a:rPr lang="cs-CZ" sz="2800" dirty="0">
                <a:solidFill>
                  <a:schemeClr val="accent3">
                    <a:lumMod val="50000"/>
                  </a:schemeClr>
                </a:solidFill>
              </a:rPr>
              <a:t>    </a:t>
            </a:r>
            <a:r>
              <a:rPr lang="cs-CZ" sz="2700" dirty="0">
                <a:solidFill>
                  <a:schemeClr val="accent3">
                    <a:lumMod val="50000"/>
                  </a:schemeClr>
                </a:solidFill>
              </a:rPr>
              <a:t>organismus, který je pozůstatkem dob ledových. </a:t>
            </a:r>
          </a:p>
        </p:txBody>
      </p:sp>
      <p:sp>
        <p:nvSpPr>
          <p:cNvPr id="14" name="TextovéPole 13"/>
          <p:cNvSpPr txBox="1"/>
          <p:nvPr/>
        </p:nvSpPr>
        <p:spPr>
          <a:xfrm>
            <a:off x="8058823" y="6100337"/>
            <a:ext cx="4635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solidFill>
                  <a:schemeClr val="accent3">
                    <a:lumMod val="50000"/>
                  </a:schemeClr>
                </a:solidFill>
              </a:rPr>
              <a:t>A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6266371" y="4050236"/>
            <a:ext cx="2783647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700" b="1" dirty="0">
                <a:solidFill>
                  <a:schemeClr val="accent3">
                    <a:lumMod val="50000"/>
                  </a:schemeClr>
                </a:solidFill>
              </a:rPr>
              <a:t>b) </a:t>
            </a:r>
            <a:r>
              <a:rPr lang="cs-CZ" sz="2700" dirty="0">
                <a:solidFill>
                  <a:schemeClr val="accent3">
                    <a:lumMod val="50000"/>
                  </a:schemeClr>
                </a:solidFill>
              </a:rPr>
              <a:t>vývoj člověka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5191221" y="5065898"/>
            <a:ext cx="3713004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700" b="1" dirty="0">
                <a:solidFill>
                  <a:schemeClr val="accent3">
                    <a:lumMod val="50000"/>
                  </a:schemeClr>
                </a:solidFill>
              </a:rPr>
              <a:t>f)</a:t>
            </a:r>
            <a:r>
              <a:rPr lang="cs-CZ" sz="2700" dirty="0">
                <a:solidFill>
                  <a:schemeClr val="accent3">
                    <a:lumMod val="50000"/>
                  </a:schemeClr>
                </a:solidFill>
              </a:rPr>
              <a:t> platí všechna tvrzení</a:t>
            </a:r>
          </a:p>
        </p:txBody>
      </p:sp>
      <p:sp>
        <p:nvSpPr>
          <p:cNvPr id="17" name="TextovéPole 16"/>
          <p:cNvSpPr txBox="1"/>
          <p:nvPr/>
        </p:nvSpPr>
        <p:spPr>
          <a:xfrm>
            <a:off x="8357080" y="6100337"/>
            <a:ext cx="5982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>
                <a:solidFill>
                  <a:schemeClr val="accent3">
                    <a:lumMod val="50000"/>
                  </a:schemeClr>
                </a:solidFill>
              </a:rPr>
              <a:t>/N</a:t>
            </a:r>
          </a:p>
        </p:txBody>
      </p:sp>
      <p:sp>
        <p:nvSpPr>
          <p:cNvPr id="18" name="TextovéPole 17"/>
          <p:cNvSpPr txBox="1"/>
          <p:nvPr/>
        </p:nvSpPr>
        <p:spPr>
          <a:xfrm>
            <a:off x="154116" y="5065898"/>
            <a:ext cx="4922053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700" b="1" dirty="0">
                <a:solidFill>
                  <a:schemeClr val="accent3">
                    <a:lumMod val="50000"/>
                  </a:schemeClr>
                </a:solidFill>
              </a:rPr>
              <a:t>e)</a:t>
            </a:r>
            <a:r>
              <a:rPr lang="cs-CZ" sz="2700" dirty="0">
                <a:solidFill>
                  <a:schemeClr val="accent3">
                    <a:lumMod val="50000"/>
                  </a:schemeClr>
                </a:solidFill>
              </a:rPr>
              <a:t> z živočichů jsou typičtí savci</a:t>
            </a:r>
          </a:p>
        </p:txBody>
      </p:sp>
      <p:sp>
        <p:nvSpPr>
          <p:cNvPr id="19" name="TextovéPole 18"/>
          <p:cNvSpPr txBox="1"/>
          <p:nvPr/>
        </p:nvSpPr>
        <p:spPr>
          <a:xfrm>
            <a:off x="133731" y="4558067"/>
            <a:ext cx="5279009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700" b="1" dirty="0">
                <a:solidFill>
                  <a:schemeClr val="accent3">
                    <a:lumMod val="50000"/>
                  </a:schemeClr>
                </a:solidFill>
              </a:rPr>
              <a:t>c)</a:t>
            </a:r>
            <a:r>
              <a:rPr lang="cs-CZ" sz="2700" dirty="0">
                <a:solidFill>
                  <a:schemeClr val="accent3">
                    <a:lumMod val="50000"/>
                  </a:schemeClr>
                </a:solidFill>
              </a:rPr>
              <a:t> květena téměř shodná s dnešní</a:t>
            </a:r>
          </a:p>
        </p:txBody>
      </p:sp>
      <p:sp>
        <p:nvSpPr>
          <p:cNvPr id="20" name="TextovéPole 19"/>
          <p:cNvSpPr txBox="1"/>
          <p:nvPr/>
        </p:nvSpPr>
        <p:spPr>
          <a:xfrm>
            <a:off x="5450046" y="4558067"/>
            <a:ext cx="3734036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700" b="1" dirty="0">
                <a:solidFill>
                  <a:schemeClr val="accent3">
                    <a:lumMod val="50000"/>
                  </a:schemeClr>
                </a:solidFill>
              </a:rPr>
              <a:t>d)</a:t>
            </a:r>
            <a:r>
              <a:rPr lang="cs-CZ" sz="2700" dirty="0">
                <a:solidFill>
                  <a:schemeClr val="accent3">
                    <a:lumMod val="50000"/>
                  </a:schemeClr>
                </a:solidFill>
              </a:rPr>
              <a:t> trvají do současnosti</a:t>
            </a:r>
          </a:p>
        </p:txBody>
      </p:sp>
      <p:pic>
        <p:nvPicPr>
          <p:cNvPr id="21" name="Picture 3" descr="C:\Users\KonirovaV\AppData\Local\Microsoft\Windows\Temporary Internet Files\Content.IE5\3RZ8URGT\MC90003701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757" y="170831"/>
            <a:ext cx="1270054" cy="1046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Obláček 21"/>
          <p:cNvSpPr/>
          <p:nvPr/>
        </p:nvSpPr>
        <p:spPr>
          <a:xfrm>
            <a:off x="1388359" y="170831"/>
            <a:ext cx="1513603" cy="1335648"/>
          </a:xfrm>
          <a:prstGeom prst="cloudCallout">
            <a:avLst>
              <a:gd name="adj1" fmla="val -73015"/>
              <a:gd name="adj2" fmla="val 2571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600" i="1" dirty="0">
                <a:solidFill>
                  <a:schemeClr val="bg2">
                    <a:lumMod val="25000"/>
                  </a:schemeClr>
                </a:solidFill>
              </a:rPr>
              <a:t>Málem bych zapomněl na …</a:t>
            </a:r>
          </a:p>
        </p:txBody>
      </p:sp>
      <p:sp>
        <p:nvSpPr>
          <p:cNvPr id="23" name="TextovéPole 22"/>
          <p:cNvSpPr txBox="1"/>
          <p:nvPr/>
        </p:nvSpPr>
        <p:spPr>
          <a:xfrm>
            <a:off x="8656200" y="83865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3562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7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75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6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1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2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mph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59" presetID="23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0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5" grpId="1"/>
      <p:bldP spid="6" grpId="0"/>
      <p:bldP spid="6" grpId="1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4" grpId="1"/>
      <p:bldP spid="15" grpId="0"/>
      <p:bldP spid="16" grpId="0"/>
      <p:bldP spid="16" grpId="1"/>
      <p:bldP spid="17" grpId="0"/>
      <p:bldP spid="17" grpId="1"/>
      <p:bldP spid="18" grpId="0"/>
      <p:bldP spid="19" grpId="0"/>
      <p:bldP spid="20" grpId="0"/>
      <p:bldP spid="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835696" y="194676"/>
            <a:ext cx="7170809" cy="14157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sz="8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Použité zdroje</a:t>
            </a:r>
            <a:endParaRPr lang="cs-CZ" sz="8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3" name="Přímá spojnice 2"/>
          <p:cNvCxnSpPr/>
          <p:nvPr/>
        </p:nvCxnSpPr>
        <p:spPr>
          <a:xfrm flipV="1">
            <a:off x="3707904" y="1604412"/>
            <a:ext cx="5123669" cy="6036"/>
          </a:xfrm>
          <a:prstGeom prst="line">
            <a:avLst/>
          </a:prstGeom>
          <a:ln w="508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Obdélník 3"/>
          <p:cNvSpPr/>
          <p:nvPr/>
        </p:nvSpPr>
        <p:spPr>
          <a:xfrm>
            <a:off x="251520" y="1916832"/>
            <a:ext cx="84969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solidFill>
                  <a:schemeClr val="accent3">
                    <a:lumMod val="50000"/>
                  </a:schemeClr>
                </a:solidFill>
              </a:rPr>
              <a:t>- použité obrázky - kliparty galerie MS Office 2010</a:t>
            </a:r>
          </a:p>
        </p:txBody>
      </p:sp>
    </p:spTree>
    <p:extLst>
      <p:ext uri="{BB962C8B-B14F-4D97-AF65-F5344CB8AC3E}">
        <p14:creationId xmlns:p14="http://schemas.microsoft.com/office/powerpoint/2010/main" val="1573281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Živly">
  <a:themeElements>
    <a:clrScheme name="Živly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Živly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Živly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496</TotalTime>
  <Words>419</Words>
  <Application>Microsoft Office PowerPoint</Application>
  <PresentationFormat>Předvádění na obrazovce (4:3)</PresentationFormat>
  <Paragraphs>83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9" baseType="lpstr">
      <vt:lpstr>Palatino Linotype</vt:lpstr>
      <vt:lpstr>Wingdings</vt:lpstr>
      <vt:lpstr>Živly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Konířová Věra</dc:creator>
  <cp:lastModifiedBy>Věrka Věrka</cp:lastModifiedBy>
  <cp:revision>140</cp:revision>
  <dcterms:created xsi:type="dcterms:W3CDTF">2013-04-26T17:09:27Z</dcterms:created>
  <dcterms:modified xsi:type="dcterms:W3CDTF">2020-04-25T09:31:13Z</dcterms:modified>
</cp:coreProperties>
</file>