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F7977"/>
    <a:srgbClr val="95B4D7"/>
    <a:srgbClr val="8EB4E3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934" autoAdjust="0"/>
  </p:normalViewPr>
  <p:slideViewPr>
    <p:cSldViewPr>
      <p:cViewPr varScale="1">
        <p:scale>
          <a:sx n="93" d="100"/>
          <a:sy n="93" d="100"/>
        </p:scale>
        <p:origin x="1296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l-PL"/>
              <a:t>ZŠ Na Stráni 2, Děčín 6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5A53E-D28B-4A11-86CF-93966BF29CCE}" type="datetimeFigureOut">
              <a:rPr lang="cs-CZ" smtClean="0"/>
              <a:pPr/>
              <a:t>08.04.2020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4A216-3323-4200-AA9B-CD7A7734082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78079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l-PL"/>
              <a:t>ZŠ Na Stráni 2, Děčín 6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6A193-03D6-4745-A9B9-85C0CBA0118F}" type="datetimeFigureOut">
              <a:rPr lang="cs-CZ" smtClean="0"/>
              <a:pPr/>
              <a:t>08.04.2020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85C7B-A9E6-4940-93F9-EEE143CA4E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32216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85C7B-A9E6-4940-93F9-EEE143CA4ED0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/>
              <a:t>ZŠ Na Stráni 2, Děčín 6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/>
              <a:t>ZŠ Na Stráni 2, Děčín 6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685C7B-A9E6-4940-93F9-EEE143CA4ED0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887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/>
              <a:t>ZŠ Na Stráni 2, Děčín 6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685C7B-A9E6-4940-93F9-EEE143CA4ED0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289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/>
              <a:t>ZŠ Na Stráni 2, Děčín 6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685C7B-A9E6-4940-93F9-EEE143CA4ED0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/>
              <a:t>ZŠ Na Stráni 2, Děčín 6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685C7B-A9E6-4940-93F9-EEE143CA4ED0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/>
              <a:t>ZŠ Na Stráni 2, Děčín 6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685C7B-A9E6-4940-93F9-EEE143CA4ED0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150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/>
              <a:t>ZŠ Na Stráni 2, Děčín 6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685C7B-A9E6-4940-93F9-EEE143CA4ED0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439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/>
              <a:t>ZŠ Na Stráni 2, Děčín 6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685C7B-A9E6-4940-93F9-EEE143CA4ED0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5858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C153-BFC0-4252-9F71-80354A722193}" type="datetime1">
              <a:rPr lang="cs-CZ" smtClean="0"/>
              <a:pPr/>
              <a:t>08.04.2020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Matematika EU - OP Uk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8260-EF0C-4A40-9C95-A492735246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7C6B-F7E5-4F36-B6D0-DA52A2EAB6E7}" type="datetime1">
              <a:rPr lang="cs-CZ" smtClean="0"/>
              <a:pPr/>
              <a:t>08.04.2020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Matematika EU - OP Uk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8260-EF0C-4A40-9C95-A492735246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A0EC-3C36-48D1-AA6A-7066DE0CBA55}" type="datetime1">
              <a:rPr lang="cs-CZ" smtClean="0"/>
              <a:pPr/>
              <a:t>08.04.2020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Matematika EU - OP Uk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8260-EF0C-4A40-9C95-A492735246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486C-8AB8-44C1-9A95-7B410160CDEA}" type="datetime1">
              <a:rPr lang="cs-CZ" smtClean="0"/>
              <a:pPr/>
              <a:t>08.04.2020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Matematika EU - OP Uk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8260-EF0C-4A40-9C95-A492735246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3872-472A-4AC0-BE9D-ADA10C9CE3CE}" type="datetime1">
              <a:rPr lang="cs-CZ" smtClean="0"/>
              <a:pPr/>
              <a:t>08.04.2020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Matematika EU - OP Uk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8260-EF0C-4A40-9C95-A492735246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C8FB-DE1D-485D-99E0-A83D7DD78684}" type="datetime1">
              <a:rPr lang="cs-CZ" smtClean="0"/>
              <a:pPr/>
              <a:t>08.04.2020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Matematika EU - OP Uk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8260-EF0C-4A40-9C95-A492735246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1312-A119-4247-9021-4B2AA8BBE9B8}" type="datetime1">
              <a:rPr lang="cs-CZ" smtClean="0"/>
              <a:pPr/>
              <a:t>08.04.2020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Matematika EU - OP Uk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8260-EF0C-4A40-9C95-A492735246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4215-0BFB-40D5-9761-89F12FA20712}" type="datetime1">
              <a:rPr lang="cs-CZ" smtClean="0"/>
              <a:pPr/>
              <a:t>08.04.2020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Matematika EU - OP Uk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8260-EF0C-4A40-9C95-A492735246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63D8-D994-45FF-8921-206FF596E1B5}" type="datetime1">
              <a:rPr lang="cs-CZ" smtClean="0"/>
              <a:pPr/>
              <a:t>08.04.2020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Matematika EU - OP Uk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8260-EF0C-4A40-9C95-A492735246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8625-466E-4B35-849F-91E4873BA347}" type="datetime1">
              <a:rPr lang="cs-CZ" smtClean="0"/>
              <a:pPr/>
              <a:t>08.04.2020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Matematika EU - OP Uk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8260-EF0C-4A40-9C95-A492735246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B793-C894-43CD-898B-0FA23AAA5E5C}" type="datetime1">
              <a:rPr lang="cs-CZ" smtClean="0"/>
              <a:pPr/>
              <a:t>08.04.2020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Matematika EU - OP Uk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8260-EF0C-4A40-9C95-A492735246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6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6C6FF-4544-472E-9966-93D4D507B5C7}" type="datetime1">
              <a:rPr lang="cs-CZ" smtClean="0"/>
              <a:pPr/>
              <a:t>08.04.2020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Matematika EU - OP Uk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08260-EF0C-4A40-9C95-A4927352464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image" Target="../media/image6.png"/><Relationship Id="rId18" Type="http://schemas.openxmlformats.org/officeDocument/2006/relationships/hyperlink" Target="http://www.zscholtice.cz/svs/lacko/matematika_6roc/krychlekvadr/ucivo.html" TargetMode="External"/><Relationship Id="rId3" Type="http://schemas.openxmlformats.org/officeDocument/2006/relationships/image" Target="../media/image1.png"/><Relationship Id="rId7" Type="http://schemas.openxmlformats.org/officeDocument/2006/relationships/slide" Target="slide2.xml"/><Relationship Id="rId12" Type="http://schemas.openxmlformats.org/officeDocument/2006/relationships/image" Target="../media/image5.png"/><Relationship Id="rId17" Type="http://schemas.openxmlformats.org/officeDocument/2006/relationships/hyperlink" Target="http://dum.rvp.cz/materialy/objem-a-povrch-kvadru-a-krychle.html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://dum.rvp.cz/materialy/krychle-a-kvadr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hyperlink" Target="http://www.clker.com/clipart-1771.html" TargetMode="External"/><Relationship Id="rId5" Type="http://schemas.openxmlformats.org/officeDocument/2006/relationships/image" Target="../media/image3.png"/><Relationship Id="rId15" Type="http://schemas.openxmlformats.org/officeDocument/2006/relationships/hyperlink" Target="http://www.veronikakuzelkova.estranky.cz/clanky/nezarazene/sit-teles" TargetMode="External"/><Relationship Id="rId10" Type="http://schemas.openxmlformats.org/officeDocument/2006/relationships/slide" Target="slide6.xml"/><Relationship Id="rId4" Type="http://schemas.openxmlformats.org/officeDocument/2006/relationships/image" Target="../media/image2.gif"/><Relationship Id="rId9" Type="http://schemas.openxmlformats.org/officeDocument/2006/relationships/slide" Target="slide4.xml"/><Relationship Id="rId1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-matematika.cz/zakladni-skoly/geometrie/jak-sestrojit-ctverec-zname-li-delku-jeho-strany.ph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e-matematika.cz/zakladni-skoly/geometrie/16-jak-sestrojit-obdelnik-zname-li-delky-jeho-stran.ph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sdobrichovice.cz/ukoly/matika/testy/testy.php?go=m7_3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anky.webovka.eu/kvadr/index.php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d.muni.cz/wmath/dictionary/czw.html" TargetMode="External"/><Relationship Id="rId7" Type="http://schemas.openxmlformats.org/officeDocument/2006/relationships/image" Target="../media/image1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youtube.com/watch?v=Y63glZlDLcs&amp;p=6605B36B24CDF8AC&amp;playnext=1&amp;index=79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audio" Target="../media/audio3.wav"/><Relationship Id="rId7" Type="http://schemas.openxmlformats.org/officeDocument/2006/relationships/image" Target="../media/image14.jpeg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image" Target="../media/image13.pn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open bo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9675" y="1052736"/>
            <a:ext cx="1224136" cy="178537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7" name="Picture 2" descr="http://upload.wikimedia.org/wikipedia/commons/2/25/Cube_Animatio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637459"/>
            <a:ext cx="1613226" cy="144016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2814441"/>
            <a:ext cx="2433810" cy="1834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18417" y="2492896"/>
            <a:ext cx="1825583" cy="108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36512" y="404665"/>
            <a:ext cx="7772400" cy="576063"/>
          </a:xfrm>
        </p:spPr>
        <p:txBody>
          <a:bodyPr>
            <a:no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13.1 Síť a povrch krychle a kvádru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02778" y="903015"/>
            <a:ext cx="8145886" cy="5588530"/>
          </a:xfrm>
        </p:spPr>
        <p:txBody>
          <a:bodyPr numCol="2">
            <a:normAutofit/>
          </a:bodyPr>
          <a:lstStyle/>
          <a:p>
            <a:pPr lvl="1" algn="l">
              <a:spcBef>
                <a:spcPts val="0"/>
              </a:spcBef>
              <a:buFont typeface="Arial" pitchFamily="34" charset="0"/>
              <a:buChar char="•"/>
            </a:pPr>
            <a:r>
              <a:rPr lang="cs-CZ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 už umíme:</a:t>
            </a:r>
          </a:p>
          <a:p>
            <a:pPr lvl="2" algn="l">
              <a:spcBef>
                <a:spcPts val="0"/>
              </a:spcBef>
              <a:buFont typeface="Wingdings" pitchFamily="2" charset="2"/>
              <a:buChar char="Ø"/>
            </a:pPr>
            <a:r>
              <a:rPr lang="cs-CZ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Co je to síť tělesa</a:t>
            </a:r>
            <a:endParaRPr lang="cs-CZ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l">
              <a:spcBef>
                <a:spcPts val="0"/>
              </a:spcBef>
              <a:buFont typeface="Wingdings" pitchFamily="2" charset="2"/>
              <a:buChar char="Ø"/>
            </a:pPr>
            <a:r>
              <a:rPr lang="cs-CZ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Obsah čtverce</a:t>
            </a:r>
            <a:endParaRPr lang="cs-CZ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l">
              <a:spcBef>
                <a:spcPts val="0"/>
              </a:spcBef>
              <a:buFont typeface="Wingdings" pitchFamily="2" charset="2"/>
              <a:buChar char="Ø"/>
            </a:pPr>
            <a:r>
              <a:rPr lang="cs-CZ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Obsah obdélníku</a:t>
            </a:r>
            <a:endParaRPr lang="cs-CZ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l">
              <a:spcBef>
                <a:spcPts val="0"/>
              </a:spcBef>
              <a:buFont typeface="Wingdings" pitchFamily="2" charset="2"/>
              <a:buChar char="Ø"/>
            </a:pPr>
            <a:r>
              <a:rPr lang="cs-CZ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Jednotky obsahu </a:t>
            </a:r>
            <a:endParaRPr lang="cs-CZ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>
              <a:spcBef>
                <a:spcPts val="0"/>
              </a:spcBef>
              <a:buFont typeface="Arial" pitchFamily="34" charset="0"/>
              <a:buChar char="•"/>
            </a:pPr>
            <a:r>
              <a:rPr lang="cs-CZ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 se naučíme</a:t>
            </a:r>
          </a:p>
          <a:p>
            <a:pPr lvl="2" algn="l">
              <a:spcBef>
                <a:spcPts val="0"/>
              </a:spcBef>
              <a:buFont typeface="Wingdings" pitchFamily="2" charset="2"/>
              <a:buChar char="Ø"/>
            </a:pPr>
            <a:r>
              <a:rPr lang="cs-CZ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Sestrojit síť krychle</a:t>
            </a:r>
            <a:endParaRPr lang="cs-CZ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l">
              <a:spcBef>
                <a:spcPts val="0"/>
              </a:spcBef>
              <a:buFont typeface="Wingdings" pitchFamily="2" charset="2"/>
              <a:buChar char="Ø"/>
            </a:pPr>
            <a:r>
              <a:rPr lang="cs-CZ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Sestrojit síť kvádru</a:t>
            </a:r>
            <a:endParaRPr lang="cs-CZ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l">
              <a:spcBef>
                <a:spcPts val="0"/>
              </a:spcBef>
              <a:buFont typeface="Wingdings" pitchFamily="2" charset="2"/>
              <a:buChar char="Ø"/>
            </a:pPr>
            <a:r>
              <a:rPr lang="cs-CZ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Vypočítat povrch krychle</a:t>
            </a:r>
            <a:endParaRPr lang="cs-CZ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l">
              <a:spcBef>
                <a:spcPts val="0"/>
              </a:spcBef>
              <a:buFont typeface="Wingdings" pitchFamily="2" charset="2"/>
              <a:buChar char="Ø"/>
            </a:pPr>
            <a:r>
              <a:rPr lang="cs-CZ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Vypočítat povrch kvádru</a:t>
            </a:r>
            <a:endParaRPr lang="cs-CZ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>
              <a:spcBef>
                <a:spcPts val="0"/>
              </a:spcBef>
              <a:buFont typeface="Arial" pitchFamily="34" charset="0"/>
              <a:buChar char="•"/>
            </a:pPr>
            <a:r>
              <a:rPr lang="cs-CZ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 si osvojíme</a:t>
            </a:r>
          </a:p>
          <a:p>
            <a:pPr lvl="2" algn="l">
              <a:spcBef>
                <a:spcPts val="0"/>
              </a:spcBef>
              <a:buFont typeface="Wingdings" pitchFamily="2" charset="2"/>
              <a:buChar char="Ø"/>
            </a:pPr>
            <a:r>
              <a:rPr lang="cs-CZ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Postup řešení slovních úloh</a:t>
            </a:r>
            <a:endParaRPr lang="cs-CZ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l">
              <a:spcBef>
                <a:spcPts val="0"/>
              </a:spcBef>
              <a:buFont typeface="Wingdings" pitchFamily="2" charset="2"/>
              <a:buChar char="Ø"/>
            </a:pP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l">
              <a:spcBef>
                <a:spcPts val="0"/>
              </a:spcBef>
            </a:pP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l">
              <a:spcBef>
                <a:spcPts val="0"/>
              </a:spcBef>
              <a:buFont typeface="Wingdings" pitchFamily="2" charset="2"/>
              <a:buChar char="Ø"/>
            </a:pP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Obrázek 14" descr="Firewall Clip Art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524328" y="3717032"/>
            <a:ext cx="11430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60110" y="404664"/>
            <a:ext cx="1583890" cy="214056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0" name="Obdélník 19"/>
          <p:cNvSpPr/>
          <p:nvPr/>
        </p:nvSpPr>
        <p:spPr>
          <a:xfrm>
            <a:off x="5546825" y="1962741"/>
            <a:ext cx="1294007" cy="2421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a.b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5575548" y="1424280"/>
            <a:ext cx="436612" cy="423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a.a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64088" y="2287905"/>
            <a:ext cx="2230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mm</a:t>
            </a:r>
            <a:r>
              <a:rPr lang="cs-CZ" sz="12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2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cs-CZ" sz="12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  </a:t>
            </a:r>
            <a:r>
              <a:rPr lang="cs-CZ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cs-CZ" sz="12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cs-CZ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2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cs-CZ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  ha   km</a:t>
            </a:r>
            <a:r>
              <a:rPr lang="cs-CZ" sz="12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23"/>
          <p:cNvSpPr txBox="1"/>
          <p:nvPr/>
        </p:nvSpPr>
        <p:spPr>
          <a:xfrm>
            <a:off x="0" y="-27384"/>
            <a:ext cx="9144000" cy="477054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</a:t>
            </a:r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29"/>
          <p:cNvSpPr txBox="1"/>
          <p:nvPr/>
        </p:nvSpPr>
        <p:spPr>
          <a:xfrm>
            <a:off x="-7854" y="6211669"/>
            <a:ext cx="915185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cs-CZ" sz="1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Marie Makovská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obrázek 5" descr="Image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030" y="6211669"/>
            <a:ext cx="3061970" cy="646331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Nadpis 1"/>
          <p:cNvSpPr txBox="1">
            <a:spLocks/>
          </p:cNvSpPr>
          <p:nvPr/>
        </p:nvSpPr>
        <p:spPr>
          <a:xfrm>
            <a:off x="3275856" y="5085184"/>
            <a:ext cx="5760640" cy="10472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endParaRPr lang="cs-CZ" sz="1400" dirty="0">
              <a:solidFill>
                <a:sysClr val="windowText" lastClr="000000"/>
              </a:solidFill>
              <a:latin typeface="Times New Roman" pitchFamily="18" charset="0"/>
              <a:ea typeface="+mj-ea"/>
              <a:cs typeface="Times New Roman" pitchFamily="18" charset="0"/>
              <a:hlinkClick r:id="rId15"/>
            </a:endParaRPr>
          </a:p>
          <a:p>
            <a:pPr lvl="0" algn="ctr">
              <a:spcBef>
                <a:spcPct val="0"/>
              </a:spcBef>
              <a:defRPr/>
            </a:pPr>
            <a:endParaRPr lang="cs-CZ" sz="1400" dirty="0">
              <a:solidFill>
                <a:sysClr val="windowText" lastClr="000000"/>
              </a:solidFill>
              <a:latin typeface="Times New Roman" pitchFamily="18" charset="0"/>
              <a:ea typeface="+mj-ea"/>
              <a:cs typeface="Times New Roman" pitchFamily="18" charset="0"/>
              <a:hlinkClick r:id="rId15"/>
            </a:endParaRPr>
          </a:p>
          <a:p>
            <a:pPr lvl="0">
              <a:spcBef>
                <a:spcPct val="0"/>
              </a:spcBef>
              <a:defRPr/>
            </a:pPr>
            <a:r>
              <a:rPr lang="cs-CZ" sz="1400" i="1" dirty="0">
                <a:solidFill>
                  <a:sysClr val="windowText" lastClr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Zdroj</a:t>
            </a:r>
            <a:r>
              <a:rPr lang="cs-CZ" sz="1400" dirty="0">
                <a:solidFill>
                  <a:sysClr val="windowText" lastClr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  </a:t>
            </a:r>
          </a:p>
          <a:p>
            <a:pPr lvl="0">
              <a:spcBef>
                <a:spcPct val="0"/>
              </a:spcBef>
              <a:defRPr/>
            </a:pPr>
            <a:r>
              <a:rPr lang="cs-CZ" sz="1400" dirty="0">
                <a:solidFill>
                  <a:sysClr val="windowText" lastClr="000000"/>
                </a:solidFill>
                <a:latin typeface="Times New Roman" pitchFamily="18" charset="0"/>
                <a:ea typeface="+mj-ea"/>
                <a:cs typeface="Times New Roman" pitchFamily="18" charset="0"/>
                <a:hlinkClick r:id="rId16"/>
              </a:rPr>
              <a:t>http://dum.rvp.cz/materialy/krychle-a-kvadr.html</a:t>
            </a:r>
            <a:endParaRPr lang="cs-CZ" sz="1400" dirty="0">
              <a:solidFill>
                <a:sysClr val="windowText" lastClr="0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cs-CZ" sz="1400" dirty="0">
                <a:solidFill>
                  <a:sysClr val="windowText" lastClr="000000"/>
                </a:solidFill>
                <a:latin typeface="Times New Roman" pitchFamily="18" charset="0"/>
                <a:ea typeface="+mj-ea"/>
                <a:cs typeface="Times New Roman" pitchFamily="18" charset="0"/>
                <a:hlinkClick r:id="rId17"/>
              </a:rPr>
              <a:t>http://dum.rvp.cz/materialy/objem-a-povrch-kvadru-a-krychle.html</a:t>
            </a:r>
            <a:endParaRPr lang="cs-CZ" sz="1400" dirty="0">
              <a:solidFill>
                <a:sysClr val="windowText" lastClr="0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cs-CZ" sz="1400" dirty="0">
                <a:solidFill>
                  <a:sysClr val="windowText" lastClr="000000"/>
                </a:solidFill>
                <a:latin typeface="Times New Roman" pitchFamily="18" charset="0"/>
                <a:ea typeface="+mj-ea"/>
                <a:cs typeface="Times New Roman" pitchFamily="18" charset="0"/>
                <a:hlinkClick r:id="rId18"/>
              </a:rPr>
              <a:t>http://www.zscholtice.cz/svs/lacko/matematika_6roc/krychlekvadr/ucivo.html</a:t>
            </a:r>
            <a:endParaRPr lang="cs-CZ" sz="1400" dirty="0">
              <a:solidFill>
                <a:sysClr val="windowText" lastClr="0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b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20" grpId="2" animBg="1"/>
      <p:bldP spid="21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Skupina 98"/>
          <p:cNvGrpSpPr/>
          <p:nvPr/>
        </p:nvGrpSpPr>
        <p:grpSpPr>
          <a:xfrm rot="5400000">
            <a:off x="2956633" y="2213535"/>
            <a:ext cx="3491027" cy="2628173"/>
            <a:chOff x="323528" y="3356992"/>
            <a:chExt cx="4032447" cy="3267546"/>
          </a:xfrm>
          <a:solidFill>
            <a:schemeClr val="bg1">
              <a:lumMod val="95000"/>
            </a:schemeClr>
          </a:solidFill>
        </p:grpSpPr>
        <p:sp>
          <p:nvSpPr>
            <p:cNvPr id="35" name="Rectangle 4"/>
            <p:cNvSpPr>
              <a:spLocks noChangeArrowheads="1"/>
            </p:cNvSpPr>
            <p:nvPr/>
          </p:nvSpPr>
          <p:spPr bwMode="auto">
            <a:xfrm>
              <a:off x="323528" y="4445774"/>
              <a:ext cx="1007834" cy="1088782"/>
            </a:xfrm>
            <a:prstGeom prst="rect">
              <a:avLst/>
            </a:prstGeom>
            <a:grpFill/>
            <a:ln w="2857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36" name="Rectangle 5"/>
            <p:cNvSpPr>
              <a:spLocks noChangeArrowheads="1"/>
            </p:cNvSpPr>
            <p:nvPr/>
          </p:nvSpPr>
          <p:spPr bwMode="auto">
            <a:xfrm>
              <a:off x="1331362" y="4445774"/>
              <a:ext cx="1007834" cy="1088782"/>
            </a:xfrm>
            <a:prstGeom prst="rect">
              <a:avLst/>
            </a:prstGeom>
            <a:grpFill/>
            <a:ln w="2857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2340307" y="5535756"/>
              <a:ext cx="1007834" cy="1088782"/>
            </a:xfrm>
            <a:prstGeom prst="rect">
              <a:avLst/>
            </a:prstGeom>
            <a:grpFill/>
            <a:ln w="2857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38" name="Rectangle 7"/>
            <p:cNvSpPr>
              <a:spLocks noChangeArrowheads="1"/>
            </p:cNvSpPr>
            <p:nvPr/>
          </p:nvSpPr>
          <p:spPr bwMode="auto">
            <a:xfrm>
              <a:off x="3348141" y="4445774"/>
              <a:ext cx="1007834" cy="1088782"/>
            </a:xfrm>
            <a:prstGeom prst="rect">
              <a:avLst/>
            </a:prstGeom>
            <a:grpFill/>
            <a:ln w="2857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39" name="Rectangle 8"/>
            <p:cNvSpPr>
              <a:spLocks noChangeArrowheads="1"/>
            </p:cNvSpPr>
            <p:nvPr/>
          </p:nvSpPr>
          <p:spPr bwMode="auto">
            <a:xfrm>
              <a:off x="2340307" y="3356992"/>
              <a:ext cx="1007834" cy="1088782"/>
            </a:xfrm>
            <a:prstGeom prst="rect">
              <a:avLst/>
            </a:prstGeom>
            <a:grpFill/>
            <a:ln w="2857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40" name="Rectangle 9"/>
            <p:cNvSpPr>
              <a:spLocks noChangeArrowheads="1"/>
            </p:cNvSpPr>
            <p:nvPr/>
          </p:nvSpPr>
          <p:spPr bwMode="auto">
            <a:xfrm>
              <a:off x="2340307" y="4445774"/>
              <a:ext cx="1007834" cy="1088782"/>
            </a:xfrm>
            <a:prstGeom prst="rect">
              <a:avLst/>
            </a:prstGeom>
            <a:grpFill/>
            <a:ln w="2857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6" name="Obdélník 15"/>
          <p:cNvSpPr/>
          <p:nvPr/>
        </p:nvSpPr>
        <p:spPr>
          <a:xfrm>
            <a:off x="7073818" y="1196752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a.b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2051720" y="1052736"/>
            <a:ext cx="100811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a.a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2340" y="422665"/>
            <a:ext cx="8229600" cy="5040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13.2 Co již víme a budeme potřebovat:</a:t>
            </a:r>
          </a:p>
          <a:p>
            <a:pPr>
              <a:buNone/>
            </a:pP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06467" y="1034732"/>
            <a:ext cx="1069189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Obsah čtverce: </a:t>
            </a: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cs-C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363580" y="1034733"/>
            <a:ext cx="1584684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Obsah obdélníku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S =</a:t>
            </a:r>
            <a:r>
              <a:rPr lang="cs-C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38212" y="2431667"/>
            <a:ext cx="3041092" cy="20005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cs-CZ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Síť tělesa </a:t>
            </a:r>
            <a:r>
              <a:rPr lang="cs-C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Síť tělesa sestrojíme tak, že všechny jeho stěny zakreslíme do jedné roviny takovým způsobem, že např. po vystřižení z papíru bude možné vytvořit model příslušného tělesa.</a:t>
            </a:r>
            <a:endParaRPr lang="cs-CZ" sz="2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835696" y="141277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2411760" y="191683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7793898" y="170080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8802010" y="13407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674429" y="2692767"/>
            <a:ext cx="3555782" cy="214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1" name="Tabulka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734687"/>
              </p:ext>
            </p:extLst>
          </p:nvPr>
        </p:nvGraphicFramePr>
        <p:xfrm>
          <a:off x="449287" y="5398482"/>
          <a:ext cx="8245426" cy="11988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7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7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7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79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79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79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312">
                <a:tc>
                  <a:txBody>
                    <a:bodyPr/>
                    <a:lstStyle/>
                    <a:p>
                      <a:pPr algn="ctr"/>
                      <a:r>
                        <a:rPr lang="cs-CZ" sz="1600" kern="1200" dirty="0"/>
                        <a:t>mm</a:t>
                      </a:r>
                      <a:r>
                        <a:rPr lang="cs-CZ" sz="1600" kern="1200" baseline="30000" dirty="0"/>
                        <a:t>2</a:t>
                      </a:r>
                      <a:endParaRPr lang="cs-CZ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/>
                        <a:t>cm</a:t>
                      </a:r>
                      <a:r>
                        <a:rPr lang="cs-CZ" sz="1600" kern="1200" baseline="30000" dirty="0"/>
                        <a:t>2</a:t>
                      </a:r>
                      <a:endParaRPr lang="cs-CZ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/>
                        <a:t>dm</a:t>
                      </a:r>
                      <a:r>
                        <a:rPr lang="cs-CZ" sz="1600" kern="1200" baseline="30000" dirty="0"/>
                        <a:t>2</a:t>
                      </a:r>
                      <a:endParaRPr lang="cs-CZ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/>
                        <a:t>m</a:t>
                      </a:r>
                      <a:r>
                        <a:rPr lang="cs-CZ" sz="1600" kern="1200" baseline="30000" dirty="0"/>
                        <a:t>2</a:t>
                      </a:r>
                      <a:endParaRPr lang="cs-CZ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a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ha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kern="12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/>
                        <a:t>km</a:t>
                      </a:r>
                      <a:r>
                        <a:rPr lang="cs-CZ" sz="1600" kern="1200" baseline="30000" dirty="0"/>
                        <a:t>2</a:t>
                      </a:r>
                      <a:endParaRPr lang="cs-CZ" sz="1600" kern="1200" dirty="0"/>
                    </a:p>
                    <a:p>
                      <a:pPr algn="ctr"/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10"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3" name="TextovéPole 42"/>
          <p:cNvSpPr txBox="1"/>
          <p:nvPr/>
        </p:nvSpPr>
        <p:spPr>
          <a:xfrm>
            <a:off x="467544" y="4992171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Převod jednotek obsahu:</a:t>
            </a:r>
            <a:endParaRPr lang="cs-CZ" sz="2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Zakřivená spojovací čára 31"/>
          <p:cNvCxnSpPr/>
          <p:nvPr/>
        </p:nvCxnSpPr>
        <p:spPr>
          <a:xfrm>
            <a:off x="1187624" y="5662836"/>
            <a:ext cx="86409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>
            <a:off x="1331640" y="5353951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100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2483768" y="5353951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100</a:t>
            </a:r>
          </a:p>
        </p:txBody>
      </p:sp>
      <p:cxnSp>
        <p:nvCxnSpPr>
          <p:cNvPr id="57" name="Zakřivená spojovací čára 56"/>
          <p:cNvCxnSpPr/>
          <p:nvPr/>
        </p:nvCxnSpPr>
        <p:spPr>
          <a:xfrm>
            <a:off x="2339752" y="5662836"/>
            <a:ext cx="86409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Zakřivená spojovací čára 62"/>
          <p:cNvCxnSpPr/>
          <p:nvPr/>
        </p:nvCxnSpPr>
        <p:spPr>
          <a:xfrm>
            <a:off x="3563888" y="5661248"/>
            <a:ext cx="86409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8" name="TextovéPole 67"/>
          <p:cNvSpPr txBox="1"/>
          <p:nvPr/>
        </p:nvSpPr>
        <p:spPr>
          <a:xfrm>
            <a:off x="3635896" y="532999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100</a:t>
            </a:r>
          </a:p>
        </p:txBody>
      </p:sp>
      <p:cxnSp>
        <p:nvCxnSpPr>
          <p:cNvPr id="74" name="Zakřivená spojovací čára 73"/>
          <p:cNvCxnSpPr/>
          <p:nvPr/>
        </p:nvCxnSpPr>
        <p:spPr>
          <a:xfrm>
            <a:off x="4788024" y="5661248"/>
            <a:ext cx="86409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5" name="TextovéPole 74"/>
          <p:cNvSpPr txBox="1"/>
          <p:nvPr/>
        </p:nvSpPr>
        <p:spPr>
          <a:xfrm>
            <a:off x="4788024" y="534465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100</a:t>
            </a:r>
          </a:p>
        </p:txBody>
      </p:sp>
      <p:sp>
        <p:nvSpPr>
          <p:cNvPr id="76" name="TextovéPole 75"/>
          <p:cNvSpPr txBox="1"/>
          <p:nvPr/>
        </p:nvSpPr>
        <p:spPr>
          <a:xfrm>
            <a:off x="5436096" y="62280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0,01</a:t>
            </a:r>
          </a:p>
        </p:txBody>
      </p:sp>
      <p:cxnSp>
        <p:nvCxnSpPr>
          <p:cNvPr id="80" name="Zakřivená spojovací čára 79"/>
          <p:cNvCxnSpPr/>
          <p:nvPr/>
        </p:nvCxnSpPr>
        <p:spPr>
          <a:xfrm>
            <a:off x="5940152" y="5661248"/>
            <a:ext cx="86409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1" name="TextovéPole 80"/>
          <p:cNvSpPr txBox="1"/>
          <p:nvPr/>
        </p:nvSpPr>
        <p:spPr>
          <a:xfrm>
            <a:off x="6012160" y="534465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100</a:t>
            </a:r>
          </a:p>
        </p:txBody>
      </p:sp>
      <p:sp>
        <p:nvSpPr>
          <p:cNvPr id="83" name="TextovéPole 82"/>
          <p:cNvSpPr txBox="1"/>
          <p:nvPr/>
        </p:nvSpPr>
        <p:spPr>
          <a:xfrm>
            <a:off x="6516216" y="622802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0,000 1</a:t>
            </a:r>
          </a:p>
        </p:txBody>
      </p:sp>
      <p:cxnSp>
        <p:nvCxnSpPr>
          <p:cNvPr id="87" name="Zakřivená spojovací čára 86"/>
          <p:cNvCxnSpPr/>
          <p:nvPr/>
        </p:nvCxnSpPr>
        <p:spPr>
          <a:xfrm>
            <a:off x="7020272" y="5662836"/>
            <a:ext cx="864096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0" name="TextovéPole 89"/>
          <p:cNvSpPr txBox="1"/>
          <p:nvPr/>
        </p:nvSpPr>
        <p:spPr>
          <a:xfrm>
            <a:off x="7164288" y="5343071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100</a:t>
            </a:r>
          </a:p>
        </p:txBody>
      </p:sp>
      <p:sp>
        <p:nvSpPr>
          <p:cNvPr id="93" name="TextovéPole 92"/>
          <p:cNvSpPr txBox="1"/>
          <p:nvPr/>
        </p:nvSpPr>
        <p:spPr>
          <a:xfrm>
            <a:off x="7596336" y="6228020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0,000 001</a:t>
            </a:r>
          </a:p>
        </p:txBody>
      </p:sp>
      <p:cxnSp>
        <p:nvCxnSpPr>
          <p:cNvPr id="97" name="Zakřivená spojovací čára 96"/>
          <p:cNvCxnSpPr/>
          <p:nvPr/>
        </p:nvCxnSpPr>
        <p:spPr>
          <a:xfrm rot="10800000" flipV="1">
            <a:off x="1196008" y="5867299"/>
            <a:ext cx="783704" cy="997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1" name="TextovéPole 100"/>
          <p:cNvSpPr txBox="1"/>
          <p:nvPr/>
        </p:nvSpPr>
        <p:spPr>
          <a:xfrm>
            <a:off x="1331640" y="5858007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100</a:t>
            </a:r>
          </a:p>
        </p:txBody>
      </p:sp>
      <p:cxnSp>
        <p:nvCxnSpPr>
          <p:cNvPr id="103" name="Zakřivená spojovací čára 102"/>
          <p:cNvCxnSpPr/>
          <p:nvPr/>
        </p:nvCxnSpPr>
        <p:spPr>
          <a:xfrm rot="10800000" flipV="1">
            <a:off x="2339752" y="5867299"/>
            <a:ext cx="783704" cy="997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4" name="TextovéPole 103"/>
          <p:cNvSpPr txBox="1"/>
          <p:nvPr/>
        </p:nvSpPr>
        <p:spPr>
          <a:xfrm>
            <a:off x="2483768" y="58679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100</a:t>
            </a:r>
          </a:p>
        </p:txBody>
      </p:sp>
      <p:cxnSp>
        <p:nvCxnSpPr>
          <p:cNvPr id="107" name="Zakřivená spojovací čára 106"/>
          <p:cNvCxnSpPr/>
          <p:nvPr/>
        </p:nvCxnSpPr>
        <p:spPr>
          <a:xfrm rot="10800000" flipV="1">
            <a:off x="3563888" y="5867299"/>
            <a:ext cx="783704" cy="997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8" name="TextovéPole 107"/>
          <p:cNvSpPr txBox="1"/>
          <p:nvPr/>
        </p:nvSpPr>
        <p:spPr>
          <a:xfrm>
            <a:off x="3635896" y="5858007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100</a:t>
            </a:r>
          </a:p>
        </p:txBody>
      </p:sp>
      <p:sp>
        <p:nvSpPr>
          <p:cNvPr id="109" name="TextovéPole 108"/>
          <p:cNvSpPr txBox="1"/>
          <p:nvPr/>
        </p:nvSpPr>
        <p:spPr>
          <a:xfrm>
            <a:off x="3059832" y="62280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110" name="TextovéPole 109"/>
          <p:cNvSpPr txBox="1"/>
          <p:nvPr/>
        </p:nvSpPr>
        <p:spPr>
          <a:xfrm>
            <a:off x="1835696" y="621872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10 000</a:t>
            </a:r>
          </a:p>
        </p:txBody>
      </p:sp>
      <p:sp>
        <p:nvSpPr>
          <p:cNvPr id="111" name="TextovéPole 110"/>
          <p:cNvSpPr txBox="1"/>
          <p:nvPr/>
        </p:nvSpPr>
        <p:spPr>
          <a:xfrm>
            <a:off x="539552" y="622802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1 000 </a:t>
            </a:r>
            <a:r>
              <a:rPr lang="cs-CZ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</a:t>
            </a:r>
            <a:endParaRPr lang="cs-CZ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2" name="Zakřivená spojovací čára 111"/>
          <p:cNvCxnSpPr/>
          <p:nvPr/>
        </p:nvCxnSpPr>
        <p:spPr>
          <a:xfrm rot="10800000" flipV="1">
            <a:off x="4788024" y="5939307"/>
            <a:ext cx="783704" cy="997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3" name="TextovéPole 112"/>
          <p:cNvSpPr txBox="1"/>
          <p:nvPr/>
        </p:nvSpPr>
        <p:spPr>
          <a:xfrm>
            <a:off x="4860032" y="5858007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100</a:t>
            </a:r>
          </a:p>
        </p:txBody>
      </p:sp>
      <p:cxnSp>
        <p:nvCxnSpPr>
          <p:cNvPr id="119" name="Zakřivená spojovací čára 118"/>
          <p:cNvCxnSpPr/>
          <p:nvPr/>
        </p:nvCxnSpPr>
        <p:spPr>
          <a:xfrm rot="10800000" flipV="1">
            <a:off x="5948536" y="5939307"/>
            <a:ext cx="783704" cy="997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0" name="TextovéPole 119"/>
          <p:cNvSpPr txBox="1"/>
          <p:nvPr/>
        </p:nvSpPr>
        <p:spPr>
          <a:xfrm>
            <a:off x="6012160" y="5858007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100</a:t>
            </a:r>
          </a:p>
        </p:txBody>
      </p:sp>
      <p:cxnSp>
        <p:nvCxnSpPr>
          <p:cNvPr id="128" name="Zakřivená spojovací čára 127"/>
          <p:cNvCxnSpPr/>
          <p:nvPr/>
        </p:nvCxnSpPr>
        <p:spPr>
          <a:xfrm rot="10800000" flipV="1">
            <a:off x="7020272" y="5939307"/>
            <a:ext cx="783704" cy="997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9" name="TextovéPole 128"/>
          <p:cNvSpPr txBox="1"/>
          <p:nvPr/>
        </p:nvSpPr>
        <p:spPr>
          <a:xfrm>
            <a:off x="7171530" y="58679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100</a:t>
            </a:r>
          </a:p>
        </p:txBody>
      </p:sp>
      <p:sp>
        <p:nvSpPr>
          <p:cNvPr id="100" name="Tlačítko akce: Začátek 99">
            <a:hlinkClick r:id="" action="ppaction://hlinkshowjump?jump=firstslide" highlightClick="1"/>
          </p:cNvPr>
          <p:cNvSpPr/>
          <p:nvPr/>
        </p:nvSpPr>
        <p:spPr>
          <a:xfrm>
            <a:off x="0" y="6341651"/>
            <a:ext cx="251520" cy="224343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5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3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2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00"/>
                            </p:stCondLst>
                            <p:childTnLst>
                              <p:par>
                                <p:cTn id="19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00"/>
                            </p:stCondLst>
                            <p:childTnLst>
                              <p:par>
                                <p:cTn id="2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500"/>
                            </p:stCondLst>
                            <p:childTnLst>
                              <p:par>
                                <p:cTn id="2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00"/>
                            </p:stCondLst>
                            <p:childTnLst>
                              <p:par>
                                <p:cTn id="2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500"/>
                            </p:stCondLst>
                            <p:childTnLst>
                              <p:par>
                                <p:cTn id="2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500"/>
                            </p:stCondLst>
                            <p:childTnLst>
                              <p:par>
                                <p:cTn id="27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 autoUpdateAnimBg="0"/>
      <p:bldP spid="16" grpId="1" animBg="1"/>
      <p:bldP spid="18" grpId="0" animBg="1"/>
      <p:bldP spid="18" grpId="1" animBg="1"/>
      <p:bldP spid="3" grpId="0" build="p"/>
      <p:bldP spid="13" grpId="0" animBg="1"/>
      <p:bldP spid="13" grpId="1" animBg="1"/>
      <p:bldP spid="15" grpId="0" animBg="1"/>
      <p:bldP spid="15" grpId="1" animBg="1"/>
      <p:bldP spid="17" grpId="1" animBg="1"/>
      <p:bldP spid="17" grpId="2" animBg="1"/>
      <p:bldP spid="22" grpId="0"/>
      <p:bldP spid="22" grpId="1"/>
      <p:bldP spid="23" grpId="0"/>
      <p:bldP spid="23" grpId="1"/>
      <p:bldP spid="24" grpId="0"/>
      <p:bldP spid="27" grpId="0"/>
      <p:bldP spid="27" grpId="1"/>
      <p:bldP spid="43" grpId="0"/>
      <p:bldP spid="54" grpId="1"/>
      <p:bldP spid="56" grpId="0"/>
      <p:bldP spid="68" grpId="0"/>
      <p:bldP spid="75" grpId="0"/>
      <p:bldP spid="76" grpId="0"/>
      <p:bldP spid="81" grpId="0"/>
      <p:bldP spid="83" grpId="0"/>
      <p:bldP spid="90" grpId="0"/>
      <p:bldP spid="93" grpId="0"/>
      <p:bldP spid="101" grpId="0"/>
      <p:bldP spid="104" grpId="0"/>
      <p:bldP spid="108" grpId="0"/>
      <p:bldP spid="109" grpId="0"/>
      <p:bldP spid="110" grpId="0"/>
      <p:bldP spid="111" grpId="0"/>
      <p:bldP spid="113" grpId="0"/>
      <p:bldP spid="120" grpId="0"/>
      <p:bldP spid="1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23528" y="692696"/>
            <a:ext cx="4042792" cy="618083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Síť krychle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3528" y="1340768"/>
            <a:ext cx="4040188" cy="2376264"/>
          </a:xfrm>
        </p:spPr>
        <p:txBody>
          <a:bodyPr>
            <a:normAutofit/>
          </a:bodyPr>
          <a:lstStyle/>
          <a:p>
            <a:r>
              <a:rPr lang="cs-CZ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Síť krychle se skládá ze šesti shodných čtverců.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88024" y="692696"/>
            <a:ext cx="4041775" cy="639762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Síť kvádru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4008" y="1340768"/>
            <a:ext cx="4041775" cy="2592288"/>
          </a:xfrm>
        </p:spPr>
        <p:txBody>
          <a:bodyPr/>
          <a:lstStyle/>
          <a:p>
            <a:r>
              <a:rPr lang="cs-CZ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Síť kvádru se skládá </a:t>
            </a:r>
            <a:br>
              <a:rPr lang="cs-CZ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ze tří dvojic shodných obdélníků.</a:t>
            </a:r>
          </a:p>
          <a:p>
            <a:pPr>
              <a:buNone/>
            </a:pPr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1979712" y="1988840"/>
            <a:ext cx="2232247" cy="1512167"/>
            <a:chOff x="884" y="1434"/>
            <a:chExt cx="3629" cy="2722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884" y="2341"/>
              <a:ext cx="907" cy="907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1791" y="2341"/>
              <a:ext cx="907" cy="907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2699" y="3249"/>
              <a:ext cx="907" cy="907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3606" y="2341"/>
              <a:ext cx="907" cy="907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7" name="Rectangle 8"/>
            <p:cNvSpPr>
              <a:spLocks noChangeArrowheads="1"/>
            </p:cNvSpPr>
            <p:nvPr/>
          </p:nvSpPr>
          <p:spPr bwMode="auto">
            <a:xfrm>
              <a:off x="2699" y="1434"/>
              <a:ext cx="907" cy="907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2699" y="2341"/>
              <a:ext cx="907" cy="907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9" name="Group 10"/>
          <p:cNvGrpSpPr>
            <a:grpSpLocks/>
          </p:cNvGrpSpPr>
          <p:nvPr/>
        </p:nvGrpSpPr>
        <p:grpSpPr bwMode="auto">
          <a:xfrm rot="5400000">
            <a:off x="6840251" y="1592797"/>
            <a:ext cx="1584177" cy="2520280"/>
            <a:chOff x="68" y="1026"/>
            <a:chExt cx="1361" cy="2540"/>
          </a:xfrm>
        </p:grpSpPr>
        <p:sp>
          <p:nvSpPr>
            <p:cNvPr id="20" name="Rectangle 4"/>
            <p:cNvSpPr>
              <a:spLocks noChangeArrowheads="1"/>
            </p:cNvSpPr>
            <p:nvPr/>
          </p:nvSpPr>
          <p:spPr bwMode="auto">
            <a:xfrm>
              <a:off x="521" y="1026"/>
              <a:ext cx="454" cy="454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521" y="1480"/>
              <a:ext cx="454" cy="81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521" y="2296"/>
              <a:ext cx="454" cy="454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3" name="Rectangle 7"/>
            <p:cNvSpPr>
              <a:spLocks noChangeArrowheads="1"/>
            </p:cNvSpPr>
            <p:nvPr/>
          </p:nvSpPr>
          <p:spPr bwMode="auto">
            <a:xfrm>
              <a:off x="975" y="1480"/>
              <a:ext cx="454" cy="81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4" name="Rectangle 8"/>
            <p:cNvSpPr>
              <a:spLocks noChangeArrowheads="1"/>
            </p:cNvSpPr>
            <p:nvPr/>
          </p:nvSpPr>
          <p:spPr bwMode="auto">
            <a:xfrm>
              <a:off x="68" y="1480"/>
              <a:ext cx="454" cy="81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521" y="2750"/>
              <a:ext cx="454" cy="81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</p:grpSp>
      <p:cxnSp>
        <p:nvCxnSpPr>
          <p:cNvPr id="28" name="Přímá spojovací čára 27"/>
          <p:cNvCxnSpPr/>
          <p:nvPr/>
        </p:nvCxnSpPr>
        <p:spPr>
          <a:xfrm>
            <a:off x="4572000" y="467252"/>
            <a:ext cx="0" cy="6390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6"/>
          <p:cNvGrpSpPr>
            <a:grpSpLocks/>
          </p:cNvGrpSpPr>
          <p:nvPr/>
        </p:nvGrpSpPr>
        <p:grpSpPr bwMode="auto">
          <a:xfrm>
            <a:off x="611560" y="2348880"/>
            <a:ext cx="720080" cy="720080"/>
            <a:chOff x="703" y="1933"/>
            <a:chExt cx="1270" cy="1270"/>
          </a:xfrm>
        </p:grpSpPr>
        <p:sp>
          <p:nvSpPr>
            <p:cNvPr id="30" name="AutoShape 5"/>
            <p:cNvSpPr>
              <a:spLocks noChangeArrowheads="1"/>
            </p:cNvSpPr>
            <p:nvPr/>
          </p:nvSpPr>
          <p:spPr bwMode="auto">
            <a:xfrm flipH="1" flipV="1">
              <a:off x="703" y="1933"/>
              <a:ext cx="1270" cy="1270"/>
            </a:xfrm>
            <a:prstGeom prst="cube">
              <a:avLst>
                <a:gd name="adj" fmla="val 25000"/>
              </a:avLst>
            </a:prstGeom>
            <a:noFill/>
            <a:ln w="254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31" name="AutoShape 4"/>
            <p:cNvSpPr>
              <a:spLocks noChangeArrowheads="1"/>
            </p:cNvSpPr>
            <p:nvPr/>
          </p:nvSpPr>
          <p:spPr bwMode="auto">
            <a:xfrm>
              <a:off x="703" y="1933"/>
              <a:ext cx="1270" cy="1270"/>
            </a:xfrm>
            <a:prstGeom prst="cube">
              <a:avLst>
                <a:gd name="adj" fmla="val 25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</p:grpSp>
      <p:sp>
        <p:nvSpPr>
          <p:cNvPr id="32" name="TextovéPole 31"/>
          <p:cNvSpPr txBox="1"/>
          <p:nvPr/>
        </p:nvSpPr>
        <p:spPr>
          <a:xfrm>
            <a:off x="755576" y="30062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1115616" y="285293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1259632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1763688" y="25649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2051720" y="29156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2699792" y="29249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2843808" y="30689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3779912" y="29249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2843808" y="20608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3275856" y="34290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grpSp>
        <p:nvGrpSpPr>
          <p:cNvPr id="42" name="Group 26"/>
          <p:cNvGrpSpPr>
            <a:grpSpLocks/>
          </p:cNvGrpSpPr>
          <p:nvPr/>
        </p:nvGrpSpPr>
        <p:grpSpPr bwMode="auto">
          <a:xfrm>
            <a:off x="4932040" y="2420888"/>
            <a:ext cx="1004065" cy="1169019"/>
            <a:chOff x="748" y="1162"/>
            <a:chExt cx="1406" cy="1315"/>
          </a:xfrm>
        </p:grpSpPr>
        <p:grpSp>
          <p:nvGrpSpPr>
            <p:cNvPr id="43" name="Group 13"/>
            <p:cNvGrpSpPr>
              <a:grpSpLocks/>
            </p:cNvGrpSpPr>
            <p:nvPr/>
          </p:nvGrpSpPr>
          <p:grpSpPr bwMode="auto">
            <a:xfrm>
              <a:off x="748" y="1162"/>
              <a:ext cx="1406" cy="771"/>
              <a:chOff x="340" y="1162"/>
              <a:chExt cx="1406" cy="771"/>
            </a:xfrm>
          </p:grpSpPr>
          <p:sp>
            <p:nvSpPr>
              <p:cNvPr id="47" name="AutoShape 5"/>
              <p:cNvSpPr>
                <a:spLocks noChangeArrowheads="1"/>
              </p:cNvSpPr>
              <p:nvPr/>
            </p:nvSpPr>
            <p:spPr bwMode="auto">
              <a:xfrm flipH="1" flipV="1">
                <a:off x="340" y="1162"/>
                <a:ext cx="1406" cy="771"/>
              </a:xfrm>
              <a:prstGeom prst="cube">
                <a:avLst>
                  <a:gd name="adj" fmla="val 25000"/>
                </a:avLst>
              </a:prstGeom>
              <a:noFill/>
              <a:ln w="25400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cs-CZ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cs-CZ"/>
              </a:p>
            </p:txBody>
          </p:sp>
          <p:sp>
            <p:nvSpPr>
              <p:cNvPr id="48" name="AutoShape 4"/>
              <p:cNvSpPr>
                <a:spLocks noChangeArrowheads="1"/>
              </p:cNvSpPr>
              <p:nvPr/>
            </p:nvSpPr>
            <p:spPr bwMode="auto">
              <a:xfrm>
                <a:off x="340" y="1162"/>
                <a:ext cx="1406" cy="771"/>
              </a:xfrm>
              <a:prstGeom prst="cube">
                <a:avLst>
                  <a:gd name="adj" fmla="val 25000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cs-CZ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cs-CZ"/>
              </a:p>
            </p:txBody>
          </p:sp>
        </p:grpSp>
        <p:sp>
          <p:nvSpPr>
            <p:cNvPr id="44" name="Text Box 16"/>
            <p:cNvSpPr txBox="1">
              <a:spLocks noChangeArrowheads="1"/>
            </p:cNvSpPr>
            <p:nvPr/>
          </p:nvSpPr>
          <p:spPr bwMode="auto">
            <a:xfrm>
              <a:off x="1111" y="1888"/>
              <a:ext cx="590" cy="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cs-CZ" sz="2800" b="1" dirty="0"/>
            </a:p>
          </p:txBody>
        </p:sp>
      </p:grpSp>
      <p:sp>
        <p:nvSpPr>
          <p:cNvPr id="72" name="TextovéPole 71"/>
          <p:cNvSpPr txBox="1"/>
          <p:nvPr/>
        </p:nvSpPr>
        <p:spPr>
          <a:xfrm>
            <a:off x="5148064" y="29969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</a:t>
            </a:r>
          </a:p>
        </p:txBody>
      </p:sp>
      <p:sp>
        <p:nvSpPr>
          <p:cNvPr id="73" name="TextovéPole 72"/>
          <p:cNvSpPr txBox="1"/>
          <p:nvPr/>
        </p:nvSpPr>
        <p:spPr>
          <a:xfrm>
            <a:off x="6588224" y="30596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74" name="TextovéPole 73"/>
          <p:cNvSpPr txBox="1"/>
          <p:nvPr/>
        </p:nvSpPr>
        <p:spPr>
          <a:xfrm>
            <a:off x="7956376" y="29969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75" name="TextovéPole 74"/>
          <p:cNvSpPr txBox="1"/>
          <p:nvPr/>
        </p:nvSpPr>
        <p:spPr>
          <a:xfrm>
            <a:off x="5796136" y="29156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</a:t>
            </a:r>
          </a:p>
        </p:txBody>
      </p:sp>
      <p:sp>
        <p:nvSpPr>
          <p:cNvPr id="76" name="TextovéPole 75"/>
          <p:cNvSpPr txBox="1"/>
          <p:nvPr/>
        </p:nvSpPr>
        <p:spPr>
          <a:xfrm>
            <a:off x="5868144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</a:t>
            </a:r>
          </a:p>
        </p:txBody>
      </p:sp>
      <p:sp>
        <p:nvSpPr>
          <p:cNvPr id="77" name="TextovéPole 76"/>
          <p:cNvSpPr txBox="1"/>
          <p:nvPr/>
        </p:nvSpPr>
        <p:spPr>
          <a:xfrm>
            <a:off x="6156176" y="26369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</a:t>
            </a:r>
          </a:p>
        </p:txBody>
      </p:sp>
      <p:sp>
        <p:nvSpPr>
          <p:cNvPr id="78" name="TextovéPole 77"/>
          <p:cNvSpPr txBox="1"/>
          <p:nvPr/>
        </p:nvSpPr>
        <p:spPr>
          <a:xfrm>
            <a:off x="7236296" y="30689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79" name="TextovéPole 78"/>
          <p:cNvSpPr txBox="1"/>
          <p:nvPr/>
        </p:nvSpPr>
        <p:spPr>
          <a:xfrm>
            <a:off x="7380312" y="32849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80" name="TextovéPole 79"/>
          <p:cNvSpPr txBox="1"/>
          <p:nvPr/>
        </p:nvSpPr>
        <p:spPr>
          <a:xfrm>
            <a:off x="7380312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cxnSp>
        <p:nvCxnSpPr>
          <p:cNvPr id="82" name="Přímá spojovací čára 81"/>
          <p:cNvCxnSpPr/>
          <p:nvPr/>
        </p:nvCxnSpPr>
        <p:spPr>
          <a:xfrm>
            <a:off x="0" y="371703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ovéPole 85"/>
          <p:cNvSpPr txBox="1"/>
          <p:nvPr/>
        </p:nvSpPr>
        <p:spPr>
          <a:xfrm>
            <a:off x="467544" y="3789040"/>
            <a:ext cx="3243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Krychle má délku hrany 46 mm, 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sestroj její síť.</a:t>
            </a:r>
          </a:p>
        </p:txBody>
      </p:sp>
      <p:cxnSp>
        <p:nvCxnSpPr>
          <p:cNvPr id="112" name="Přímá spojovací čára 111"/>
          <p:cNvCxnSpPr/>
          <p:nvPr/>
        </p:nvCxnSpPr>
        <p:spPr>
          <a:xfrm>
            <a:off x="611560" y="6093296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Přímá spojovací čára 113"/>
          <p:cNvCxnSpPr/>
          <p:nvPr/>
        </p:nvCxnSpPr>
        <p:spPr>
          <a:xfrm rot="5400000" flipH="1" flipV="1">
            <a:off x="863588" y="5841268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Přímá spojovací čára 115"/>
          <p:cNvCxnSpPr/>
          <p:nvPr/>
        </p:nvCxnSpPr>
        <p:spPr>
          <a:xfrm rot="10800000">
            <a:off x="611560" y="5589240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Přímá spojovací čára 117"/>
          <p:cNvCxnSpPr/>
          <p:nvPr/>
        </p:nvCxnSpPr>
        <p:spPr>
          <a:xfrm rot="5400000">
            <a:off x="359532" y="5841268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Přímá spojovací čára 119"/>
          <p:cNvCxnSpPr/>
          <p:nvPr/>
        </p:nvCxnSpPr>
        <p:spPr>
          <a:xfrm>
            <a:off x="1115616" y="6093296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Přímá spojovací čára 120"/>
          <p:cNvCxnSpPr/>
          <p:nvPr/>
        </p:nvCxnSpPr>
        <p:spPr>
          <a:xfrm rot="5400000" flipH="1" flipV="1">
            <a:off x="1367644" y="5841268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Přímá spojovací čára 121"/>
          <p:cNvCxnSpPr/>
          <p:nvPr/>
        </p:nvCxnSpPr>
        <p:spPr>
          <a:xfrm rot="10800000">
            <a:off x="1115616" y="5589240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Přímá spojovací čára 122"/>
          <p:cNvCxnSpPr/>
          <p:nvPr/>
        </p:nvCxnSpPr>
        <p:spPr>
          <a:xfrm>
            <a:off x="1619672" y="6093296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Přímá spojovací čára 123"/>
          <p:cNvCxnSpPr/>
          <p:nvPr/>
        </p:nvCxnSpPr>
        <p:spPr>
          <a:xfrm rot="10800000">
            <a:off x="1619672" y="5589240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Přímá spojovací čára 124"/>
          <p:cNvCxnSpPr/>
          <p:nvPr/>
        </p:nvCxnSpPr>
        <p:spPr>
          <a:xfrm rot="5400000" flipH="1" flipV="1">
            <a:off x="1871700" y="5841268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Přímá spojovací čára 125"/>
          <p:cNvCxnSpPr/>
          <p:nvPr/>
        </p:nvCxnSpPr>
        <p:spPr>
          <a:xfrm>
            <a:off x="2123728" y="6093296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Přímá spojovací čára 126"/>
          <p:cNvCxnSpPr/>
          <p:nvPr/>
        </p:nvCxnSpPr>
        <p:spPr>
          <a:xfrm rot="10800000">
            <a:off x="2123729" y="5589240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Přímá spojovací čára 127"/>
          <p:cNvCxnSpPr/>
          <p:nvPr/>
        </p:nvCxnSpPr>
        <p:spPr>
          <a:xfrm rot="5400000" flipH="1" flipV="1">
            <a:off x="2375756" y="5841268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Přímá spojovací čára 128"/>
          <p:cNvCxnSpPr/>
          <p:nvPr/>
        </p:nvCxnSpPr>
        <p:spPr>
          <a:xfrm rot="5400000" flipH="1" flipV="1">
            <a:off x="2375756" y="5337212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Přímá spojovací čára 129"/>
          <p:cNvCxnSpPr/>
          <p:nvPr/>
        </p:nvCxnSpPr>
        <p:spPr>
          <a:xfrm rot="5400000" flipH="1" flipV="1">
            <a:off x="1871700" y="5337212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Přímá spojovací čára 130"/>
          <p:cNvCxnSpPr/>
          <p:nvPr/>
        </p:nvCxnSpPr>
        <p:spPr>
          <a:xfrm rot="10800000">
            <a:off x="2123729" y="5085184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Přímá spojovací čára 131"/>
          <p:cNvCxnSpPr/>
          <p:nvPr/>
        </p:nvCxnSpPr>
        <p:spPr>
          <a:xfrm rot="5400000" flipH="1" flipV="1">
            <a:off x="2375756" y="6345324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Přímá spojovací čára 132"/>
          <p:cNvCxnSpPr/>
          <p:nvPr/>
        </p:nvCxnSpPr>
        <p:spPr>
          <a:xfrm rot="5400000" flipH="1" flipV="1">
            <a:off x="1871700" y="6345324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Přímá spojovací čára 133"/>
          <p:cNvCxnSpPr/>
          <p:nvPr/>
        </p:nvCxnSpPr>
        <p:spPr>
          <a:xfrm>
            <a:off x="2123728" y="6597352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8" name="TextovéPole 137"/>
          <p:cNvSpPr txBox="1"/>
          <p:nvPr/>
        </p:nvSpPr>
        <p:spPr>
          <a:xfrm>
            <a:off x="4572000" y="3789040"/>
            <a:ext cx="35980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Narýsuj síť kvádru z obrázku 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a připiš k jednotlivým úsečkám 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v síti jejich délky.</a:t>
            </a:r>
          </a:p>
        </p:txBody>
      </p:sp>
      <p:sp>
        <p:nvSpPr>
          <p:cNvPr id="156" name="AutoShape 5"/>
          <p:cNvSpPr>
            <a:spLocks noChangeArrowheads="1"/>
          </p:cNvSpPr>
          <p:nvPr/>
        </p:nvSpPr>
        <p:spPr bwMode="auto">
          <a:xfrm>
            <a:off x="7884368" y="3861048"/>
            <a:ext cx="720081" cy="1008112"/>
          </a:xfrm>
          <a:prstGeom prst="cube">
            <a:avLst>
              <a:gd name="adj" fmla="val 25000"/>
            </a:avLst>
          </a:prstGeom>
          <a:noFill/>
          <a:ln w="2222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157" name="TextovéPole 156"/>
          <p:cNvSpPr txBox="1"/>
          <p:nvPr/>
        </p:nvSpPr>
        <p:spPr>
          <a:xfrm>
            <a:off x="7812360" y="4797152"/>
            <a:ext cx="5854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cm</a:t>
            </a:r>
          </a:p>
        </p:txBody>
      </p:sp>
      <p:sp>
        <p:nvSpPr>
          <p:cNvPr id="158" name="TextovéPole 157"/>
          <p:cNvSpPr txBox="1"/>
          <p:nvPr/>
        </p:nvSpPr>
        <p:spPr>
          <a:xfrm>
            <a:off x="8558583" y="4653136"/>
            <a:ext cx="5854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cm</a:t>
            </a:r>
          </a:p>
        </p:txBody>
      </p:sp>
      <p:sp>
        <p:nvSpPr>
          <p:cNvPr id="159" name="TextovéPole 158"/>
          <p:cNvSpPr txBox="1"/>
          <p:nvPr/>
        </p:nvSpPr>
        <p:spPr>
          <a:xfrm>
            <a:off x="7380312" y="4437112"/>
            <a:ext cx="5854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cm</a:t>
            </a:r>
          </a:p>
        </p:txBody>
      </p:sp>
      <p:cxnSp>
        <p:nvCxnSpPr>
          <p:cNvPr id="178" name="Přímá spojovací čára 177"/>
          <p:cNvCxnSpPr/>
          <p:nvPr/>
        </p:nvCxnSpPr>
        <p:spPr>
          <a:xfrm>
            <a:off x="5220072" y="6381328"/>
            <a:ext cx="5760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Přímá spojovací čára 179"/>
          <p:cNvCxnSpPr/>
          <p:nvPr/>
        </p:nvCxnSpPr>
        <p:spPr>
          <a:xfrm rot="5400000">
            <a:off x="5364087" y="5949281"/>
            <a:ext cx="86409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" name="TextovéPole 183"/>
          <p:cNvSpPr txBox="1"/>
          <p:nvPr/>
        </p:nvSpPr>
        <p:spPr>
          <a:xfrm>
            <a:off x="5220072" y="6309320"/>
            <a:ext cx="4603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4 cm</a:t>
            </a:r>
          </a:p>
        </p:txBody>
      </p:sp>
      <p:sp>
        <p:nvSpPr>
          <p:cNvPr id="185" name="TextovéPole 184"/>
          <p:cNvSpPr txBox="1"/>
          <p:nvPr/>
        </p:nvSpPr>
        <p:spPr>
          <a:xfrm>
            <a:off x="5724128" y="5733256"/>
            <a:ext cx="4603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5 cm</a:t>
            </a:r>
          </a:p>
        </p:txBody>
      </p:sp>
      <p:cxnSp>
        <p:nvCxnSpPr>
          <p:cNvPr id="186" name="Přímá spojovací čára 185"/>
          <p:cNvCxnSpPr/>
          <p:nvPr/>
        </p:nvCxnSpPr>
        <p:spPr>
          <a:xfrm>
            <a:off x="5220072" y="5517232"/>
            <a:ext cx="5760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Přímá spojovací čára 186"/>
          <p:cNvCxnSpPr/>
          <p:nvPr/>
        </p:nvCxnSpPr>
        <p:spPr>
          <a:xfrm rot="5400000">
            <a:off x="4788023" y="5949281"/>
            <a:ext cx="86409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Přímá spojovací čára 187"/>
          <p:cNvCxnSpPr/>
          <p:nvPr/>
        </p:nvCxnSpPr>
        <p:spPr>
          <a:xfrm>
            <a:off x="5796136" y="6381328"/>
            <a:ext cx="4320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0" name="TextovéPole 189"/>
          <p:cNvSpPr txBox="1"/>
          <p:nvPr/>
        </p:nvSpPr>
        <p:spPr>
          <a:xfrm>
            <a:off x="5724128" y="6309320"/>
            <a:ext cx="460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3 cm</a:t>
            </a:r>
          </a:p>
        </p:txBody>
      </p:sp>
      <p:cxnSp>
        <p:nvCxnSpPr>
          <p:cNvPr id="191" name="Přímá spojovací čára 190"/>
          <p:cNvCxnSpPr/>
          <p:nvPr/>
        </p:nvCxnSpPr>
        <p:spPr>
          <a:xfrm rot="5400000">
            <a:off x="5796135" y="5949281"/>
            <a:ext cx="86409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Přímá spojovací čára 191"/>
          <p:cNvCxnSpPr/>
          <p:nvPr/>
        </p:nvCxnSpPr>
        <p:spPr>
          <a:xfrm>
            <a:off x="5796136" y="5517232"/>
            <a:ext cx="4320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3" name="Přímá spojovací čára 192"/>
          <p:cNvCxnSpPr/>
          <p:nvPr/>
        </p:nvCxnSpPr>
        <p:spPr>
          <a:xfrm rot="5400000">
            <a:off x="6048164" y="6561348"/>
            <a:ext cx="3600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Přímá spojovací čára 194"/>
          <p:cNvCxnSpPr/>
          <p:nvPr/>
        </p:nvCxnSpPr>
        <p:spPr>
          <a:xfrm rot="5400000">
            <a:off x="6048164" y="5337212"/>
            <a:ext cx="3600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Přímá spojovací čára 195"/>
          <p:cNvCxnSpPr/>
          <p:nvPr/>
        </p:nvCxnSpPr>
        <p:spPr>
          <a:xfrm>
            <a:off x="6228184" y="5517232"/>
            <a:ext cx="5760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Přímá spojovací čára 196"/>
          <p:cNvCxnSpPr/>
          <p:nvPr/>
        </p:nvCxnSpPr>
        <p:spPr>
          <a:xfrm>
            <a:off x="6228184" y="6381328"/>
            <a:ext cx="5760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Přímá spojovací čára 197"/>
          <p:cNvCxnSpPr/>
          <p:nvPr/>
        </p:nvCxnSpPr>
        <p:spPr>
          <a:xfrm rot="5400000">
            <a:off x="6372199" y="5949281"/>
            <a:ext cx="8640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9" name="Přímá spojovací čára 198"/>
          <p:cNvCxnSpPr/>
          <p:nvPr/>
        </p:nvCxnSpPr>
        <p:spPr>
          <a:xfrm rot="5400000">
            <a:off x="6624228" y="5337212"/>
            <a:ext cx="3600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Přímá spojovací čára 200"/>
          <p:cNvCxnSpPr/>
          <p:nvPr/>
        </p:nvCxnSpPr>
        <p:spPr>
          <a:xfrm>
            <a:off x="6228184" y="5157192"/>
            <a:ext cx="5760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Přímá spojovací čára 201"/>
          <p:cNvCxnSpPr/>
          <p:nvPr/>
        </p:nvCxnSpPr>
        <p:spPr>
          <a:xfrm rot="5400000">
            <a:off x="6624228" y="6561348"/>
            <a:ext cx="3600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3" name="Přímá spojovací čára 202"/>
          <p:cNvCxnSpPr/>
          <p:nvPr/>
        </p:nvCxnSpPr>
        <p:spPr>
          <a:xfrm>
            <a:off x="6228184" y="6741368"/>
            <a:ext cx="5760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" name="Přímá spojovací čára 203"/>
          <p:cNvCxnSpPr/>
          <p:nvPr/>
        </p:nvCxnSpPr>
        <p:spPr>
          <a:xfrm>
            <a:off x="6804248" y="5517232"/>
            <a:ext cx="4320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" name="Přímá spojovací čára 204"/>
          <p:cNvCxnSpPr/>
          <p:nvPr/>
        </p:nvCxnSpPr>
        <p:spPr>
          <a:xfrm>
            <a:off x="6804248" y="6381328"/>
            <a:ext cx="4320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" name="Přímá spojovací čára 205"/>
          <p:cNvCxnSpPr/>
          <p:nvPr/>
        </p:nvCxnSpPr>
        <p:spPr>
          <a:xfrm rot="5400000">
            <a:off x="6804247" y="5949281"/>
            <a:ext cx="8640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8" name="TextovéPole 207"/>
          <p:cNvSpPr txBox="1"/>
          <p:nvPr/>
        </p:nvSpPr>
        <p:spPr>
          <a:xfrm>
            <a:off x="6588224" y="6453336"/>
            <a:ext cx="460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3 cm</a:t>
            </a:r>
          </a:p>
        </p:txBody>
      </p:sp>
      <p:sp>
        <p:nvSpPr>
          <p:cNvPr id="209" name="TextovéPole 208"/>
          <p:cNvSpPr txBox="1"/>
          <p:nvPr/>
        </p:nvSpPr>
        <p:spPr>
          <a:xfrm>
            <a:off x="5796136" y="5445224"/>
            <a:ext cx="495672" cy="269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3 cm</a:t>
            </a:r>
          </a:p>
        </p:txBody>
      </p:sp>
      <p:sp>
        <p:nvSpPr>
          <p:cNvPr id="210" name="TextovéPole 209"/>
          <p:cNvSpPr txBox="1"/>
          <p:nvPr/>
        </p:nvSpPr>
        <p:spPr>
          <a:xfrm>
            <a:off x="6300192" y="4941168"/>
            <a:ext cx="4603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/>
              <a:t>4 cm</a:t>
            </a:r>
          </a:p>
        </p:txBody>
      </p:sp>
      <p:sp>
        <p:nvSpPr>
          <p:cNvPr id="211" name="TextovéPole 210"/>
          <p:cNvSpPr txBox="1"/>
          <p:nvPr/>
        </p:nvSpPr>
        <p:spPr>
          <a:xfrm>
            <a:off x="6804248" y="5445224"/>
            <a:ext cx="460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3 cm</a:t>
            </a:r>
          </a:p>
        </p:txBody>
      </p:sp>
      <p:sp>
        <p:nvSpPr>
          <p:cNvPr id="212" name="TextovéPole 211"/>
          <p:cNvSpPr txBox="1"/>
          <p:nvPr/>
        </p:nvSpPr>
        <p:spPr>
          <a:xfrm>
            <a:off x="7020272" y="5733256"/>
            <a:ext cx="4603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5 cm</a:t>
            </a:r>
          </a:p>
        </p:txBody>
      </p:sp>
      <p:sp>
        <p:nvSpPr>
          <p:cNvPr id="213" name="TextovéPole 212"/>
          <p:cNvSpPr txBox="1"/>
          <p:nvPr/>
        </p:nvSpPr>
        <p:spPr>
          <a:xfrm>
            <a:off x="6732240" y="5157192"/>
            <a:ext cx="495672" cy="269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3 cm</a:t>
            </a:r>
          </a:p>
        </p:txBody>
      </p:sp>
      <p:sp>
        <p:nvSpPr>
          <p:cNvPr id="214" name="TextovéPole 213"/>
          <p:cNvSpPr txBox="1"/>
          <p:nvPr/>
        </p:nvSpPr>
        <p:spPr>
          <a:xfrm>
            <a:off x="6012160" y="5157192"/>
            <a:ext cx="495672" cy="269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3 cm</a:t>
            </a:r>
          </a:p>
        </p:txBody>
      </p:sp>
      <p:sp>
        <p:nvSpPr>
          <p:cNvPr id="215" name="TextovéPole 214"/>
          <p:cNvSpPr txBox="1"/>
          <p:nvPr/>
        </p:nvSpPr>
        <p:spPr>
          <a:xfrm>
            <a:off x="5004048" y="5805264"/>
            <a:ext cx="4603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5 cm</a:t>
            </a:r>
          </a:p>
        </p:txBody>
      </p:sp>
      <p:sp>
        <p:nvSpPr>
          <p:cNvPr id="216" name="TextovéPole 215"/>
          <p:cNvSpPr txBox="1"/>
          <p:nvPr/>
        </p:nvSpPr>
        <p:spPr>
          <a:xfrm>
            <a:off x="5292080" y="5445224"/>
            <a:ext cx="4603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4 cm</a:t>
            </a:r>
          </a:p>
        </p:txBody>
      </p:sp>
      <p:sp>
        <p:nvSpPr>
          <p:cNvPr id="217" name="TextovéPole 216"/>
          <p:cNvSpPr txBox="1"/>
          <p:nvPr/>
        </p:nvSpPr>
        <p:spPr>
          <a:xfrm>
            <a:off x="6300192" y="6309320"/>
            <a:ext cx="4603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4 cm</a:t>
            </a:r>
          </a:p>
        </p:txBody>
      </p:sp>
      <p:sp>
        <p:nvSpPr>
          <p:cNvPr id="218" name="TextovéPole 217"/>
          <p:cNvSpPr txBox="1"/>
          <p:nvPr/>
        </p:nvSpPr>
        <p:spPr>
          <a:xfrm>
            <a:off x="6300192" y="5445224"/>
            <a:ext cx="4603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4 cm</a:t>
            </a:r>
          </a:p>
        </p:txBody>
      </p:sp>
      <p:sp>
        <p:nvSpPr>
          <p:cNvPr id="110" name="TextovéPole 109"/>
          <p:cNvSpPr txBox="1"/>
          <p:nvPr/>
        </p:nvSpPr>
        <p:spPr>
          <a:xfrm>
            <a:off x="-36512" y="467252"/>
            <a:ext cx="52565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13.3 Síť krychle a kvádru</a:t>
            </a:r>
          </a:p>
        </p:txBody>
      </p:sp>
      <p:sp>
        <p:nvSpPr>
          <p:cNvPr id="111" name="TextovéPole 110"/>
          <p:cNvSpPr txBox="1"/>
          <p:nvPr/>
        </p:nvSpPr>
        <p:spPr>
          <a:xfrm>
            <a:off x="251520" y="4509120"/>
            <a:ext cx="41764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latin typeface="Times New Roman" pitchFamily="18" charset="0"/>
                <a:cs typeface="Times New Roman" pitchFamily="18" charset="0"/>
                <a:hlinkClick r:id="rId3"/>
              </a:rPr>
              <a:t>http://www.e-matematika.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3"/>
              </a:rPr>
              <a:t>cz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3"/>
              </a:rPr>
              <a:t>zakladni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3"/>
              </a:rPr>
              <a:t>skoly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3"/>
              </a:rPr>
              <a:t>/geometrie/jak-sestrojit-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3"/>
              </a:rPr>
              <a:t>ctverec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3"/>
              </a:rPr>
              <a:t>zname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3"/>
              </a:rPr>
              <a:t>-li-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3"/>
              </a:rPr>
              <a:t>delku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3"/>
              </a:rPr>
              <a:t>-jeho-strany.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3"/>
              </a:rPr>
              <a:t>php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TextovéPole 112">
            <a:hlinkClick r:id="rId4"/>
          </p:cNvPr>
          <p:cNvSpPr txBox="1"/>
          <p:nvPr/>
        </p:nvSpPr>
        <p:spPr>
          <a:xfrm>
            <a:off x="4645124" y="4629036"/>
            <a:ext cx="30963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latin typeface="Times New Roman" pitchFamily="18" charset="0"/>
                <a:cs typeface="Times New Roman" pitchFamily="18" charset="0"/>
                <a:hlinkClick r:id="rId4"/>
              </a:rPr>
              <a:t>http://www.e-matematika.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4"/>
              </a:rPr>
              <a:t>cz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4"/>
              </a:rPr>
              <a:t>zakladni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4"/>
              </a:rPr>
              <a:t>-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4"/>
              </a:rPr>
              <a:t>skoly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4"/>
              </a:rPr>
              <a:t>/geometrie/16-jak-sestrojit-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4"/>
              </a:rPr>
              <a:t>obdelnik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4"/>
              </a:rPr>
              <a:t>-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4"/>
              </a:rPr>
              <a:t>zname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4"/>
              </a:rPr>
              <a:t>-li-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4"/>
              </a:rPr>
              <a:t>delky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4"/>
              </a:rPr>
              <a:t>-jeho-stran.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  <a:hlinkClick r:id="rId4"/>
              </a:rPr>
              <a:t>php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lačítko akce: Začátek 114">
            <a:hlinkClick r:id="" action="ppaction://hlinkshowjump?jump=firstslide" highlightClick="1"/>
          </p:cNvPr>
          <p:cNvSpPr/>
          <p:nvPr/>
        </p:nvSpPr>
        <p:spPr>
          <a:xfrm>
            <a:off x="0" y="6341651"/>
            <a:ext cx="251520" cy="224343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7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 tmFilter="0,0; .5, 1; 1, 1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4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86" grpId="0"/>
      <p:bldP spid="138" grpId="0"/>
      <p:bldP spid="156" grpId="0" animBg="1"/>
      <p:bldP spid="157" grpId="0"/>
      <p:bldP spid="158" grpId="0"/>
      <p:bldP spid="159" grpId="0"/>
      <p:bldP spid="184" grpId="0"/>
      <p:bldP spid="185" grpId="0"/>
      <p:bldP spid="190" grpId="0"/>
      <p:bldP spid="208" grpId="0"/>
      <p:bldP spid="209" grpId="0"/>
      <p:bldP spid="210" grpId="0"/>
      <p:bldP spid="211" grpId="0"/>
      <p:bldP spid="212" grpId="0"/>
      <p:bldP spid="213" grpId="0"/>
      <p:bldP spid="214" grpId="0"/>
      <p:bldP spid="215" grpId="0"/>
      <p:bldP spid="216" grpId="0"/>
      <p:bldP spid="217" grpId="0"/>
      <p:bldP spid="218" grpId="0"/>
      <p:bldP spid="111" grpId="0"/>
      <p:bldP spid="1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Zaoblený obdélník 73"/>
          <p:cNvSpPr/>
          <p:nvPr/>
        </p:nvSpPr>
        <p:spPr>
          <a:xfrm>
            <a:off x="6785820" y="1529015"/>
            <a:ext cx="2304256" cy="5760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Zaoblený obdélník 37"/>
          <p:cNvSpPr/>
          <p:nvPr/>
        </p:nvSpPr>
        <p:spPr>
          <a:xfrm>
            <a:off x="2771800" y="1859688"/>
            <a:ext cx="1512168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idx="1"/>
          </p:nvPr>
        </p:nvSpPr>
        <p:spPr>
          <a:xfrm>
            <a:off x="358037" y="660847"/>
            <a:ext cx="4040188" cy="639762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Povrch krychle</a:t>
            </a:r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1" y="1203547"/>
            <a:ext cx="4283968" cy="2427785"/>
          </a:xfrm>
          <a:noFill/>
          <a:ln>
            <a:noFill/>
          </a:ln>
        </p:spPr>
        <p:txBody>
          <a:bodyPr wrap="none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ts val="0"/>
              </a:spcBef>
            </a:pPr>
            <a:r>
              <a:rPr lang="cs-CZ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Povrch  krychle je součet obsahů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všech jeho stěn.</a:t>
            </a:r>
            <a:r>
              <a:rPr lang="cs-CZ" sz="1600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 = </a:t>
            </a:r>
            <a:r>
              <a:rPr lang="cs-CZ" sz="1600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a.a+a.a+a.a+a.a+a.a+a.a</a:t>
            </a:r>
            <a:endParaRPr lang="cs-CZ" sz="1600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286000" lvl="5" indent="0">
              <a:buNone/>
            </a:pPr>
            <a:r>
              <a:rPr lang="cs-CZ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S =</a:t>
            </a:r>
            <a:r>
              <a:rPr lang="cs-CZ" sz="2000" b="1" spc="50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cs-CZ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a.a</a:t>
            </a:r>
          </a:p>
          <a:p>
            <a:pPr lvl="5"/>
            <a:endParaRPr lang="cs-CZ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3"/>
          </p:nvPr>
        </p:nvSpPr>
        <p:spPr>
          <a:xfrm>
            <a:off x="4716016" y="692696"/>
            <a:ext cx="4041775" cy="639762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Povrch kvádru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quarter" idx="4"/>
          </p:nvPr>
        </p:nvSpPr>
        <p:spPr>
          <a:xfrm>
            <a:off x="4355976" y="1196752"/>
            <a:ext cx="4788024" cy="2376264"/>
          </a:xfrm>
        </p:spPr>
        <p:txBody>
          <a:bodyPr>
            <a:normAutofit/>
          </a:bodyPr>
          <a:lstStyle/>
          <a:p>
            <a:r>
              <a:rPr lang="cs-CZ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Povrch kvádru je součet obsahů všech jeho stěn.       	           </a:t>
            </a:r>
            <a:r>
              <a:rPr lang="cs-CZ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 =</a:t>
            </a:r>
            <a:r>
              <a:rPr lang="cs-CZ" sz="1600" b="1" spc="50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cs-CZ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600" b="1" spc="50" dirty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a.b</a:t>
            </a:r>
            <a:r>
              <a:rPr lang="cs-CZ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1600" b="1" spc="50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600" b="1" spc="50" dirty="0">
                <a:ln w="11430"/>
                <a:solidFill>
                  <a:srgbClr val="CF797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a.c </a:t>
            </a:r>
            <a:r>
              <a:rPr lang="cs-CZ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sz="1600" b="1" spc="50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6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b.c</a:t>
            </a:r>
            <a:endParaRPr lang="cs-CZ" sz="14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	           </a:t>
            </a:r>
            <a:r>
              <a:rPr lang="cs-CZ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cs-CZ" sz="1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.(</a:t>
            </a:r>
            <a:r>
              <a:rPr lang="cs-CZ" sz="1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a.b</a:t>
            </a:r>
            <a:r>
              <a:rPr lang="cs-CZ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cs-CZ" sz="1800" b="1" dirty="0">
                <a:solidFill>
                  <a:srgbClr val="CF79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a.c </a:t>
            </a:r>
            <a:r>
              <a:rPr lang="cs-CZ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sz="1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b.c</a:t>
            </a:r>
            <a:r>
              <a:rPr lang="cs-CZ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pSp>
        <p:nvGrpSpPr>
          <p:cNvPr id="15" name="Group 10"/>
          <p:cNvGrpSpPr>
            <a:grpSpLocks/>
          </p:cNvGrpSpPr>
          <p:nvPr/>
        </p:nvGrpSpPr>
        <p:grpSpPr bwMode="auto">
          <a:xfrm>
            <a:off x="539552" y="1916832"/>
            <a:ext cx="2232247" cy="1512167"/>
            <a:chOff x="884" y="1434"/>
            <a:chExt cx="3629" cy="2722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884" y="2341"/>
              <a:ext cx="907" cy="907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cs-CZ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</a:t>
              </a:r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1791" y="2341"/>
              <a:ext cx="907" cy="907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2699" y="3249"/>
              <a:ext cx="907" cy="907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3606" y="2341"/>
              <a:ext cx="907" cy="907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20" name="Rectangle 8"/>
            <p:cNvSpPr>
              <a:spLocks noChangeArrowheads="1"/>
            </p:cNvSpPr>
            <p:nvPr/>
          </p:nvSpPr>
          <p:spPr bwMode="auto">
            <a:xfrm>
              <a:off x="2699" y="1434"/>
              <a:ext cx="907" cy="907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2699" y="2341"/>
              <a:ext cx="907" cy="907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22" name="TextovéPole 21"/>
          <p:cNvSpPr txBox="1"/>
          <p:nvPr/>
        </p:nvSpPr>
        <p:spPr>
          <a:xfrm>
            <a:off x="1763688" y="3356992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2123728" y="2996952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2339752" y="285293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2699792" y="2564904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a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259632" y="285293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755576" y="285293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a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2123728" y="2060848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467544" y="2348880"/>
            <a:ext cx="6299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r>
              <a:rPr lang="cs-CZ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a.a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1043608" y="2348880"/>
            <a:ext cx="61176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r>
              <a:rPr lang="cs-CZ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a.a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1619672" y="2348880"/>
            <a:ext cx="7200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cs-CZ" sz="1400" b="1" spc="50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a.a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2195736" y="2390122"/>
            <a:ext cx="7920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cs-CZ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a.a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1619672" y="2852936"/>
            <a:ext cx="7200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r>
              <a:rPr lang="cs-CZ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a.a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1619672" y="1844825"/>
            <a:ext cx="7200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cs-CZ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a.a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2" name="Group 10"/>
          <p:cNvGrpSpPr>
            <a:grpSpLocks/>
          </p:cNvGrpSpPr>
          <p:nvPr/>
        </p:nvGrpSpPr>
        <p:grpSpPr bwMode="auto">
          <a:xfrm rot="5400000">
            <a:off x="5184067" y="1520790"/>
            <a:ext cx="1584177" cy="2520280"/>
            <a:chOff x="68" y="1026"/>
            <a:chExt cx="1361" cy="2540"/>
          </a:xfrm>
        </p:grpSpPr>
        <p:sp>
          <p:nvSpPr>
            <p:cNvPr id="53" name="Rectangle 4"/>
            <p:cNvSpPr>
              <a:spLocks noChangeArrowheads="1"/>
            </p:cNvSpPr>
            <p:nvPr/>
          </p:nvSpPr>
          <p:spPr bwMode="auto">
            <a:xfrm>
              <a:off x="521" y="1026"/>
              <a:ext cx="454" cy="454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54" name="Rectangle 5"/>
            <p:cNvSpPr>
              <a:spLocks noChangeArrowheads="1"/>
            </p:cNvSpPr>
            <p:nvPr/>
          </p:nvSpPr>
          <p:spPr bwMode="auto">
            <a:xfrm>
              <a:off x="521" y="1480"/>
              <a:ext cx="454" cy="81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55" name="Rectangle 6"/>
            <p:cNvSpPr>
              <a:spLocks noChangeArrowheads="1"/>
            </p:cNvSpPr>
            <p:nvPr/>
          </p:nvSpPr>
          <p:spPr bwMode="auto">
            <a:xfrm>
              <a:off x="521" y="2296"/>
              <a:ext cx="454" cy="454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56" name="Rectangle 7"/>
            <p:cNvSpPr>
              <a:spLocks noChangeArrowheads="1"/>
            </p:cNvSpPr>
            <p:nvPr/>
          </p:nvSpPr>
          <p:spPr bwMode="auto">
            <a:xfrm>
              <a:off x="975" y="1480"/>
              <a:ext cx="454" cy="81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57" name="Rectangle 8"/>
            <p:cNvSpPr>
              <a:spLocks noChangeArrowheads="1"/>
            </p:cNvSpPr>
            <p:nvPr/>
          </p:nvSpPr>
          <p:spPr bwMode="auto">
            <a:xfrm>
              <a:off x="68" y="1480"/>
              <a:ext cx="454" cy="81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58" name="Rectangle 9"/>
            <p:cNvSpPr>
              <a:spLocks noChangeArrowheads="1"/>
            </p:cNvSpPr>
            <p:nvPr/>
          </p:nvSpPr>
          <p:spPr bwMode="auto">
            <a:xfrm>
              <a:off x="521" y="2750"/>
              <a:ext cx="454" cy="81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</p:grpSp>
      <p:sp>
        <p:nvSpPr>
          <p:cNvPr id="59" name="TextovéPole 58"/>
          <p:cNvSpPr txBox="1"/>
          <p:nvPr/>
        </p:nvSpPr>
        <p:spPr>
          <a:xfrm>
            <a:off x="4881264" y="2924944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6228184" y="2924944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4499992" y="2636912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c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5580112" y="2996952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63" name="TextovéPole 62"/>
          <p:cNvSpPr txBox="1"/>
          <p:nvPr/>
        </p:nvSpPr>
        <p:spPr>
          <a:xfrm>
            <a:off x="5724128" y="321297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64" name="TextovéPole 63"/>
          <p:cNvSpPr txBox="1"/>
          <p:nvPr/>
        </p:nvSpPr>
        <p:spPr>
          <a:xfrm>
            <a:off x="5724128" y="213285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b</a:t>
            </a:r>
          </a:p>
        </p:txBody>
      </p:sp>
      <p:sp>
        <p:nvSpPr>
          <p:cNvPr id="65" name="TextovéPole 64"/>
          <p:cNvSpPr txBox="1"/>
          <p:nvPr/>
        </p:nvSpPr>
        <p:spPr>
          <a:xfrm>
            <a:off x="5940152" y="2636912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c</a:t>
            </a:r>
          </a:p>
        </p:txBody>
      </p:sp>
      <p:sp>
        <p:nvSpPr>
          <p:cNvPr id="66" name="TextovéPole 65"/>
          <p:cNvSpPr txBox="1"/>
          <p:nvPr/>
        </p:nvSpPr>
        <p:spPr>
          <a:xfrm>
            <a:off x="7164288" y="2636912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6228184" y="177281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cxnSp>
        <p:nvCxnSpPr>
          <p:cNvPr id="72" name="Přímá spojovací čára 71"/>
          <p:cNvCxnSpPr/>
          <p:nvPr/>
        </p:nvCxnSpPr>
        <p:spPr>
          <a:xfrm>
            <a:off x="4355976" y="465059"/>
            <a:ext cx="0" cy="6392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ovací čára 76"/>
          <p:cNvCxnSpPr/>
          <p:nvPr/>
        </p:nvCxnSpPr>
        <p:spPr>
          <a:xfrm rot="10800000">
            <a:off x="0" y="3717031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/>
          <p:nvPr/>
        </p:nvSpPr>
        <p:spPr>
          <a:xfrm>
            <a:off x="6156176" y="305966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a.b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6156176" y="206084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a.b</a:t>
            </a:r>
          </a:p>
        </p:txBody>
      </p:sp>
      <p:sp>
        <p:nvSpPr>
          <p:cNvPr id="69" name="TextovéPole 68"/>
          <p:cNvSpPr txBox="1"/>
          <p:nvPr/>
        </p:nvSpPr>
        <p:spPr>
          <a:xfrm>
            <a:off x="6156176" y="2564904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a.c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4860032" y="2564904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a.c</a:t>
            </a:r>
          </a:p>
        </p:txBody>
      </p:sp>
      <p:sp>
        <p:nvSpPr>
          <p:cNvPr id="71" name="TextovéPole 70"/>
          <p:cNvSpPr txBox="1"/>
          <p:nvPr/>
        </p:nvSpPr>
        <p:spPr>
          <a:xfrm>
            <a:off x="5508104" y="2564904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b.c</a:t>
            </a:r>
            <a:endParaRPr lang="cs-CZ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ovéPole 72"/>
          <p:cNvSpPr txBox="1"/>
          <p:nvPr/>
        </p:nvSpPr>
        <p:spPr>
          <a:xfrm>
            <a:off x="6804248" y="2564904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b.c</a:t>
            </a:r>
            <a:endParaRPr lang="cs-CZ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Obdélník 74"/>
          <p:cNvSpPr/>
          <p:nvPr/>
        </p:nvSpPr>
        <p:spPr>
          <a:xfrm>
            <a:off x="4427984" y="3780329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Times New Roman" pitchFamily="18" charset="0"/>
                <a:cs typeface="Times New Roman" pitchFamily="18" charset="0"/>
              </a:rPr>
              <a:t>Vypočítej povrch kvádru, </a:t>
            </a:r>
            <a:r>
              <a:rPr lang="pt-BR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 = 6 cm, </a:t>
            </a:r>
            <a:r>
              <a:rPr lang="pt-BR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 = 4 cm, </a:t>
            </a:r>
            <a:r>
              <a:rPr lang="pt-BR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 = 3 cm. </a:t>
            </a:r>
            <a:br>
              <a:rPr lang="pt-BR" dirty="0">
                <a:latin typeface="Times New Roman" pitchFamily="18" charset="0"/>
                <a:cs typeface="Times New Roman" pitchFamily="18" charset="0"/>
              </a:rPr>
            </a:b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Obdélník 75"/>
          <p:cNvSpPr/>
          <p:nvPr/>
        </p:nvSpPr>
        <p:spPr>
          <a:xfrm>
            <a:off x="4502215" y="4365104"/>
            <a:ext cx="457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pt-BR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2 · (</a:t>
            </a:r>
            <a:r>
              <a:rPr lang="pt-BR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· b + b · c + c · a </a:t>
            </a:r>
            <a:r>
              <a:rPr lang="pt-BR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pt-BR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pt-BR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2 · ( 6 · 4 + 4 · 3 + 3 · 6 )</a:t>
            </a:r>
            <a:br>
              <a:rPr lang="pt-BR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pt-BR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2 · ( 24 + 12 + 18 )</a:t>
            </a:r>
            <a:br>
              <a:rPr lang="pt-BR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pt-BR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108 cm</a:t>
            </a:r>
            <a:r>
              <a:rPr lang="pt-BR" b="1" u="sng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pt-BR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Obdélník 77"/>
          <p:cNvSpPr/>
          <p:nvPr/>
        </p:nvSpPr>
        <p:spPr>
          <a:xfrm>
            <a:off x="0" y="3501008"/>
            <a:ext cx="4283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Délka hrany krychle je 5 cm. Vypočítej povrch krychle. </a:t>
            </a:r>
          </a:p>
        </p:txBody>
      </p:sp>
      <p:sp>
        <p:nvSpPr>
          <p:cNvPr id="79" name="Obdélník 78"/>
          <p:cNvSpPr/>
          <p:nvPr/>
        </p:nvSpPr>
        <p:spPr>
          <a:xfrm>
            <a:off x="144016" y="4293096"/>
            <a:ext cx="3923928" cy="936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pt-BR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6 ·</a:t>
            </a:r>
            <a:r>
              <a:rPr lang="pt-BR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· a</a:t>
            </a:r>
            <a:br>
              <a:rPr lang="pt-BR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pt-BR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6 · 5 · 5</a:t>
            </a:r>
            <a:br>
              <a:rPr lang="pt-BR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pt-BR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150 cm</a:t>
            </a:r>
            <a:r>
              <a:rPr lang="pt-BR" b="1" u="sng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ovéPole 80"/>
          <p:cNvSpPr txBox="1"/>
          <p:nvPr/>
        </p:nvSpPr>
        <p:spPr>
          <a:xfrm>
            <a:off x="143508" y="5120024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Povrch krychle je 150 </a:t>
            </a:r>
            <a:r>
              <a:rPr lang="pt-BR" dirty="0"/>
              <a:t>cm</a:t>
            </a:r>
            <a:r>
              <a:rPr lang="pt-BR" baseline="30000" dirty="0"/>
              <a:t>2</a:t>
            </a:r>
            <a:r>
              <a:rPr lang="cs-CZ" dirty="0"/>
              <a:t>. Vypočítej obsah její stěny a délku její hrany.</a:t>
            </a:r>
          </a:p>
        </p:txBody>
      </p:sp>
      <p:sp>
        <p:nvSpPr>
          <p:cNvPr id="82" name="TextovéPole 81"/>
          <p:cNvSpPr txBox="1"/>
          <p:nvPr/>
        </p:nvSpPr>
        <p:spPr>
          <a:xfrm>
            <a:off x="179512" y="5624080"/>
            <a:ext cx="48245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S = 6 . a . a = 6. obsah stěny</a:t>
            </a:r>
          </a:p>
          <a:p>
            <a:r>
              <a:rPr 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150 = 6.</a:t>
            </a:r>
            <a:r>
              <a:rPr lang="cs-C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stěny</a:t>
            </a:r>
            <a:r>
              <a:rPr 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stěny</a:t>
            </a:r>
            <a:r>
              <a:rPr 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a .a	</a:t>
            </a:r>
          </a:p>
          <a:p>
            <a:r>
              <a:rPr lang="cs-CZ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stěny</a:t>
            </a:r>
            <a:r>
              <a:rPr 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150 : 6 =</a:t>
            </a:r>
            <a:r>
              <a:rPr lang="pt-BR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pt-BR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cm</a:t>
            </a:r>
            <a:r>
              <a:rPr lang="pt-BR" b="1" u="sng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 = a .a</a:t>
            </a:r>
          </a:p>
          <a:p>
            <a:r>
              <a:rPr 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= </a:t>
            </a:r>
            <a:r>
              <a:rPr lang="cs-CZ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t-BR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cm</a:t>
            </a:r>
            <a:endParaRPr lang="cs-CZ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ovéPole 82"/>
          <p:cNvSpPr txBox="1"/>
          <p:nvPr/>
        </p:nvSpPr>
        <p:spPr>
          <a:xfrm>
            <a:off x="4427984" y="6309320"/>
            <a:ext cx="4104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1400" dirty="0">
                <a:hlinkClick r:id="rId3"/>
              </a:rPr>
              <a:t>Výpočet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3"/>
              </a:rPr>
              <a:t>objemu</a:t>
            </a:r>
            <a:r>
              <a:rPr lang="cs-CZ" sz="1400" dirty="0">
                <a:hlinkClick r:id="rId3"/>
              </a:rPr>
              <a:t> a povrchu - příklady</a:t>
            </a:r>
            <a:endParaRPr lang="cs-CZ" dirty="0"/>
          </a:p>
        </p:txBody>
      </p:sp>
      <p:sp>
        <p:nvSpPr>
          <p:cNvPr id="67" name="TextovéPole 66"/>
          <p:cNvSpPr txBox="1"/>
          <p:nvPr/>
        </p:nvSpPr>
        <p:spPr>
          <a:xfrm>
            <a:off x="-36512" y="503674"/>
            <a:ext cx="52565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13.4 Povrch krychle a kvádru</a:t>
            </a:r>
          </a:p>
        </p:txBody>
      </p:sp>
      <p:sp>
        <p:nvSpPr>
          <p:cNvPr id="80" name="Tlačítko akce: Začátek 79">
            <a:hlinkClick r:id="" action="ppaction://hlinkshowjump?jump=firstslide" highlightClick="1"/>
          </p:cNvPr>
          <p:cNvSpPr/>
          <p:nvPr/>
        </p:nvSpPr>
        <p:spPr>
          <a:xfrm>
            <a:off x="0" y="6341651"/>
            <a:ext cx="251520" cy="224343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 tmFilter="0,0; .5, 1; 1, 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 tmFilter="0,0; .5, 1; 1, 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 tmFilter="0,0; .5, 1; 1, 1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2750"/>
                            </p:stCondLst>
                            <p:childTnLst>
                              <p:par>
                                <p:cTn id="23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500" tmFilter="0,0; .5, 1; 1, 1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500" tmFilter="0,0; .5, 1; 1, 1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3500"/>
                            </p:stCondLst>
                            <p:childTnLst>
                              <p:par>
                                <p:cTn id="2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3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3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38" grpId="0" animBg="1"/>
      <p:bldP spid="14" grpId="0" build="p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33" grpId="0"/>
      <p:bldP spid="34" grpId="0"/>
      <p:bldP spid="35" grpId="0"/>
      <p:bldP spid="36" grpId="0"/>
      <p:bldP spid="37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8" grpId="0"/>
      <p:bldP spid="50" grpId="0"/>
      <p:bldP spid="51" grpId="0"/>
      <p:bldP spid="69" grpId="0"/>
      <p:bldP spid="70" grpId="0"/>
      <p:bldP spid="71" grpId="0"/>
      <p:bldP spid="73" grpId="0"/>
      <p:bldP spid="76" grpId="0"/>
      <p:bldP spid="78" grpId="0"/>
      <p:bldP spid="79" grpId="0"/>
      <p:bldP spid="81" grpId="0"/>
      <p:bldP spid="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-1" y="465059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13.5 Příklady na procvičení</a:t>
            </a:r>
          </a:p>
        </p:txBody>
      </p:sp>
      <p:pic>
        <p:nvPicPr>
          <p:cNvPr id="16" name="Picture 2" descr="http://upload.wikimedia.org/wikipedia/commons/b/bd/Cuboid.bas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0317" y="844217"/>
            <a:ext cx="1538107" cy="92859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960079" y="1356070"/>
            <a:ext cx="244827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 = 7 cm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539552" y="980728"/>
            <a:ext cx="4689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1) Vypočítej povrch krychle s délkou hrany: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3329090" y="1453649"/>
            <a:ext cx="3835198" cy="28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/>
            <a:r>
              <a:rPr lang="cs-CZ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S = 6.7.7 = </a:t>
            </a:r>
            <a:r>
              <a:rPr lang="cs-CZ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294 cm</a:t>
            </a:r>
            <a:r>
              <a:rPr lang="cs-CZ" sz="2000" b="1" i="1" u="sng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0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>
          <a:xfrm>
            <a:off x="539552" y="2564904"/>
            <a:ext cx="8229600" cy="676275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cs-CZ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 = 2 cm; b = 5 cm; c = 9 cm</a:t>
            </a:r>
          </a:p>
        </p:txBody>
      </p:sp>
      <p:sp>
        <p:nvSpPr>
          <p:cNvPr id="48" name="Rectangle 4"/>
          <p:cNvSpPr>
            <a:spLocks noChangeArrowheads="1"/>
          </p:cNvSpPr>
          <p:nvPr/>
        </p:nvSpPr>
        <p:spPr bwMode="auto">
          <a:xfrm>
            <a:off x="518864" y="3645793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b)    a = 10 dm; b = 0,5 m; c = 70 cm</a:t>
            </a: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3923928" y="2854097"/>
            <a:ext cx="7632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= 2.(2.5 + 2.9 + 5.9) = 2.(10 + 18 + 45)</a:t>
            </a: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3923928" y="3214137"/>
            <a:ext cx="6553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= 2.73 = </a:t>
            </a:r>
            <a:r>
              <a:rPr lang="cs-CZ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146 cm</a:t>
            </a:r>
            <a:r>
              <a:rPr lang="cs-CZ" sz="2000" b="1" i="1" u="sng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2" name="Text Box 9"/>
          <p:cNvSpPr txBox="1">
            <a:spLocks noChangeArrowheads="1"/>
          </p:cNvSpPr>
          <p:nvPr/>
        </p:nvSpPr>
        <p:spPr bwMode="auto">
          <a:xfrm>
            <a:off x="3923928" y="4224571"/>
            <a:ext cx="81724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= 2.(10.5 + 10.7 + 5.7) = 2.(50 + 70 + 35)</a:t>
            </a:r>
          </a:p>
        </p:txBody>
      </p:sp>
      <p:sp>
        <p:nvSpPr>
          <p:cNvPr id="53" name="Text Box 10"/>
          <p:cNvSpPr txBox="1">
            <a:spLocks noChangeArrowheads="1"/>
          </p:cNvSpPr>
          <p:nvPr/>
        </p:nvSpPr>
        <p:spPr bwMode="auto">
          <a:xfrm>
            <a:off x="3923928" y="4562069"/>
            <a:ext cx="6553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= 2.155 = </a:t>
            </a:r>
            <a:r>
              <a:rPr lang="cs-CZ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310 dm</a:t>
            </a:r>
            <a:r>
              <a:rPr lang="cs-CZ" sz="2000" b="1" i="1" u="sng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539552" y="2132856"/>
            <a:ext cx="46320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2) Vypočítej povrch kvádru s délkami hran: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-39243" y="6542646"/>
            <a:ext cx="4330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  <a:hlinkClick r:id="rId4"/>
              </a:rPr>
              <a:t>Matematické tabulky - výpočet objemů a povrchů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8100392" y="1453649"/>
            <a:ext cx="1296144" cy="307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b - šířka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6084168" y="1268760"/>
            <a:ext cx="10262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400" b="1" dirty="0">
                <a:latin typeface="Calibri" pitchFamily="34" charset="0"/>
              </a:rPr>
              <a:t>c -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výška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7086329" y="1681063"/>
            <a:ext cx="10660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a - délka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518864" y="5013176"/>
            <a:ext cx="8373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3) Dětský bazén na koupališti je dlouhý 10 m, široký   5 m a hluboký 50 cm.             Kolik m</a:t>
            </a:r>
            <a:r>
              <a:rPr lang="cs-CZ" sz="2000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je třeba na obložení dna a stěn bazénu?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3890130" y="5661248"/>
            <a:ext cx="74379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= 10.5+2.10.0,5+2.5.0,5</a:t>
            </a:r>
          </a:p>
          <a:p>
            <a:r>
              <a:rPr lang="cs-CZ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= 65  m</a:t>
            </a:r>
            <a:r>
              <a:rPr lang="cs-CZ" sz="2000" b="1" i="1" u="sng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cs-CZ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 třeba 65 m</a:t>
            </a:r>
            <a:r>
              <a:rPr lang="cs-CZ" sz="2000" i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dlaždic  na obložení bazénu.</a:t>
            </a:r>
            <a:r>
              <a:rPr lang="cs-CZ" sz="2000" i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4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971600" y="3933056"/>
            <a:ext cx="48245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= 10 dm; b = 5 dm; c = 7 dm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 tmFilter="0,0; .5, 1; 1, 1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 tmFilter="0,0; .5, 1; 1, 1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 tmFilter="0,0; .5, 1; 1, 1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7" grpId="0"/>
      <p:bldP spid="50" grpId="0"/>
      <p:bldP spid="51" grpId="0"/>
      <p:bldP spid="52" grpId="0"/>
      <p:bldP spid="53" grpId="0"/>
      <p:bldP spid="15" grpId="0"/>
      <p:bldP spid="13" grpId="0"/>
      <p:bldP spid="31" grpId="0"/>
      <p:bldP spid="31" grpId="1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1"/>
          <p:cNvSpPr txBox="1">
            <a:spLocks noChangeArrowheads="1"/>
          </p:cNvSpPr>
          <p:nvPr/>
        </p:nvSpPr>
        <p:spPr>
          <a:xfrm>
            <a:off x="0" y="560983"/>
            <a:ext cx="8229600" cy="1139825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1) </a:t>
            </a: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Kolik metrů čtverečních dlaždic musí soused koupit na obložení stěn a   dna bazénu? Kolik soused za dlaždice zaplatí, stojí-li 1 m</a:t>
            </a:r>
            <a:r>
              <a:rPr kumimoji="0" lang="cs-CZ" sz="140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350 korun?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0" y="418654"/>
            <a:ext cx="8229600" cy="490066"/>
          </a:xfrm>
        </p:spPr>
        <p:txBody>
          <a:bodyPr>
            <a:noAutofit/>
          </a:bodyPr>
          <a:lstStyle/>
          <a:p>
            <a:pPr algn="l"/>
            <a:br>
              <a:rPr lang="cs-CZ" sz="25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13.6 Slovní úlohy </a:t>
            </a:r>
            <a:r>
              <a:rPr lang="cs-CZ" sz="1050" i="1" dirty="0">
                <a:latin typeface="Times New Roman" pitchFamily="18" charset="0"/>
                <a:cs typeface="Times New Roman" pitchFamily="18" charset="0"/>
              </a:rPr>
              <a:t>(pro zobrazení výsledků, klikni na řešení)</a:t>
            </a:r>
            <a:br>
              <a:rPr lang="cs-CZ" sz="2500" b="1" dirty="0">
                <a:latin typeface="Times New Roman" pitchFamily="18" charset="0"/>
                <a:cs typeface="Times New Roman" pitchFamily="18" charset="0"/>
              </a:rPr>
            </a:b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2"/>
          <p:cNvSpPr txBox="1">
            <a:spLocks noGrp="1" noChangeArrowheads="1"/>
          </p:cNvSpPr>
          <p:nvPr>
            <p:ph idx="1"/>
          </p:nvPr>
        </p:nvSpPr>
        <p:spPr bwMode="auto">
          <a:xfrm>
            <a:off x="446856" y="1326539"/>
            <a:ext cx="8229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= 6 . 4 + 2 . ( 6 . 1,5 + 4 . 1,5)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= 24 + 2 . (9 + 6)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= 24 + 2 . 15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= 54 m</a:t>
            </a:r>
            <a:r>
              <a:rPr lang="cs-CZ" sz="1400" b="1" i="1" u="sng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Cena:  54 . 350 =</a:t>
            </a:r>
            <a:r>
              <a:rPr lang="cs-CZ" sz="1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18 900 Kč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Musí koupit 54 m</a:t>
            </a:r>
            <a:r>
              <a:rPr lang="cs-CZ" sz="1400" b="1" i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dlaždic a zaplatí za ně 18 900 Kč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4139952" y="1700808"/>
            <a:ext cx="2588568" cy="577833"/>
          </a:xfrm>
          <a:prstGeom prst="cube">
            <a:avLst>
              <a:gd name="adj" fmla="val 475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AutoShape 6" descr="Velká mřížka"/>
          <p:cNvSpPr>
            <a:spLocks noChangeArrowheads="1"/>
          </p:cNvSpPr>
          <p:nvPr/>
        </p:nvSpPr>
        <p:spPr bwMode="auto">
          <a:xfrm>
            <a:off x="4139952" y="1701304"/>
            <a:ext cx="2588568" cy="275563"/>
          </a:xfrm>
          <a:prstGeom prst="parallelogram">
            <a:avLst>
              <a:gd name="adj" fmla="val 99348"/>
            </a:avLst>
          </a:prstGeom>
          <a:pattFill prst="lgGrid">
            <a:fgClr>
              <a:srgbClr val="000000"/>
            </a:fgClr>
            <a:bgClr>
              <a:srgbClr val="FF99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4716016" y="2205360"/>
            <a:ext cx="43142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6 m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6463746" y="2133377"/>
            <a:ext cx="41251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4 m</a:t>
            </a: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6660232" y="1772816"/>
            <a:ext cx="6474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1,5 m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2771800" y="136225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Řešení</a:t>
            </a:r>
            <a:r>
              <a:rPr lang="cs-CZ" i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0" y="2636913"/>
            <a:ext cx="7668344" cy="491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</a:pPr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Petr slepil kvádr o velikosti hran 7 cm, 5 cm a 6 cm. Jirka slepil krychli o hraně 6 cm. Který z chlapců potřeboval více papíru?</a:t>
            </a:r>
          </a:p>
        </p:txBody>
      </p:sp>
      <p:sp>
        <p:nvSpPr>
          <p:cNvPr id="35" name="Rectangle 4"/>
          <p:cNvSpPr txBox="1">
            <a:spLocks noChangeArrowheads="1"/>
          </p:cNvSpPr>
          <p:nvPr/>
        </p:nvSpPr>
        <p:spPr>
          <a:xfrm>
            <a:off x="467544" y="3068960"/>
            <a:ext cx="2592288" cy="18725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Kvádr: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 = 7 cm; b = 5 cm ; c = 6 cm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 = 2.(a.b + a.c + </a:t>
            </a:r>
            <a:r>
              <a:rPr kumimoji="0" lang="cs-CZ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b.c</a:t>
            </a:r>
            <a:r>
              <a:rPr kumimoji="0" lang="cs-CZ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 = 2.(7.5 + 7.6 + 5.6)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 = 2.(35 + 42 + 30)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 = 2.107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1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 = 214 cm</a:t>
            </a:r>
            <a:r>
              <a:rPr kumimoji="0" lang="cs-CZ" sz="1400" b="1" i="1" u="sng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cs-CZ" sz="1400" b="1" i="1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6" name="Rectangle 5"/>
          <p:cNvSpPr txBox="1">
            <a:spLocks noChangeArrowheads="1"/>
          </p:cNvSpPr>
          <p:nvPr/>
        </p:nvSpPr>
        <p:spPr>
          <a:xfrm>
            <a:off x="4499992" y="2996952"/>
            <a:ext cx="1656184" cy="136815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Krychle: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 = 6 cm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 = 6.a.a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 = 6.6.6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1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 = 216 cm</a:t>
            </a:r>
            <a:r>
              <a:rPr kumimoji="0" lang="cs-CZ" sz="1400" b="1" i="1" u="sng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1" i="0" u="none" strike="noStrike" kern="1200" cap="none" spc="0" normalizeH="0" baseline="3000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1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4283968" y="4221088"/>
            <a:ext cx="33478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1" dirty="0">
                <a:solidFill>
                  <a:srgbClr val="002060"/>
                </a:solidFill>
                <a:latin typeface="+mj-lt"/>
              </a:rPr>
              <a:t>214 </a:t>
            </a:r>
            <a:r>
              <a:rPr lang="en-US" sz="1400" i="1" dirty="0">
                <a:solidFill>
                  <a:srgbClr val="002060"/>
                </a:solidFill>
                <a:latin typeface="+mj-lt"/>
              </a:rPr>
              <a:t>&lt;</a:t>
            </a:r>
            <a:r>
              <a:rPr lang="cs-CZ" sz="1400" i="1" dirty="0">
                <a:solidFill>
                  <a:srgbClr val="002060"/>
                </a:solidFill>
                <a:latin typeface="+mj-lt"/>
              </a:rPr>
              <a:t> 216 </a:t>
            </a:r>
            <a:r>
              <a:rPr lang="cs-CZ" sz="1400" i="1" dirty="0">
                <a:solidFill>
                  <a:srgbClr val="002060"/>
                </a:solidFill>
                <a:latin typeface="+mj-lt"/>
                <a:sym typeface="Symbol" pitchFamily="18" charset="2"/>
              </a:rPr>
              <a:t> Více papíru potřeboval Jirka, který lepil krychli.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2771800" y="316622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179512" y="4797152"/>
            <a:ext cx="72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Součet délek všech hran krychle je 60 mm. Vypočítejte její povrch. 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539552" y="5013176"/>
            <a:ext cx="2232050" cy="2520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Krychle má 12 hran </a:t>
            </a:r>
            <a:r>
              <a:rPr kumimoji="0" lang="cs-CZ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 = 60:12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 = 5 mm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 = 6.a.a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 = 6.5.5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1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 = 150 mm</a:t>
            </a:r>
            <a:r>
              <a:rPr kumimoji="0" lang="cs-CZ" sz="1400" b="1" i="1" u="sng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kumimoji="0" lang="cs-CZ" sz="1400" b="0" i="1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</p:txBody>
      </p:sp>
      <p:grpSp>
        <p:nvGrpSpPr>
          <p:cNvPr id="41" name="Group 6"/>
          <p:cNvGrpSpPr>
            <a:grpSpLocks/>
          </p:cNvGrpSpPr>
          <p:nvPr/>
        </p:nvGrpSpPr>
        <p:grpSpPr bwMode="auto">
          <a:xfrm>
            <a:off x="2672861" y="5510091"/>
            <a:ext cx="985577" cy="961829"/>
            <a:chOff x="3379" y="1071"/>
            <a:chExt cx="1724" cy="1724"/>
          </a:xfrm>
        </p:grpSpPr>
        <p:sp>
          <p:nvSpPr>
            <p:cNvPr id="42" name="AutoShape 5"/>
            <p:cNvSpPr>
              <a:spLocks noChangeArrowheads="1"/>
            </p:cNvSpPr>
            <p:nvPr/>
          </p:nvSpPr>
          <p:spPr bwMode="auto">
            <a:xfrm flipH="1" flipV="1">
              <a:off x="3379" y="1071"/>
              <a:ext cx="1724" cy="1724"/>
            </a:xfrm>
            <a:prstGeom prst="cube">
              <a:avLst>
                <a:gd name="adj" fmla="val 25000"/>
              </a:avLst>
            </a:prstGeom>
            <a:noFill/>
            <a:ln w="254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 sz="14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AutoShape 4"/>
            <p:cNvSpPr>
              <a:spLocks noChangeArrowheads="1"/>
            </p:cNvSpPr>
            <p:nvPr/>
          </p:nvSpPr>
          <p:spPr bwMode="auto">
            <a:xfrm>
              <a:off x="3379" y="1071"/>
              <a:ext cx="1724" cy="1724"/>
            </a:xfrm>
            <a:prstGeom prst="cube">
              <a:avLst>
                <a:gd name="adj" fmla="val 25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 sz="14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3347864" y="5733256"/>
            <a:ext cx="24514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Povrch dané krychle </a:t>
            </a:r>
          </a:p>
          <a:p>
            <a:pPr algn="ctr"/>
            <a:r>
              <a:rPr lang="cs-CZ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 150 mm</a:t>
            </a:r>
            <a:r>
              <a:rPr lang="cs-CZ" sz="1400" i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2771602" y="513570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</a:p>
        </p:txBody>
      </p:sp>
      <p:sp>
        <p:nvSpPr>
          <p:cNvPr id="28" name="Tlačítko akce: Začátek 27">
            <a:hlinkClick r:id="" action="ppaction://hlinkshowjump?jump=firstslide" highlightClick="1"/>
          </p:cNvPr>
          <p:cNvSpPr/>
          <p:nvPr/>
        </p:nvSpPr>
        <p:spPr>
          <a:xfrm>
            <a:off x="0" y="6341651"/>
            <a:ext cx="251520" cy="224343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accel="48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438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75"/>
                            </p:stCondLst>
                            <p:childTnLst>
                              <p:par>
                                <p:cTn id="6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275"/>
                            </p:stCondLst>
                            <p:childTnLst>
                              <p:par>
                                <p:cTn id="7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75"/>
                            </p:stCondLst>
                            <p:childTnLst>
                              <p:par>
                                <p:cTn id="7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425"/>
                            </p:stCondLst>
                            <p:childTnLst>
                              <p:par>
                                <p:cTn id="8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925"/>
                            </p:stCondLst>
                            <p:childTnLst>
                              <p:par>
                                <p:cTn id="8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425"/>
                            </p:stCondLst>
                            <p:childTnLst>
                              <p:par>
                                <p:cTn id="89" presetID="0" presetClass="path" presetSubtype="0" accel="48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725 0.02243 C 0.15746 0.02128 0.16111 0.02243 0.18177 0.01734 C 0.19149 0.01203 0.1993 0.00486 0.20764 -0.00347 C 0.21041 -0.00925 0.21389 -0.01341 0.21684 -0.01896 C 0.21823 -0.03469 0.21875 -0.03307 0.21684 -0.05019 C 0.21562 -0.06105 0.20955 -0.06938 0.20382 -0.07609 C 0.19305 -0.08904 0.18298 -0.10106 0.16875 -0.10731 C 0.15573 -0.11286 0.14166 -0.11517 0.12847 -0.11933 C 0.09878 -0.11795 0.08003 -0.11471 0.05312 -0.10384 C 0.03767 -0.08996 0.01319 -0.09158 -0.004 -0.08834 C -0.02032 -0.08534 -0.03594 -0.07724 -0.05209 -0.07262 C -0.05782 -0.06707 -0.06511 -0.06383 -0.07014 -0.05712 C -0.07466 -0.05111 -0.08108 -0.03978 -0.08455 -0.03284 C -0.08733 -0.02151 -0.08386 -0.03423 -0.08837 -0.02243 C -0.09132 -0.01457 -0.09236 -0.00486 -0.09358 0.00347 C -0.09271 0.02636 -0.09514 0.04833 -0.07674 0.05712 C -0.05348 0.05643 -0.0092 0.06175 0.01805 0.05018 C 0.02239 0.04648 0.02552 0.04163 0.02986 0.03793 C 0.03298 0.03191 0.03559 0.03168 0.0401 0.02775 C 0.04305 0.02197 0.05052 0.01203 0.05052 0.01226 C 0.05573 -0.00671 0.04462 -0.00532 0.03507 -0.00879 C 0.02587 -0.00809 0.01666 -0.00856 0.00764 -0.00694 C 0.00625 -0.00671 3.05556E-6 -0.00162 3.05556E-6 8.32562E-8 " pathEditMode="relative" rAng="0" ptsTypes="ffffffffffffffffffffffA">
                                      <p:cBhvr>
                                        <p:cTn id="9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00" y="-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725 0.02243 C 0.15746 0.02128 0.16111 0.02243 0.18177 0.01734 C 0.19149 0.01203 0.1993 0.00486 0.20764 -0.00347 C 0.21041 -0.00925 0.21389 -0.01341 0.21684 -0.01896 C 0.21823 -0.03469 0.21875 -0.03307 0.21684 -0.05019 C 0.21562 -0.06105 0.20955 -0.06938 0.20382 -0.07609 C 0.19305 -0.08904 0.18298 -0.10106 0.16875 -0.10731 C 0.15573 -0.11286 0.14166 -0.11517 0.12847 -0.11933 C 0.09878 -0.11795 0.08003 -0.11471 0.05312 -0.10384 C 0.03767 -0.08996 0.01319 -0.09158 -0.004 -0.08834 C -0.02032 -0.08534 -0.03594 -0.07724 -0.05209 -0.07262 C -0.05782 -0.06707 -0.06511 -0.06383 -0.07014 -0.05712 C -0.07466 -0.05111 -0.08108 -0.03978 -0.08455 -0.03284 C -0.08733 -0.02151 -0.08386 -0.03423 -0.08837 -0.02243 C -0.09132 -0.01457 -0.09236 -0.00486 -0.09358 0.00347 C -0.09271 0.02636 -0.09514 0.04833 -0.07674 0.05712 C -0.05348 0.05643 -0.0092 0.06175 0.01805 0.05018 C 0.02239 0.04648 0.02552 0.04163 0.02986 0.03793 C 0.03298 0.03191 0.03559 0.03168 0.0401 0.02775 C 0.04305 0.02197 0.05052 0.01203 0.05052 0.01226 C 0.05573 -0.00671 0.04462 -0.00532 0.03507 -0.00879 C 0.02587 -0.00809 0.01666 -0.00856 0.00764 -0.00694 C 0.00625 -0.00671 3.05556E-6 -0.00162 3.05556E-6 8.32562E-8 " pathEditMode="relative" rAng="0" ptsTypes="ffffffffffffffffffffffA">
                                      <p:cBhvr>
                                        <p:cTn id="10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00" y="-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215 0.01225 C 0.14236 0.0111 0.146 0.01225 0.16666 0.00717 C 0.17639 0.00185 0.1842 -0.00532 0.19253 -0.01365 C 0.19531 -0.01943 0.19878 -0.02359 0.20173 -0.02914 C 0.20312 -0.04487 0.20364 -0.04325 0.20173 -0.06036 C 0.20052 -0.07123 0.19444 -0.07956 0.18871 -0.08627 C 0.17795 -0.09922 0.16788 -0.11124 0.15364 -0.11749 C 0.14062 -0.12304 0.12656 -0.12535 0.11337 -0.12951 C 0.08368 -0.12813 0.06493 -0.12489 0.03802 -0.11402 C 0.02257 -0.10014 -0.00191 -0.10176 -0.0191 -0.09852 C -0.03542 -0.09552 -0.05104 -0.08742 -0.06719 -0.0828 C -0.07292 -0.07725 -0.08021 -0.07401 -0.08525 -0.0673 C -0.08976 -0.06129 -0.09618 -0.04996 -0.09966 -0.04302 C -0.10243 -0.03169 -0.09896 -0.04441 -0.10347 -0.03261 C -0.10643 -0.02475 -0.10747 -0.01504 -0.10868 -0.00671 C -0.10782 0.01619 -0.11025 0.03816 -0.09184 0.04694 C -0.06858 0.04625 -0.02431 0.05157 0.00295 0.04001 C 0.00729 0.03631 0.01041 0.03145 0.01475 0.02775 C 0.01788 0.02174 0.02048 0.0215 0.025 0.01757 C 0.02795 0.01179 0.03541 0.00185 0.03541 0.00208 C 0.04062 -0.01689 0.02951 -0.0155 0.01996 -0.01897 C 0.01076 -0.01827 0.00156 -0.01874 -0.00747 -0.01712 C -0.00886 -0.01689 -0.01511 -0.0118 -0.01511 -0.01018 " pathEditMode="relative" rAng="0" ptsTypes="ffffffffffffffffffffffA">
                                      <p:cBhvr>
                                        <p:cTn id="11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00" y="-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7" grpId="0" animBg="1"/>
      <p:bldP spid="23" grpId="0" animBg="1"/>
      <p:bldP spid="24" grpId="0" animBg="1"/>
      <p:bldP spid="25" grpId="0"/>
      <p:bldP spid="26" grpId="0"/>
      <p:bldP spid="27" grpId="0"/>
      <p:bldP spid="33" grpId="0"/>
      <p:bldP spid="33" grpId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4" grpId="0"/>
      <p:bldP spid="45" grpId="0"/>
      <p:bldP spid="4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délník 29"/>
          <p:cNvSpPr/>
          <p:nvPr/>
        </p:nvSpPr>
        <p:spPr>
          <a:xfrm>
            <a:off x="395537" y="1125087"/>
            <a:ext cx="4032448" cy="51122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6666FF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08" y="29503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13.7 CLIL - 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Surface Area of Cube and Cuboid </a:t>
            </a:r>
            <a:br>
              <a:rPr lang="en-US" sz="2500" b="1" dirty="0">
                <a:latin typeface="Times New Roman" pitchFamily="18" charset="0"/>
                <a:cs typeface="Times New Roman" pitchFamily="18" charset="0"/>
              </a:rPr>
            </a:b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5536" y="1175073"/>
            <a:ext cx="4040188" cy="381719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>
                <a:latin typeface="Times New Roman" pitchFamily="18" charset="0"/>
                <a:cs typeface="Times New Roman" pitchFamily="18" charset="0"/>
              </a:rPr>
              <a:t>Vocabulary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87795" y="1438037"/>
            <a:ext cx="4040189" cy="5087307"/>
          </a:xfrm>
        </p:spPr>
        <p:txBody>
          <a:bodyPr>
            <a:noAutofit/>
          </a:bodyPr>
          <a:lstStyle/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čtverec		-	</a:t>
            </a: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square</a:t>
            </a:r>
          </a:p>
          <a:p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čtvereční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jednotky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)	- </a:t>
            </a: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square</a:t>
            </a:r>
          </a:p>
          <a:p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čára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přímka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	-	</a:t>
            </a: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line</a:t>
            </a:r>
          </a:p>
          <a:p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délka</a:t>
            </a: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length</a:t>
            </a:r>
          </a:p>
          <a:p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hrana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		-	</a:t>
            </a: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edge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kvádr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		-	</a:t>
            </a: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cuboid</a:t>
            </a:r>
          </a:p>
          <a:p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krychle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cube</a:t>
            </a:r>
          </a:p>
          <a:p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obdélník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	-	</a:t>
            </a: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rectangle</a:t>
            </a:r>
          </a:p>
          <a:p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obsah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		-	</a:t>
            </a: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area</a:t>
            </a:r>
          </a:p>
          <a:p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palce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i="1" dirty="0" err="1">
                <a:latin typeface="Times New Roman" pitchFamily="18" charset="0"/>
                <a:cs typeface="Times New Roman" pitchFamily="18" charset="0"/>
              </a:rPr>
              <a:t>anglická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>
                <a:latin typeface="Times New Roman" pitchFamily="18" charset="0"/>
                <a:cs typeface="Times New Roman" pitchFamily="18" charset="0"/>
              </a:rPr>
              <a:t>jednotka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>
                <a:latin typeface="Times New Roman" pitchFamily="18" charset="0"/>
                <a:cs typeface="Times New Roman" pitchFamily="18" charset="0"/>
              </a:rPr>
              <a:t>délky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inches</a:t>
            </a:r>
          </a:p>
          <a:p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		-</a:t>
            </a: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example</a:t>
            </a:r>
          </a:p>
          <a:p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povrch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		-	</a:t>
            </a: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surface</a:t>
            </a:r>
          </a:p>
          <a:p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síť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krychle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net cube</a:t>
            </a:r>
          </a:p>
          <a:p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obsah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stěny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čtverce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area of any square face</a:t>
            </a:r>
          </a:p>
          <a:p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šířka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kvádru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	-	</a:t>
            </a: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breadth</a:t>
            </a:r>
          </a:p>
          <a:p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vrchol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		-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vertex, pl. vertices</a:t>
            </a:r>
          </a:p>
          <a:p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výpočet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                	-  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computational procedure </a:t>
            </a:r>
          </a:p>
          <a:p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výpočet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počítání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  	-                 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calculation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vypočítat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	-	</a:t>
            </a: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calculate</a:t>
            </a:r>
          </a:p>
          <a:p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výsledek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answer, result</a:t>
            </a:r>
          </a:p>
          <a:p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výška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kvádru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) 	-	</a:t>
            </a: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height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83197" y="623731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latin typeface="Times New Roman" pitchFamily="18" charset="0"/>
                <a:cs typeface="Times New Roman" pitchFamily="18" charset="0"/>
                <a:hlinkClick r:id="rId3"/>
              </a:rPr>
              <a:t>Mathematical</a:t>
            </a:r>
            <a:r>
              <a:rPr lang="cs-CZ" dirty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  <a:hlinkClick r:id="rId3"/>
              </a:rPr>
              <a:t>dictionary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572000" y="1268760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err="1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490417" y="5013176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Find the area of a cube with an edge of 4 inches.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572000" y="2060848"/>
            <a:ext cx="41764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a given Cuboid:</a:t>
            </a:r>
          </a:p>
          <a:p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Length (l) = 15 inches</a:t>
            </a:r>
          </a:p>
          <a:p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Breadth (b) = 10 inches</a:t>
            </a:r>
          </a:p>
          <a:p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Height (h) = 20 inches</a:t>
            </a:r>
          </a:p>
          <a:p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Surface Area of Cuboid   </a:t>
            </a:r>
            <a:endParaRPr lang="cs-CZ" sz="1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= 2.(</a:t>
            </a:r>
            <a:r>
              <a:rPr lang="en-US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l.b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b.h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l.h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= 2.(15.10 + 10.20 + 20.15)</a:t>
            </a:r>
          </a:p>
          <a:p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=  2.(150 + 200  + 300)</a:t>
            </a:r>
          </a:p>
          <a:p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= 2 . 650</a:t>
            </a:r>
          </a:p>
          <a:p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= </a:t>
            </a:r>
            <a:r>
              <a:rPr lang="en-US" sz="16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1300 sq.in</a:t>
            </a:r>
          </a:p>
          <a:p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2204864"/>
            <a:ext cx="79208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3640397"/>
            <a:ext cx="1296144" cy="101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ovéPole 16"/>
          <p:cNvSpPr txBox="1"/>
          <p:nvPr/>
        </p:nvSpPr>
        <p:spPr>
          <a:xfrm>
            <a:off x="4499992" y="4736905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err="1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4499992" y="5304110"/>
            <a:ext cx="4104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Surface</a:t>
            </a:r>
            <a:r>
              <a:rPr lang="cs-CZ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area </a:t>
            </a:r>
            <a:r>
              <a:rPr lang="cs-CZ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cube</a:t>
            </a:r>
            <a:r>
              <a:rPr lang="cs-CZ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	A = 6 . a . a</a:t>
            </a:r>
          </a:p>
          <a:p>
            <a:r>
              <a:rPr lang="cs-CZ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A = 6 . 4 . 4</a:t>
            </a:r>
          </a:p>
          <a:p>
            <a:r>
              <a:rPr lang="cs-CZ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A = </a:t>
            </a:r>
            <a:r>
              <a:rPr lang="cs-CZ" sz="16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96 </a:t>
            </a:r>
            <a:r>
              <a:rPr lang="cs-CZ" sz="16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inches</a:t>
            </a:r>
            <a:r>
              <a:rPr lang="pt-BR" sz="1600" b="1" u="sng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			</a:t>
            </a:r>
          </a:p>
        </p:txBody>
      </p:sp>
      <p:grpSp>
        <p:nvGrpSpPr>
          <p:cNvPr id="22" name="Group 6"/>
          <p:cNvGrpSpPr>
            <a:grpSpLocks/>
          </p:cNvGrpSpPr>
          <p:nvPr/>
        </p:nvGrpSpPr>
        <p:grpSpPr bwMode="auto">
          <a:xfrm>
            <a:off x="8100392" y="5579949"/>
            <a:ext cx="504056" cy="513347"/>
            <a:chOff x="703" y="1933"/>
            <a:chExt cx="1270" cy="1270"/>
          </a:xfrm>
          <a:solidFill>
            <a:schemeClr val="bg1"/>
          </a:solidFill>
        </p:grpSpPr>
        <p:sp>
          <p:nvSpPr>
            <p:cNvPr id="23" name="AutoShape 5"/>
            <p:cNvSpPr>
              <a:spLocks noChangeArrowheads="1"/>
            </p:cNvSpPr>
            <p:nvPr/>
          </p:nvSpPr>
          <p:spPr bwMode="auto">
            <a:xfrm flipH="1" flipV="1">
              <a:off x="703" y="1933"/>
              <a:ext cx="1270" cy="1270"/>
            </a:xfrm>
            <a:prstGeom prst="cube">
              <a:avLst>
                <a:gd name="adj" fmla="val 25000"/>
              </a:avLst>
            </a:prstGeom>
            <a:grpFill/>
            <a:ln w="254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4" name="AutoShape 4"/>
            <p:cNvSpPr>
              <a:spLocks noChangeArrowheads="1"/>
            </p:cNvSpPr>
            <p:nvPr/>
          </p:nvSpPr>
          <p:spPr bwMode="auto">
            <a:xfrm>
              <a:off x="703" y="1933"/>
              <a:ext cx="1270" cy="1270"/>
            </a:xfrm>
            <a:prstGeom prst="cube">
              <a:avLst>
                <a:gd name="adj" fmla="val 25000"/>
              </a:avLst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</p:grpSp>
      <p:sp>
        <p:nvSpPr>
          <p:cNvPr id="25" name="TextovéPole 24"/>
          <p:cNvSpPr txBox="1"/>
          <p:nvPr/>
        </p:nvSpPr>
        <p:spPr>
          <a:xfrm>
            <a:off x="8172400" y="601199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8460432" y="587727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8532440" y="561981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4572000" y="1571387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 cuboid is 15 inches long, 10 inches broad and 20 inches high. Find its Surface Area.</a:t>
            </a:r>
          </a:p>
        </p:txBody>
      </p:sp>
      <p:sp>
        <p:nvSpPr>
          <p:cNvPr id="31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</a:t>
            </a:r>
            <a:r>
              <a:rPr lang="cs-CZ" sz="16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Matematics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" name="Picture 4" descr="C:\Documents and Settings\Maruška.MARUSKA\Local Settings\Temporary Internet Files\Content.IE5\0STL456P\MC900241435[1].wm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303" y="517206"/>
            <a:ext cx="739927" cy="63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 tmFilter="0,0; .5, 1; 1, 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 tmFilter="0,0; .5, 1; 1, 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 tmFilter="0,0; .5, 1; 1, 1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 tmFilter="0,0; .5, 1; 1, 1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 tmFilter="0,0; .5, 1; 1, 1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 tmFilter="0,0; .5, 1; 1, 1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 tmFilter="0,0; .5, 1; 1, 1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 tmFilter="0,0; .5, 1; 1, 1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 tmFilter="0,0; .5, 1; 1, 1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 tmFilter="0,0; .5, 1; 1, 1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 tmFilter="0,0; .5, 1; 1, 1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 tmFilter="0,0; .5, 1; 1, 1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 tmFilter="0,0; .5, 1; 1, 1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 tmFilter="0,0; .5, 1; 1, 1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500" tmFilter="0,0; .5, 1; 1, 1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5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" grpId="0"/>
      <p:bldP spid="3" grpId="0" build="p"/>
      <p:bldP spid="4" grpId="0" build="p"/>
      <p:bldP spid="14" grpId="0"/>
      <p:bldP spid="16" grpId="0"/>
      <p:bldP spid="17" grpId="0"/>
      <p:bldP spid="18" grpId="0"/>
      <p:bldP spid="25" grpId="0"/>
      <p:bldP spid="26" grpId="0"/>
      <p:bldP spid="27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8260-EF0C-4A40-9C95-A4927352464C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-17896" y="449796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13.8 Test povrch krychle a kvádru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023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92835"/>
              </p:ext>
            </p:extLst>
          </p:nvPr>
        </p:nvGraphicFramePr>
        <p:xfrm>
          <a:off x="539552" y="1124744"/>
          <a:ext cx="8136904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3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5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7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40789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   Síť krychle se skládá :</a:t>
                      </a:r>
                    </a:p>
                    <a:p>
                      <a:pPr marL="342900" indent="-342900">
                        <a:buAutoNum type="arabicParenR"/>
                      </a:pPr>
                      <a:endParaRPr lang="cs-CZ" sz="14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cs-CZ" sz="1400" b="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</a:t>
                      </a:r>
                      <a:r>
                        <a:rPr lang="cs-CZ" sz="1400" b="0" baseline="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ze šesti shodných čtverců</a:t>
                      </a:r>
                    </a:p>
                    <a:p>
                      <a:r>
                        <a:rPr lang="cs-CZ" sz="1400" b="0" baseline="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   ze tří dvojic shodných obdélníků</a:t>
                      </a:r>
                    </a:p>
                    <a:p>
                      <a:r>
                        <a:rPr lang="cs-CZ" sz="1400" b="0" baseline="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   z osmi shodných čtverců</a:t>
                      </a:r>
                    </a:p>
                    <a:p>
                      <a:r>
                        <a:rPr lang="cs-CZ" sz="1400" b="0" baseline="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   z šesti dvojic shodných obdélníků</a:t>
                      </a:r>
                      <a:endParaRPr lang="cs-CZ" sz="1400" b="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r>
                        <a:rPr lang="cs-CZ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Která síť patří kvádru?</a:t>
                      </a:r>
                    </a:p>
                    <a:p>
                      <a:r>
                        <a:rPr lang="cs-CZ" sz="1400" b="0" baseline="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                         b)</a:t>
                      </a:r>
                    </a:p>
                    <a:p>
                      <a:endParaRPr lang="cs-CZ" sz="1400" b="0" baseline="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cs-CZ" sz="1400" b="0" baseline="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cs-CZ" sz="1400" b="0" baseline="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cs-CZ" sz="1400" b="0" baseline="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cs-CZ" sz="1400" b="0" baseline="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                          d)</a:t>
                      </a:r>
                      <a:endParaRPr lang="cs-CZ" sz="1400" b="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</a:t>
                      </a:r>
                      <a:r>
                        <a:rPr lang="cs-CZ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cs-C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Jeden metr čtvereční má:</a:t>
                      </a:r>
                    </a:p>
                    <a:p>
                      <a:endParaRPr lang="cs-CZ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cs-CZ" sz="1400" b="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  10 km</a:t>
                      </a:r>
                      <a:r>
                        <a:rPr lang="cs-CZ" sz="1400" b="0" baseline="3000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br>
                        <a:rPr lang="cs-CZ" sz="1400" b="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cs-CZ" sz="1400" b="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  10 dm</a:t>
                      </a:r>
                      <a:r>
                        <a:rPr lang="cs-CZ" sz="1400" b="0" baseline="3000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cs-CZ" sz="1400" b="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cs-CZ" sz="1400" b="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cs-CZ" sz="1400" b="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  100 cm</a:t>
                      </a:r>
                      <a:r>
                        <a:rPr lang="cs-CZ" sz="1400" b="0" baseline="3000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cs-CZ" sz="1400" b="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cs-CZ" sz="1400" b="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cs-CZ" sz="1400" b="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  10 000 cm</a:t>
                      </a:r>
                      <a:r>
                        <a:rPr lang="cs-CZ" sz="1400" b="0" baseline="3000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1400" b="0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012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  Je dán kvádr s rozměry:</a:t>
                      </a:r>
                      <a:r>
                        <a:rPr lang="pl-PL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</a:t>
                      </a:r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= 3 cm, b = 2 cm,                                   c = 1 cm.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cs-C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Povrch kvádru je __</a:t>
                      </a:r>
                      <a:r>
                        <a:rPr lang="cs-CZ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cs-CZ" sz="1400" b="1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?</a:t>
                      </a:r>
                    </a:p>
                    <a:p>
                      <a:pPr marL="342900" indent="-342900" algn="l"/>
                      <a:r>
                        <a:rPr lang="cs-CZ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   6</a:t>
                      </a:r>
                    </a:p>
                    <a:p>
                      <a:pPr marL="342900" indent="-342900" algn="l"/>
                      <a:r>
                        <a:rPr lang="cs-CZ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b)   28</a:t>
                      </a:r>
                    </a:p>
                    <a:p>
                      <a:pPr marL="342900" indent="-342900" algn="l"/>
                      <a:r>
                        <a:rPr lang="cs-CZ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c)   22</a:t>
                      </a:r>
                    </a:p>
                    <a:p>
                      <a:pPr marL="342900" indent="-342900" algn="l"/>
                      <a:r>
                        <a:rPr lang="cs-CZ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d)   11</a:t>
                      </a:r>
                    </a:p>
                    <a:p>
                      <a:pPr marL="228600" indent="-228600">
                        <a:buNone/>
                      </a:pP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5)   Povrch krychle je 24 </a:t>
                      </a:r>
                      <a:r>
                        <a:rPr lang="cs-C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cs-CZ" sz="1400" b="1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l-PL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  Jaká je délka její hrany?</a:t>
                      </a:r>
                      <a:endParaRPr lang="pl-PL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l"/>
                      <a:r>
                        <a:rPr lang="cs-CZ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   6 cm</a:t>
                      </a:r>
                    </a:p>
                    <a:p>
                      <a:pPr marL="342900" indent="-342900" algn="l"/>
                      <a:r>
                        <a:rPr lang="cs-CZ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b)   4 cm</a:t>
                      </a:r>
                    </a:p>
                    <a:p>
                      <a:pPr marL="342900" indent="-342900" algn="l"/>
                      <a:r>
                        <a:rPr lang="cs-CZ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c) </a:t>
                      </a:r>
                      <a:r>
                        <a:rPr lang="cs-CZ" sz="14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cs-CZ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cm</a:t>
                      </a:r>
                    </a:p>
                    <a:p>
                      <a:pPr marL="342900" indent="-342900" algn="l"/>
                      <a:r>
                        <a:rPr lang="cs-CZ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d)    0,5 dm</a:t>
                      </a:r>
                    </a:p>
                    <a:p>
                      <a:endParaRPr lang="cs-CZ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6)</a:t>
                      </a:r>
                      <a:r>
                        <a:rPr lang="cs-CZ" sz="14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Plavecký bazén je 25 m dlouhý, 12 m široký a 2 m hluboký. Stěny a dno bazénu vyžadují pravidelné čištění. Firma, která bazén čistí, účtuje za 1 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1400" b="1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cs-CZ" sz="14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 Kč. Kolik zaplatí majitel za vyčištění bazénu</a:t>
                      </a:r>
                      <a:r>
                        <a:rPr lang="pl-PL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r>
                        <a:rPr lang="pl-PL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   448 Kč</a:t>
                      </a:r>
                    </a:p>
                    <a:p>
                      <a:r>
                        <a:rPr lang="pl-PL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   30 000 Kč</a:t>
                      </a:r>
                    </a:p>
                    <a:p>
                      <a:r>
                        <a:rPr lang="pl-PL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    12 100 Kč</a:t>
                      </a:r>
                    </a:p>
                    <a:p>
                      <a:r>
                        <a:rPr lang="pl-PL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   </a:t>
                      </a:r>
                      <a:r>
                        <a:rPr lang="pl-PL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22 400Kč</a:t>
                      </a:r>
                      <a:endParaRPr lang="cs-CZ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467544" y="5301208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Správné</a:t>
            </a:r>
            <a:r>
              <a:rPr lang="cs-CZ" sz="12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odpovědi: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588224" y="5805264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</a:p>
        </p:txBody>
      </p:sp>
      <p:pic>
        <p:nvPicPr>
          <p:cNvPr id="14" name="MS900069451[1].wav">
            <a:hlinkClick r:id="" action="ppaction://media"/>
          </p:cNvPr>
          <p:cNvPicPr>
            <a:picLocks noRot="1" noChangeAspect="1"/>
          </p:cNvPicPr>
          <p:nvPr>
            <a:wavAudioFile r:embed="rId1" name="MS900069451[1].wav"/>
          </p:nvPr>
        </p:nvPicPr>
        <p:blipFill>
          <a:blip r:embed="rId6" cstate="print"/>
          <a:stretch>
            <a:fillRect/>
          </a:stretch>
        </p:blipFill>
        <p:spPr>
          <a:xfrm>
            <a:off x="6732240" y="5301208"/>
            <a:ext cx="304800" cy="304800"/>
          </a:xfrm>
          <a:prstGeom prst="rect">
            <a:avLst/>
          </a:prstGeom>
        </p:spPr>
      </p:pic>
      <p:pic>
        <p:nvPicPr>
          <p:cNvPr id="15" name="j0214098.wav">
            <a:hlinkClick r:id="" action="ppaction://media"/>
          </p:cNvPr>
          <p:cNvPicPr>
            <a:picLocks noRot="1" noChangeAspect="1"/>
          </p:cNvPicPr>
          <p:nvPr>
            <a:wavAudioFile r:embed="rId2" name="j0214098.wav"/>
          </p:nvPr>
        </p:nvPicPr>
        <p:blipFill>
          <a:blip r:embed="rId7" cstate="print"/>
          <a:stretch>
            <a:fillRect/>
          </a:stretch>
        </p:blipFill>
        <p:spPr>
          <a:xfrm>
            <a:off x="7092280" y="5301208"/>
            <a:ext cx="304800" cy="261486"/>
          </a:xfrm>
          <a:prstGeom prst="rect">
            <a:avLst/>
          </a:prstGeom>
        </p:spPr>
      </p:pic>
      <p:pic>
        <p:nvPicPr>
          <p:cNvPr id="16" name="MS900116611[1].wav">
            <a:hlinkClick r:id="" action="ppaction://media"/>
          </p:cNvPr>
          <p:cNvPicPr>
            <a:picLocks noRot="1" noChangeAspect="1"/>
          </p:cNvPicPr>
          <p:nvPr>
            <a:wavAudioFile r:embed="rId3" name="MS900116611[1].wav"/>
          </p:nvPr>
        </p:nvPicPr>
        <p:blipFill>
          <a:blip r:embed="rId8" cstate="print"/>
          <a:stretch>
            <a:fillRect/>
          </a:stretch>
        </p:blipFill>
        <p:spPr>
          <a:xfrm flipV="1">
            <a:off x="7380312" y="5229200"/>
            <a:ext cx="864096" cy="351656"/>
          </a:xfrm>
          <a:prstGeom prst="rect">
            <a:avLst/>
          </a:prstGeom>
          <a:noFill/>
          <a:scene3d>
            <a:camera prst="orthographicFront">
              <a:rot lat="0" lon="7500000" rev="0"/>
            </a:camera>
            <a:lightRig rig="threePt" dir="t"/>
          </a:scene3d>
        </p:spPr>
      </p:pic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806122"/>
              </p:ext>
            </p:extLst>
          </p:nvPr>
        </p:nvGraphicFramePr>
        <p:xfrm>
          <a:off x="1979711" y="5373216"/>
          <a:ext cx="201622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3d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6d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8" name="Group 2"/>
          <p:cNvGrpSpPr>
            <a:grpSpLocks/>
          </p:cNvGrpSpPr>
          <p:nvPr/>
        </p:nvGrpSpPr>
        <p:grpSpPr bwMode="auto">
          <a:xfrm rot="16200000">
            <a:off x="4535996" y="1448780"/>
            <a:ext cx="792088" cy="720080"/>
            <a:chOff x="1855" y="803"/>
            <a:chExt cx="1717" cy="2391"/>
          </a:xfrm>
        </p:grpSpPr>
        <p:sp>
          <p:nvSpPr>
            <p:cNvPr id="19" name="Rectangle 3"/>
            <p:cNvSpPr>
              <a:spLocks noChangeArrowheads="1"/>
            </p:cNvSpPr>
            <p:nvPr/>
          </p:nvSpPr>
          <p:spPr bwMode="auto">
            <a:xfrm>
              <a:off x="2201" y="803"/>
              <a:ext cx="1025" cy="3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0" name="Rectangle 4"/>
            <p:cNvSpPr>
              <a:spLocks noChangeArrowheads="1"/>
            </p:cNvSpPr>
            <p:nvPr/>
          </p:nvSpPr>
          <p:spPr bwMode="auto">
            <a:xfrm rot="-5400000">
              <a:off x="2976" y="1399"/>
              <a:ext cx="845" cy="3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 rot="-5400000">
              <a:off x="1601" y="1403"/>
              <a:ext cx="854" cy="3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2201" y="2003"/>
              <a:ext cx="1025" cy="3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3" name="Rectangle 7"/>
            <p:cNvSpPr>
              <a:spLocks noChangeArrowheads="1"/>
            </p:cNvSpPr>
            <p:nvPr/>
          </p:nvSpPr>
          <p:spPr bwMode="auto">
            <a:xfrm>
              <a:off x="2201" y="1149"/>
              <a:ext cx="1025" cy="8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4" name="Rectangle 8"/>
            <p:cNvSpPr>
              <a:spLocks noChangeArrowheads="1"/>
            </p:cNvSpPr>
            <p:nvPr/>
          </p:nvSpPr>
          <p:spPr bwMode="auto">
            <a:xfrm>
              <a:off x="2201" y="2349"/>
              <a:ext cx="1025" cy="8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</p:grpSp>
      <p:grpSp>
        <p:nvGrpSpPr>
          <p:cNvPr id="25" name="Group 9"/>
          <p:cNvGrpSpPr>
            <a:grpSpLocks/>
          </p:cNvGrpSpPr>
          <p:nvPr/>
        </p:nvGrpSpPr>
        <p:grpSpPr bwMode="auto">
          <a:xfrm>
            <a:off x="3275856" y="1412776"/>
            <a:ext cx="720080" cy="576064"/>
            <a:chOff x="1886" y="808"/>
            <a:chExt cx="3075" cy="2386"/>
          </a:xfrm>
        </p:grpSpPr>
        <p:sp>
          <p:nvSpPr>
            <p:cNvPr id="26" name="Rectangle 10"/>
            <p:cNvSpPr>
              <a:spLocks noChangeArrowheads="1"/>
            </p:cNvSpPr>
            <p:nvPr/>
          </p:nvSpPr>
          <p:spPr bwMode="auto">
            <a:xfrm>
              <a:off x="2911" y="808"/>
              <a:ext cx="1025" cy="3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7" name="Rectangle 11"/>
            <p:cNvSpPr>
              <a:spLocks noChangeArrowheads="1"/>
            </p:cNvSpPr>
            <p:nvPr/>
          </p:nvSpPr>
          <p:spPr bwMode="auto">
            <a:xfrm>
              <a:off x="2911" y="2003"/>
              <a:ext cx="1025" cy="3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8" name="Rectangle 12"/>
            <p:cNvSpPr>
              <a:spLocks noChangeArrowheads="1"/>
            </p:cNvSpPr>
            <p:nvPr/>
          </p:nvSpPr>
          <p:spPr bwMode="auto">
            <a:xfrm>
              <a:off x="2911" y="1154"/>
              <a:ext cx="1025" cy="8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29" name="Rectangle 13"/>
            <p:cNvSpPr>
              <a:spLocks noChangeArrowheads="1"/>
            </p:cNvSpPr>
            <p:nvPr/>
          </p:nvSpPr>
          <p:spPr bwMode="auto">
            <a:xfrm>
              <a:off x="3936" y="2349"/>
              <a:ext cx="1025" cy="8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0" name="Rectangle 14"/>
            <p:cNvSpPr>
              <a:spLocks noChangeArrowheads="1"/>
            </p:cNvSpPr>
            <p:nvPr/>
          </p:nvSpPr>
          <p:spPr bwMode="auto">
            <a:xfrm>
              <a:off x="1886" y="2349"/>
              <a:ext cx="1025" cy="8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1" name="Rectangle 15"/>
            <p:cNvSpPr>
              <a:spLocks noChangeArrowheads="1"/>
            </p:cNvSpPr>
            <p:nvPr/>
          </p:nvSpPr>
          <p:spPr bwMode="auto">
            <a:xfrm>
              <a:off x="2911" y="2349"/>
              <a:ext cx="1025" cy="8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 dirty="0">
                <a:latin typeface="Calibri" pitchFamily="34" charset="0"/>
              </a:endParaRPr>
            </a:p>
          </p:txBody>
        </p:sp>
      </p:grpSp>
      <p:grpSp>
        <p:nvGrpSpPr>
          <p:cNvPr id="32" name="Group 23"/>
          <p:cNvGrpSpPr>
            <a:grpSpLocks/>
          </p:cNvGrpSpPr>
          <p:nvPr/>
        </p:nvGrpSpPr>
        <p:grpSpPr bwMode="auto">
          <a:xfrm rot="5400000">
            <a:off x="3590193" y="2179700"/>
            <a:ext cx="452586" cy="790947"/>
            <a:chOff x="5040" y="2017"/>
            <a:chExt cx="1371" cy="2382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 rot="-5400000">
              <a:off x="4790" y="3804"/>
              <a:ext cx="845" cy="3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 rot="-5400000">
              <a:off x="4790" y="2613"/>
              <a:ext cx="845" cy="3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5386" y="3208"/>
              <a:ext cx="1025" cy="3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5386" y="2017"/>
              <a:ext cx="1025" cy="3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7" name="Rectangle 28"/>
            <p:cNvSpPr>
              <a:spLocks noChangeArrowheads="1"/>
            </p:cNvSpPr>
            <p:nvPr/>
          </p:nvSpPr>
          <p:spPr bwMode="auto">
            <a:xfrm>
              <a:off x="5386" y="2363"/>
              <a:ext cx="1025" cy="8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  <p:sp>
          <p:nvSpPr>
            <p:cNvPr id="38" name="Rectangle 29"/>
            <p:cNvSpPr>
              <a:spLocks noChangeArrowheads="1"/>
            </p:cNvSpPr>
            <p:nvPr/>
          </p:nvSpPr>
          <p:spPr bwMode="auto">
            <a:xfrm>
              <a:off x="5386" y="3554"/>
              <a:ext cx="1025" cy="8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latin typeface="Calibri" pitchFamily="34" charset="0"/>
              </a:endParaRPr>
            </a:p>
          </p:txBody>
        </p:sp>
      </p:grpSp>
      <p:grpSp>
        <p:nvGrpSpPr>
          <p:cNvPr id="39" name="Group 10"/>
          <p:cNvGrpSpPr>
            <a:grpSpLocks/>
          </p:cNvGrpSpPr>
          <p:nvPr/>
        </p:nvGrpSpPr>
        <p:grpSpPr bwMode="auto">
          <a:xfrm>
            <a:off x="4572000" y="2276872"/>
            <a:ext cx="720080" cy="576064"/>
            <a:chOff x="884" y="1434"/>
            <a:chExt cx="3629" cy="2722"/>
          </a:xfrm>
          <a:solidFill>
            <a:schemeClr val="bg1"/>
          </a:solidFill>
        </p:grpSpPr>
        <p:sp>
          <p:nvSpPr>
            <p:cNvPr id="40" name="Rectangle 4"/>
            <p:cNvSpPr>
              <a:spLocks noChangeArrowheads="1"/>
            </p:cNvSpPr>
            <p:nvPr/>
          </p:nvSpPr>
          <p:spPr bwMode="auto">
            <a:xfrm>
              <a:off x="884" y="2341"/>
              <a:ext cx="907" cy="907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" name="Rectangle 5"/>
            <p:cNvSpPr>
              <a:spLocks noChangeArrowheads="1"/>
            </p:cNvSpPr>
            <p:nvPr/>
          </p:nvSpPr>
          <p:spPr bwMode="auto">
            <a:xfrm>
              <a:off x="1791" y="2341"/>
              <a:ext cx="907" cy="907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2" name="Rectangle 6"/>
            <p:cNvSpPr>
              <a:spLocks noChangeArrowheads="1"/>
            </p:cNvSpPr>
            <p:nvPr/>
          </p:nvSpPr>
          <p:spPr bwMode="auto">
            <a:xfrm>
              <a:off x="2699" y="3249"/>
              <a:ext cx="907" cy="907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3606" y="2341"/>
              <a:ext cx="907" cy="907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4" name="Rectangle 8"/>
            <p:cNvSpPr>
              <a:spLocks noChangeArrowheads="1"/>
            </p:cNvSpPr>
            <p:nvPr/>
          </p:nvSpPr>
          <p:spPr bwMode="auto">
            <a:xfrm>
              <a:off x="2699" y="1434"/>
              <a:ext cx="907" cy="907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5" name="Rectangle 9"/>
            <p:cNvSpPr>
              <a:spLocks noChangeArrowheads="1"/>
            </p:cNvSpPr>
            <p:nvPr/>
          </p:nvSpPr>
          <p:spPr bwMode="auto">
            <a:xfrm>
              <a:off x="2699" y="2341"/>
              <a:ext cx="907" cy="907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46" name="TextovéPole 2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745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490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201551"/>
              </p:ext>
            </p:extLst>
          </p:nvPr>
        </p:nvGraphicFramePr>
        <p:xfrm>
          <a:off x="1043608" y="1700808"/>
          <a:ext cx="7272808" cy="4217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5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743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itchFamily="18" charset="0"/>
                          <a:cs typeface="Times New Roman" pitchFamily="18" charset="0"/>
                        </a:rPr>
                        <a:t>Mgr. Marie</a:t>
                      </a:r>
                      <a:r>
                        <a:rPr lang="cs-CZ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Makovská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itchFamily="18" charset="0"/>
                          <a:cs typeface="Times New Roman" pitchFamily="18" charset="0"/>
                        </a:rPr>
                        <a:t>6. ročník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itchFamily="18" charset="0"/>
                          <a:cs typeface="Times New Roman" pitchFamily="18" charset="0"/>
                        </a:rPr>
                        <a:t>Krychle, kvádr, síť, povrch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7360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pojem síť kvádru a krychle, výpočet povrchu a aplikace při řešení </a:t>
                      </a:r>
                      <a:r>
                        <a:rPr lang="cs-CZ" sz="2400" baseline="0">
                          <a:latin typeface="Times New Roman" pitchFamily="18" charset="0"/>
                          <a:cs typeface="Times New Roman" pitchFamily="18" charset="0"/>
                        </a:rPr>
                        <a:t>slovních úloh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664804"/>
            <a:ext cx="2916832" cy="7920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13.9  Anotace</a:t>
            </a:r>
          </a:p>
        </p:txBody>
      </p:sp>
    </p:spTree>
    <p:extLst>
      <p:ext uri="{BB962C8B-B14F-4D97-AF65-F5344CB8AC3E}">
        <p14:creationId xmlns:p14="http://schemas.microsoft.com/office/powerpoint/2010/main" val="39785569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2190</TotalTime>
  <Words>1607</Words>
  <Application>Microsoft Office PowerPoint</Application>
  <PresentationFormat>Předvádění na obrazovce (4:3)</PresentationFormat>
  <Paragraphs>351</Paragraphs>
  <Slides>9</Slides>
  <Notes>8</Notes>
  <HiddenSlides>0</HiddenSlides>
  <MMClips>3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Wingdings</vt:lpstr>
      <vt:lpstr>Motiv sady Office</vt:lpstr>
      <vt:lpstr>13.1 Síť a povrch krychle a kvádru</vt:lpstr>
      <vt:lpstr>Prezentace aplikace PowerPoint</vt:lpstr>
      <vt:lpstr>Prezentace aplikace PowerPoint</vt:lpstr>
      <vt:lpstr>Prezentace aplikace PowerPoint</vt:lpstr>
      <vt:lpstr>13.5 Příklady na procvičení</vt:lpstr>
      <vt:lpstr> 13.6 Slovní úlohy (pro zobrazení výsledků, klikni na řešení) </vt:lpstr>
      <vt:lpstr>13.7 CLIL - Surface Area of Cube and Cuboid  </vt:lpstr>
      <vt:lpstr>13.8 Test povrch krychle a kvádru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Síť a povrch krychle a kvádru</dc:title>
  <dc:creator>Maruška</dc:creator>
  <cp:lastModifiedBy>Jadrná Jana</cp:lastModifiedBy>
  <cp:revision>278</cp:revision>
  <dcterms:created xsi:type="dcterms:W3CDTF">2010-10-26T18:16:05Z</dcterms:created>
  <dcterms:modified xsi:type="dcterms:W3CDTF">2020-04-07T22:03:20Z</dcterms:modified>
</cp:coreProperties>
</file>