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64" r:id="rId4"/>
    <p:sldId id="259" r:id="rId5"/>
    <p:sldId id="262" r:id="rId6"/>
    <p:sldId id="263" r:id="rId7"/>
    <p:sldId id="267" r:id="rId8"/>
    <p:sldId id="268" r:id="rId9"/>
    <p:sldId id="269" r:id="rId10"/>
    <p:sldId id="270" r:id="rId11"/>
    <p:sldId id="272" r:id="rId12"/>
    <p:sldId id="271" r:id="rId13"/>
    <p:sldId id="26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083CA10-04A1-4969-B750-FD3463ACC228}">
          <p14:sldIdLst>
            <p14:sldId id="256"/>
            <p14:sldId id="257"/>
            <p14:sldId id="264"/>
            <p14:sldId id="259"/>
            <p14:sldId id="262"/>
            <p14:sldId id="263"/>
            <p14:sldId id="267"/>
            <p14:sldId id="268"/>
            <p14:sldId id="269"/>
            <p14:sldId id="270"/>
            <p14:sldId id="272"/>
            <p14:sldId id="271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ena Pugnerová" initials="I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68B22-CA5E-4C27-A6D8-B5FDFB7292E7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28C6D5EF-E858-4059-8657-76F207CAC986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cs-CZ" dirty="0"/>
            <a:t>Naturální směna</a:t>
          </a:r>
        </a:p>
      </dgm:t>
    </dgm:pt>
    <dgm:pt modelId="{352FD8B3-9F95-4D23-83EA-9AC733D53D55}" type="parTrans" cxnId="{BD491082-7CC8-456F-A656-7A83CD7CC8BD}">
      <dgm:prSet/>
      <dgm:spPr/>
      <dgm:t>
        <a:bodyPr/>
        <a:lstStyle/>
        <a:p>
          <a:endParaRPr lang="cs-CZ"/>
        </a:p>
      </dgm:t>
    </dgm:pt>
    <dgm:pt modelId="{B314CD06-9923-47F0-8232-A0B9B6DE07EE}" type="sibTrans" cxnId="{BD491082-7CC8-456F-A656-7A83CD7CC8BD}">
      <dgm:prSet/>
      <dgm:spPr/>
      <dgm:t>
        <a:bodyPr/>
        <a:lstStyle/>
        <a:p>
          <a:endParaRPr lang="cs-CZ"/>
        </a:p>
      </dgm:t>
    </dgm:pt>
    <dgm:pt modelId="{C9CFB3FE-7E58-4BC6-878A-BA77BC4E6573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cs-CZ" dirty="0"/>
            <a:t>Zbožní peníze</a:t>
          </a:r>
        </a:p>
      </dgm:t>
    </dgm:pt>
    <dgm:pt modelId="{D7FF2CFE-C18E-41EC-9D0D-E61649F8A852}" type="parTrans" cxnId="{5787F751-581E-4D4B-85ED-47F9AFD495A9}">
      <dgm:prSet/>
      <dgm:spPr/>
      <dgm:t>
        <a:bodyPr/>
        <a:lstStyle/>
        <a:p>
          <a:endParaRPr lang="cs-CZ"/>
        </a:p>
      </dgm:t>
    </dgm:pt>
    <dgm:pt modelId="{75B0FC72-F3AE-4AA0-BDF0-5E1283652EFC}" type="sibTrans" cxnId="{5787F751-581E-4D4B-85ED-47F9AFD495A9}">
      <dgm:prSet/>
      <dgm:spPr/>
      <dgm:t>
        <a:bodyPr/>
        <a:lstStyle/>
        <a:p>
          <a:endParaRPr lang="cs-CZ"/>
        </a:p>
      </dgm:t>
    </dgm:pt>
    <dgm:pt modelId="{9CB3445A-5338-48A1-B7DB-304EA1E9448F}">
      <dgm:prSet phldrT="[Text]"/>
      <dgm:spPr>
        <a:solidFill>
          <a:schemeClr val="bg1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cs-CZ" dirty="0"/>
            <a:t>Kovové peníze</a:t>
          </a:r>
        </a:p>
      </dgm:t>
    </dgm:pt>
    <dgm:pt modelId="{28CB8278-7914-426F-A991-78D578273D74}" type="parTrans" cxnId="{7582F419-3F1E-4670-AB9C-61A62BBBCEF4}">
      <dgm:prSet/>
      <dgm:spPr/>
      <dgm:t>
        <a:bodyPr/>
        <a:lstStyle/>
        <a:p>
          <a:endParaRPr lang="cs-CZ"/>
        </a:p>
      </dgm:t>
    </dgm:pt>
    <dgm:pt modelId="{FE45D9AC-7631-4C29-93BE-401DEB65C481}" type="sibTrans" cxnId="{7582F419-3F1E-4670-AB9C-61A62BBBCEF4}">
      <dgm:prSet/>
      <dgm:spPr/>
      <dgm:t>
        <a:bodyPr/>
        <a:lstStyle/>
        <a:p>
          <a:endParaRPr lang="cs-CZ"/>
        </a:p>
      </dgm:t>
    </dgm:pt>
    <dgm:pt modelId="{F768B538-0FFC-4F4D-B4B2-F2854EBA3E97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cs-CZ" dirty="0"/>
            <a:t>Bezhotovostní peníze</a:t>
          </a:r>
        </a:p>
      </dgm:t>
    </dgm:pt>
    <dgm:pt modelId="{0A8B46D1-61EF-4FB4-BC8C-7A58E0B89A60}" type="parTrans" cxnId="{B74298ED-8CBF-4ABD-8D1E-99A5630EB1D4}">
      <dgm:prSet/>
      <dgm:spPr/>
      <dgm:t>
        <a:bodyPr/>
        <a:lstStyle/>
        <a:p>
          <a:endParaRPr lang="cs-CZ"/>
        </a:p>
      </dgm:t>
    </dgm:pt>
    <dgm:pt modelId="{5A511CB3-CF65-4BF9-A83B-A4857879F68F}" type="sibTrans" cxnId="{B74298ED-8CBF-4ABD-8D1E-99A5630EB1D4}">
      <dgm:prSet/>
      <dgm:spPr/>
      <dgm:t>
        <a:bodyPr/>
        <a:lstStyle/>
        <a:p>
          <a:endParaRPr lang="cs-CZ"/>
        </a:p>
      </dgm:t>
    </dgm:pt>
    <dgm:pt modelId="{9280BB58-67B6-4B73-B68A-91765C80BE9D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cs-CZ" dirty="0"/>
            <a:t>Papírové peníze</a:t>
          </a:r>
        </a:p>
      </dgm:t>
    </dgm:pt>
    <dgm:pt modelId="{127117FD-4143-4E69-A82F-F7C173582AAD}" type="parTrans" cxnId="{321853A3-F1B4-433D-A27C-E067BE1300D4}">
      <dgm:prSet/>
      <dgm:spPr/>
      <dgm:t>
        <a:bodyPr/>
        <a:lstStyle/>
        <a:p>
          <a:endParaRPr lang="cs-CZ"/>
        </a:p>
      </dgm:t>
    </dgm:pt>
    <dgm:pt modelId="{C4D419D5-FF0A-4946-88A8-F2BD8816090D}" type="sibTrans" cxnId="{321853A3-F1B4-433D-A27C-E067BE1300D4}">
      <dgm:prSet/>
      <dgm:spPr/>
      <dgm:t>
        <a:bodyPr/>
        <a:lstStyle/>
        <a:p>
          <a:endParaRPr lang="cs-CZ"/>
        </a:p>
      </dgm:t>
    </dgm:pt>
    <dgm:pt modelId="{782A5558-5582-4F6C-998B-68BC5F0B36AE}" type="pres">
      <dgm:prSet presAssocID="{B3468B22-CA5E-4C27-A6D8-B5FDFB7292E7}" presName="outerComposite" presStyleCnt="0">
        <dgm:presLayoutVars>
          <dgm:chMax val="5"/>
          <dgm:dir/>
          <dgm:resizeHandles val="exact"/>
        </dgm:presLayoutVars>
      </dgm:prSet>
      <dgm:spPr/>
    </dgm:pt>
    <dgm:pt modelId="{1FB58D18-38B8-4C63-96E4-F309F8D7A7BA}" type="pres">
      <dgm:prSet presAssocID="{B3468B22-CA5E-4C27-A6D8-B5FDFB7292E7}" presName="dummyMaxCanvas" presStyleCnt="0">
        <dgm:presLayoutVars/>
      </dgm:prSet>
      <dgm:spPr/>
    </dgm:pt>
    <dgm:pt modelId="{DF5E75CA-2C6E-4B01-B182-789DFE8BD001}" type="pres">
      <dgm:prSet presAssocID="{B3468B22-CA5E-4C27-A6D8-B5FDFB7292E7}" presName="FiveNodes_1" presStyleLbl="node1" presStyleIdx="0" presStyleCnt="5" custScaleX="101946">
        <dgm:presLayoutVars>
          <dgm:bulletEnabled val="1"/>
        </dgm:presLayoutVars>
      </dgm:prSet>
      <dgm:spPr/>
    </dgm:pt>
    <dgm:pt modelId="{339FDEA8-C9AD-4206-808A-3BE998EAE441}" type="pres">
      <dgm:prSet presAssocID="{B3468B22-CA5E-4C27-A6D8-B5FDFB7292E7}" presName="FiveNodes_2" presStyleLbl="node1" presStyleIdx="1" presStyleCnt="5">
        <dgm:presLayoutVars>
          <dgm:bulletEnabled val="1"/>
        </dgm:presLayoutVars>
      </dgm:prSet>
      <dgm:spPr/>
    </dgm:pt>
    <dgm:pt modelId="{C2B3A0A6-0014-4B66-BF3C-9B8655DE15A3}" type="pres">
      <dgm:prSet presAssocID="{B3468B22-CA5E-4C27-A6D8-B5FDFB7292E7}" presName="FiveNodes_3" presStyleLbl="node1" presStyleIdx="2" presStyleCnt="5">
        <dgm:presLayoutVars>
          <dgm:bulletEnabled val="1"/>
        </dgm:presLayoutVars>
      </dgm:prSet>
      <dgm:spPr/>
    </dgm:pt>
    <dgm:pt modelId="{BFA88E04-4739-42EA-B2A7-4A42380B5D25}" type="pres">
      <dgm:prSet presAssocID="{B3468B22-CA5E-4C27-A6D8-B5FDFB7292E7}" presName="FiveNodes_4" presStyleLbl="node1" presStyleIdx="3" presStyleCnt="5" custScaleX="94154">
        <dgm:presLayoutVars>
          <dgm:bulletEnabled val="1"/>
        </dgm:presLayoutVars>
      </dgm:prSet>
      <dgm:spPr/>
    </dgm:pt>
    <dgm:pt modelId="{C7701CF0-69A0-46E2-8F1C-A08E9B8228BB}" type="pres">
      <dgm:prSet presAssocID="{B3468B22-CA5E-4C27-A6D8-B5FDFB7292E7}" presName="FiveNodes_5" presStyleLbl="node1" presStyleIdx="4" presStyleCnt="5" custScaleX="88310">
        <dgm:presLayoutVars>
          <dgm:bulletEnabled val="1"/>
        </dgm:presLayoutVars>
      </dgm:prSet>
      <dgm:spPr/>
    </dgm:pt>
    <dgm:pt modelId="{E4997B0B-63E8-4F9A-A546-791F79850732}" type="pres">
      <dgm:prSet presAssocID="{B3468B22-CA5E-4C27-A6D8-B5FDFB7292E7}" presName="FiveConn_1-2" presStyleLbl="fgAccFollowNode1" presStyleIdx="0" presStyleCnt="4">
        <dgm:presLayoutVars>
          <dgm:bulletEnabled val="1"/>
        </dgm:presLayoutVars>
      </dgm:prSet>
      <dgm:spPr/>
    </dgm:pt>
    <dgm:pt modelId="{3D3957E1-6F56-4957-977E-E98FE1C73ACF}" type="pres">
      <dgm:prSet presAssocID="{B3468B22-CA5E-4C27-A6D8-B5FDFB7292E7}" presName="FiveConn_2-3" presStyleLbl="fgAccFollowNode1" presStyleIdx="1" presStyleCnt="4">
        <dgm:presLayoutVars>
          <dgm:bulletEnabled val="1"/>
        </dgm:presLayoutVars>
      </dgm:prSet>
      <dgm:spPr/>
    </dgm:pt>
    <dgm:pt modelId="{7B135355-F838-42D8-9B4E-E54A8431F830}" type="pres">
      <dgm:prSet presAssocID="{B3468B22-CA5E-4C27-A6D8-B5FDFB7292E7}" presName="FiveConn_3-4" presStyleLbl="fgAccFollowNode1" presStyleIdx="2" presStyleCnt="4">
        <dgm:presLayoutVars>
          <dgm:bulletEnabled val="1"/>
        </dgm:presLayoutVars>
      </dgm:prSet>
      <dgm:spPr/>
    </dgm:pt>
    <dgm:pt modelId="{351BBED0-10BD-4D94-A15C-C0686634572D}" type="pres">
      <dgm:prSet presAssocID="{B3468B22-CA5E-4C27-A6D8-B5FDFB7292E7}" presName="FiveConn_4-5" presStyleLbl="fgAccFollowNode1" presStyleIdx="3" presStyleCnt="4">
        <dgm:presLayoutVars>
          <dgm:bulletEnabled val="1"/>
        </dgm:presLayoutVars>
      </dgm:prSet>
      <dgm:spPr/>
    </dgm:pt>
    <dgm:pt modelId="{CF6CFEDD-0074-43F2-9E4A-C211FA45E44F}" type="pres">
      <dgm:prSet presAssocID="{B3468B22-CA5E-4C27-A6D8-B5FDFB7292E7}" presName="FiveNodes_1_text" presStyleLbl="node1" presStyleIdx="4" presStyleCnt="5">
        <dgm:presLayoutVars>
          <dgm:bulletEnabled val="1"/>
        </dgm:presLayoutVars>
      </dgm:prSet>
      <dgm:spPr/>
    </dgm:pt>
    <dgm:pt modelId="{02A65379-12EC-4031-B61E-68B311481401}" type="pres">
      <dgm:prSet presAssocID="{B3468B22-CA5E-4C27-A6D8-B5FDFB7292E7}" presName="FiveNodes_2_text" presStyleLbl="node1" presStyleIdx="4" presStyleCnt="5">
        <dgm:presLayoutVars>
          <dgm:bulletEnabled val="1"/>
        </dgm:presLayoutVars>
      </dgm:prSet>
      <dgm:spPr/>
    </dgm:pt>
    <dgm:pt modelId="{59D42C0B-4DDC-440F-B511-01DAF14B8907}" type="pres">
      <dgm:prSet presAssocID="{B3468B22-CA5E-4C27-A6D8-B5FDFB7292E7}" presName="FiveNodes_3_text" presStyleLbl="node1" presStyleIdx="4" presStyleCnt="5">
        <dgm:presLayoutVars>
          <dgm:bulletEnabled val="1"/>
        </dgm:presLayoutVars>
      </dgm:prSet>
      <dgm:spPr/>
    </dgm:pt>
    <dgm:pt modelId="{8E66DE8E-8ECC-4F4A-AF72-0AF39F455E76}" type="pres">
      <dgm:prSet presAssocID="{B3468B22-CA5E-4C27-A6D8-B5FDFB7292E7}" presName="FiveNodes_4_text" presStyleLbl="node1" presStyleIdx="4" presStyleCnt="5">
        <dgm:presLayoutVars>
          <dgm:bulletEnabled val="1"/>
        </dgm:presLayoutVars>
      </dgm:prSet>
      <dgm:spPr/>
    </dgm:pt>
    <dgm:pt modelId="{BEDCA8D6-F9E9-436F-93E6-0F1503991E9C}" type="pres">
      <dgm:prSet presAssocID="{B3468B22-CA5E-4C27-A6D8-B5FDFB7292E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A1C8914-12C7-470A-82A4-E15A4DAC062F}" type="presOf" srcId="{C9CFB3FE-7E58-4BC6-878A-BA77BC4E6573}" destId="{02A65379-12EC-4031-B61E-68B311481401}" srcOrd="1" destOrd="0" presId="urn:microsoft.com/office/officeart/2005/8/layout/vProcess5"/>
    <dgm:cxn modelId="{7582F419-3F1E-4670-AB9C-61A62BBBCEF4}" srcId="{B3468B22-CA5E-4C27-A6D8-B5FDFB7292E7}" destId="{9CB3445A-5338-48A1-B7DB-304EA1E9448F}" srcOrd="2" destOrd="0" parTransId="{28CB8278-7914-426F-A991-78D578273D74}" sibTransId="{FE45D9AC-7631-4C29-93BE-401DEB65C481}"/>
    <dgm:cxn modelId="{A532BB1B-8970-47D6-AF23-D33D27C37D48}" type="presOf" srcId="{75B0FC72-F3AE-4AA0-BDF0-5E1283652EFC}" destId="{3D3957E1-6F56-4957-977E-E98FE1C73ACF}" srcOrd="0" destOrd="0" presId="urn:microsoft.com/office/officeart/2005/8/layout/vProcess5"/>
    <dgm:cxn modelId="{50F0DD24-92E5-4500-A4F6-48017DD2E61C}" type="presOf" srcId="{C9CFB3FE-7E58-4BC6-878A-BA77BC4E6573}" destId="{339FDEA8-C9AD-4206-808A-3BE998EAE441}" srcOrd="0" destOrd="0" presId="urn:microsoft.com/office/officeart/2005/8/layout/vProcess5"/>
    <dgm:cxn modelId="{034AB327-7CDA-49D9-AF4A-792F88B694C9}" type="presOf" srcId="{F768B538-0FFC-4F4D-B4B2-F2854EBA3E97}" destId="{C7701CF0-69A0-46E2-8F1C-A08E9B8228BB}" srcOrd="0" destOrd="0" presId="urn:microsoft.com/office/officeart/2005/8/layout/vProcess5"/>
    <dgm:cxn modelId="{B3526B36-1648-4DA1-B1FF-3E256D875D42}" type="presOf" srcId="{B3468B22-CA5E-4C27-A6D8-B5FDFB7292E7}" destId="{782A5558-5582-4F6C-998B-68BC5F0B36AE}" srcOrd="0" destOrd="0" presId="urn:microsoft.com/office/officeart/2005/8/layout/vProcess5"/>
    <dgm:cxn modelId="{B88C6740-D97C-4C7F-8110-D427DAC6796E}" type="presOf" srcId="{9CB3445A-5338-48A1-B7DB-304EA1E9448F}" destId="{59D42C0B-4DDC-440F-B511-01DAF14B8907}" srcOrd="1" destOrd="0" presId="urn:microsoft.com/office/officeart/2005/8/layout/vProcess5"/>
    <dgm:cxn modelId="{98595E42-66EC-4309-94B5-F9C40AA7DEDE}" type="presOf" srcId="{28C6D5EF-E858-4059-8657-76F207CAC986}" destId="{DF5E75CA-2C6E-4B01-B182-789DFE8BD001}" srcOrd="0" destOrd="0" presId="urn:microsoft.com/office/officeart/2005/8/layout/vProcess5"/>
    <dgm:cxn modelId="{521CE566-2231-4900-91B0-87098E11019E}" type="presOf" srcId="{B314CD06-9923-47F0-8232-A0B9B6DE07EE}" destId="{E4997B0B-63E8-4F9A-A546-791F79850732}" srcOrd="0" destOrd="0" presId="urn:microsoft.com/office/officeart/2005/8/layout/vProcess5"/>
    <dgm:cxn modelId="{5CA52648-46D8-4C53-832F-D11DA78E0869}" type="presOf" srcId="{9280BB58-67B6-4B73-B68A-91765C80BE9D}" destId="{8E66DE8E-8ECC-4F4A-AF72-0AF39F455E76}" srcOrd="1" destOrd="0" presId="urn:microsoft.com/office/officeart/2005/8/layout/vProcess5"/>
    <dgm:cxn modelId="{5787F751-581E-4D4B-85ED-47F9AFD495A9}" srcId="{B3468B22-CA5E-4C27-A6D8-B5FDFB7292E7}" destId="{C9CFB3FE-7E58-4BC6-878A-BA77BC4E6573}" srcOrd="1" destOrd="0" parTransId="{D7FF2CFE-C18E-41EC-9D0D-E61649F8A852}" sibTransId="{75B0FC72-F3AE-4AA0-BDF0-5E1283652EFC}"/>
    <dgm:cxn modelId="{BD491082-7CC8-456F-A656-7A83CD7CC8BD}" srcId="{B3468B22-CA5E-4C27-A6D8-B5FDFB7292E7}" destId="{28C6D5EF-E858-4059-8657-76F207CAC986}" srcOrd="0" destOrd="0" parTransId="{352FD8B3-9F95-4D23-83EA-9AC733D53D55}" sibTransId="{B314CD06-9923-47F0-8232-A0B9B6DE07EE}"/>
    <dgm:cxn modelId="{F34AEDA0-7913-4286-9EA9-3B70A7A608A7}" type="presOf" srcId="{FE45D9AC-7631-4C29-93BE-401DEB65C481}" destId="{7B135355-F838-42D8-9B4E-E54A8431F830}" srcOrd="0" destOrd="0" presId="urn:microsoft.com/office/officeart/2005/8/layout/vProcess5"/>
    <dgm:cxn modelId="{321853A3-F1B4-433D-A27C-E067BE1300D4}" srcId="{B3468B22-CA5E-4C27-A6D8-B5FDFB7292E7}" destId="{9280BB58-67B6-4B73-B68A-91765C80BE9D}" srcOrd="3" destOrd="0" parTransId="{127117FD-4143-4E69-A82F-F7C173582AAD}" sibTransId="{C4D419D5-FF0A-4946-88A8-F2BD8816090D}"/>
    <dgm:cxn modelId="{40C047AA-7225-413E-9587-6D2C5EA776C2}" type="presOf" srcId="{28C6D5EF-E858-4059-8657-76F207CAC986}" destId="{CF6CFEDD-0074-43F2-9E4A-C211FA45E44F}" srcOrd="1" destOrd="0" presId="urn:microsoft.com/office/officeart/2005/8/layout/vProcess5"/>
    <dgm:cxn modelId="{011C63C0-A039-402D-8953-C7DFFDDF42B9}" type="presOf" srcId="{F768B538-0FFC-4F4D-B4B2-F2854EBA3E97}" destId="{BEDCA8D6-F9E9-436F-93E6-0F1503991E9C}" srcOrd="1" destOrd="0" presId="urn:microsoft.com/office/officeart/2005/8/layout/vProcess5"/>
    <dgm:cxn modelId="{34F4FBC8-0034-4119-AA7C-CB2E7C6452B0}" type="presOf" srcId="{9CB3445A-5338-48A1-B7DB-304EA1E9448F}" destId="{C2B3A0A6-0014-4B66-BF3C-9B8655DE15A3}" srcOrd="0" destOrd="0" presId="urn:microsoft.com/office/officeart/2005/8/layout/vProcess5"/>
    <dgm:cxn modelId="{8D3E03CA-8145-4F3E-8E57-6E1DB8B55764}" type="presOf" srcId="{9280BB58-67B6-4B73-B68A-91765C80BE9D}" destId="{BFA88E04-4739-42EA-B2A7-4A42380B5D25}" srcOrd="0" destOrd="0" presId="urn:microsoft.com/office/officeart/2005/8/layout/vProcess5"/>
    <dgm:cxn modelId="{38AB09CB-E112-43F2-B899-A5051DAE827B}" type="presOf" srcId="{C4D419D5-FF0A-4946-88A8-F2BD8816090D}" destId="{351BBED0-10BD-4D94-A15C-C0686634572D}" srcOrd="0" destOrd="0" presId="urn:microsoft.com/office/officeart/2005/8/layout/vProcess5"/>
    <dgm:cxn modelId="{B74298ED-8CBF-4ABD-8D1E-99A5630EB1D4}" srcId="{B3468B22-CA5E-4C27-A6D8-B5FDFB7292E7}" destId="{F768B538-0FFC-4F4D-B4B2-F2854EBA3E97}" srcOrd="4" destOrd="0" parTransId="{0A8B46D1-61EF-4FB4-BC8C-7A58E0B89A60}" sibTransId="{5A511CB3-CF65-4BF9-A83B-A4857879F68F}"/>
    <dgm:cxn modelId="{B9592856-CFDB-4B49-9868-A082F2DB2686}" type="presParOf" srcId="{782A5558-5582-4F6C-998B-68BC5F0B36AE}" destId="{1FB58D18-38B8-4C63-96E4-F309F8D7A7BA}" srcOrd="0" destOrd="0" presId="urn:microsoft.com/office/officeart/2005/8/layout/vProcess5"/>
    <dgm:cxn modelId="{ED70EEA2-4100-4B00-A8BB-B31579F422D6}" type="presParOf" srcId="{782A5558-5582-4F6C-998B-68BC5F0B36AE}" destId="{DF5E75CA-2C6E-4B01-B182-789DFE8BD001}" srcOrd="1" destOrd="0" presId="urn:microsoft.com/office/officeart/2005/8/layout/vProcess5"/>
    <dgm:cxn modelId="{8FDB4A6F-938C-46EE-BED3-0A0194BE22B5}" type="presParOf" srcId="{782A5558-5582-4F6C-998B-68BC5F0B36AE}" destId="{339FDEA8-C9AD-4206-808A-3BE998EAE441}" srcOrd="2" destOrd="0" presId="urn:microsoft.com/office/officeart/2005/8/layout/vProcess5"/>
    <dgm:cxn modelId="{DBF1C298-094E-43F3-82AF-76025781BE24}" type="presParOf" srcId="{782A5558-5582-4F6C-998B-68BC5F0B36AE}" destId="{C2B3A0A6-0014-4B66-BF3C-9B8655DE15A3}" srcOrd="3" destOrd="0" presId="urn:microsoft.com/office/officeart/2005/8/layout/vProcess5"/>
    <dgm:cxn modelId="{7FD014D4-3782-4457-91A7-D29097AEAFDC}" type="presParOf" srcId="{782A5558-5582-4F6C-998B-68BC5F0B36AE}" destId="{BFA88E04-4739-42EA-B2A7-4A42380B5D25}" srcOrd="4" destOrd="0" presId="urn:microsoft.com/office/officeart/2005/8/layout/vProcess5"/>
    <dgm:cxn modelId="{4745877A-2B11-4E0B-B201-2DD5577DCF2D}" type="presParOf" srcId="{782A5558-5582-4F6C-998B-68BC5F0B36AE}" destId="{C7701CF0-69A0-46E2-8F1C-A08E9B8228BB}" srcOrd="5" destOrd="0" presId="urn:microsoft.com/office/officeart/2005/8/layout/vProcess5"/>
    <dgm:cxn modelId="{9CFBF404-5D31-42B5-ACAB-F7FC1A62E22C}" type="presParOf" srcId="{782A5558-5582-4F6C-998B-68BC5F0B36AE}" destId="{E4997B0B-63E8-4F9A-A546-791F79850732}" srcOrd="6" destOrd="0" presId="urn:microsoft.com/office/officeart/2005/8/layout/vProcess5"/>
    <dgm:cxn modelId="{3F05FCB9-0B9A-4588-A4EC-4EA365AFB6BA}" type="presParOf" srcId="{782A5558-5582-4F6C-998B-68BC5F0B36AE}" destId="{3D3957E1-6F56-4957-977E-E98FE1C73ACF}" srcOrd="7" destOrd="0" presId="urn:microsoft.com/office/officeart/2005/8/layout/vProcess5"/>
    <dgm:cxn modelId="{82C59DD9-963F-44A6-8F0C-4CE1A6BA7143}" type="presParOf" srcId="{782A5558-5582-4F6C-998B-68BC5F0B36AE}" destId="{7B135355-F838-42D8-9B4E-E54A8431F830}" srcOrd="8" destOrd="0" presId="urn:microsoft.com/office/officeart/2005/8/layout/vProcess5"/>
    <dgm:cxn modelId="{60C6F553-F3F0-44FA-9629-4199BCE89604}" type="presParOf" srcId="{782A5558-5582-4F6C-998B-68BC5F0B36AE}" destId="{351BBED0-10BD-4D94-A15C-C0686634572D}" srcOrd="9" destOrd="0" presId="urn:microsoft.com/office/officeart/2005/8/layout/vProcess5"/>
    <dgm:cxn modelId="{10C85A5D-F5FE-4AE1-A30D-06A453B13136}" type="presParOf" srcId="{782A5558-5582-4F6C-998B-68BC5F0B36AE}" destId="{CF6CFEDD-0074-43F2-9E4A-C211FA45E44F}" srcOrd="10" destOrd="0" presId="urn:microsoft.com/office/officeart/2005/8/layout/vProcess5"/>
    <dgm:cxn modelId="{13588EA1-128A-4516-BB86-A430D72A87B0}" type="presParOf" srcId="{782A5558-5582-4F6C-998B-68BC5F0B36AE}" destId="{02A65379-12EC-4031-B61E-68B311481401}" srcOrd="11" destOrd="0" presId="urn:microsoft.com/office/officeart/2005/8/layout/vProcess5"/>
    <dgm:cxn modelId="{966B1445-8866-499F-B735-F11E7D39080D}" type="presParOf" srcId="{782A5558-5582-4F6C-998B-68BC5F0B36AE}" destId="{59D42C0B-4DDC-440F-B511-01DAF14B8907}" srcOrd="12" destOrd="0" presId="urn:microsoft.com/office/officeart/2005/8/layout/vProcess5"/>
    <dgm:cxn modelId="{B3D97BF0-2270-47E1-8BD6-79DF94C95680}" type="presParOf" srcId="{782A5558-5582-4F6C-998B-68BC5F0B36AE}" destId="{8E66DE8E-8ECC-4F4A-AF72-0AF39F455E76}" srcOrd="13" destOrd="0" presId="urn:microsoft.com/office/officeart/2005/8/layout/vProcess5"/>
    <dgm:cxn modelId="{BEA98339-8D90-4877-8A1C-B5E71BC6C483}" type="presParOf" srcId="{782A5558-5582-4F6C-998B-68BC5F0B36AE}" destId="{BEDCA8D6-F9E9-436F-93E6-0F1503991E9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E75CA-2C6E-4B01-B182-789DFE8BD001}">
      <dsp:nvSpPr>
        <dsp:cNvPr id="0" name=""/>
        <dsp:cNvSpPr/>
      </dsp:nvSpPr>
      <dsp:spPr>
        <a:xfrm>
          <a:off x="-30828" y="0"/>
          <a:ext cx="6460105" cy="81467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Naturální směna</a:t>
          </a:r>
        </a:p>
      </dsp:txBody>
      <dsp:txXfrm>
        <a:off x="-6967" y="23861"/>
        <a:ext cx="5467659" cy="766951"/>
      </dsp:txXfrm>
    </dsp:sp>
    <dsp:sp modelId="{339FDEA8-C9AD-4206-808A-3BE998EAE441}">
      <dsp:nvSpPr>
        <dsp:cNvPr id="0" name=""/>
        <dsp:cNvSpPr/>
      </dsp:nvSpPr>
      <dsp:spPr>
        <a:xfrm>
          <a:off x="504030" y="927822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Zbožní peníze</a:t>
          </a:r>
        </a:p>
      </dsp:txBody>
      <dsp:txXfrm>
        <a:off x="527891" y="951683"/>
        <a:ext cx="5286330" cy="766951"/>
      </dsp:txXfrm>
    </dsp:sp>
    <dsp:sp modelId="{C2B3A0A6-0014-4B66-BF3C-9B8655DE15A3}">
      <dsp:nvSpPr>
        <dsp:cNvPr id="0" name=""/>
        <dsp:cNvSpPr/>
      </dsp:nvSpPr>
      <dsp:spPr>
        <a:xfrm>
          <a:off x="977232" y="1855644"/>
          <a:ext cx="6336792" cy="81467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Kovové peníze</a:t>
          </a:r>
        </a:p>
      </dsp:txBody>
      <dsp:txXfrm>
        <a:off x="1001093" y="1879505"/>
        <a:ext cx="5286330" cy="766951"/>
      </dsp:txXfrm>
    </dsp:sp>
    <dsp:sp modelId="{BFA88E04-4739-42EA-B2A7-4A42380B5D25}">
      <dsp:nvSpPr>
        <dsp:cNvPr id="0" name=""/>
        <dsp:cNvSpPr/>
      </dsp:nvSpPr>
      <dsp:spPr>
        <a:xfrm>
          <a:off x="1635658" y="2783467"/>
          <a:ext cx="5966343" cy="8146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Papírové peníze</a:t>
          </a:r>
        </a:p>
      </dsp:txBody>
      <dsp:txXfrm>
        <a:off x="1659519" y="2807328"/>
        <a:ext cx="4974501" cy="766951"/>
      </dsp:txXfrm>
    </dsp:sp>
    <dsp:sp modelId="{C7701CF0-69A0-46E2-8F1C-A08E9B8228BB}">
      <dsp:nvSpPr>
        <dsp:cNvPr id="0" name=""/>
        <dsp:cNvSpPr/>
      </dsp:nvSpPr>
      <dsp:spPr>
        <a:xfrm>
          <a:off x="2294021" y="3711289"/>
          <a:ext cx="5596021" cy="81467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Bezhotovostní peníze</a:t>
          </a:r>
        </a:p>
      </dsp:txBody>
      <dsp:txXfrm>
        <a:off x="2317882" y="3735150"/>
        <a:ext cx="4662779" cy="766951"/>
      </dsp:txXfrm>
    </dsp:sp>
    <dsp:sp modelId="{E4997B0B-63E8-4F9A-A546-791F79850732}">
      <dsp:nvSpPr>
        <dsp:cNvPr id="0" name=""/>
        <dsp:cNvSpPr/>
      </dsp:nvSpPr>
      <dsp:spPr>
        <a:xfrm>
          <a:off x="5838082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/>
        </a:p>
      </dsp:txBody>
      <dsp:txXfrm>
        <a:off x="5957228" y="595164"/>
        <a:ext cx="291245" cy="398477"/>
      </dsp:txXfrm>
    </dsp:sp>
    <dsp:sp modelId="{3D3957E1-6F56-4957-977E-E98FE1C73ACF}">
      <dsp:nvSpPr>
        <dsp:cNvPr id="0" name=""/>
        <dsp:cNvSpPr/>
      </dsp:nvSpPr>
      <dsp:spPr>
        <a:xfrm>
          <a:off x="6311284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/>
        </a:p>
      </dsp:txBody>
      <dsp:txXfrm>
        <a:off x="6430430" y="1522986"/>
        <a:ext cx="291245" cy="398477"/>
      </dsp:txXfrm>
    </dsp:sp>
    <dsp:sp modelId="{7B135355-F838-42D8-9B4E-E54A8431F830}">
      <dsp:nvSpPr>
        <dsp:cNvPr id="0" name=""/>
        <dsp:cNvSpPr/>
      </dsp:nvSpPr>
      <dsp:spPr>
        <a:xfrm>
          <a:off x="6784486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/>
        </a:p>
      </dsp:txBody>
      <dsp:txXfrm>
        <a:off x="6903632" y="2437231"/>
        <a:ext cx="291245" cy="398477"/>
      </dsp:txXfrm>
    </dsp:sp>
    <dsp:sp modelId="{351BBED0-10BD-4D94-A15C-C0686634572D}">
      <dsp:nvSpPr>
        <dsp:cNvPr id="0" name=""/>
        <dsp:cNvSpPr/>
      </dsp:nvSpPr>
      <dsp:spPr>
        <a:xfrm>
          <a:off x="7257688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/>
        </a:p>
      </dsp:txBody>
      <dsp:txXfrm>
        <a:off x="7376834" y="3374105"/>
        <a:ext cx="291245" cy="398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89282-3ABE-4553-81A4-D9F64A0160D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77881-0217-4884-AEDC-5F5777AC7B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44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1AE8-7C71-467C-9D63-7C43217BF8F3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6BD0-9941-4BF8-AD7E-E2D58251A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65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1AE8-7C71-467C-9D63-7C43217BF8F3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6BD0-9941-4BF8-AD7E-E2D58251A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51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1AE8-7C71-467C-9D63-7C43217BF8F3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6BD0-9941-4BF8-AD7E-E2D58251A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75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1AE8-7C71-467C-9D63-7C43217BF8F3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6BD0-9941-4BF8-AD7E-E2D58251A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03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1AE8-7C71-467C-9D63-7C43217BF8F3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6BD0-9941-4BF8-AD7E-E2D58251A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2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1AE8-7C71-467C-9D63-7C43217BF8F3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6BD0-9941-4BF8-AD7E-E2D58251A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60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1AE8-7C71-467C-9D63-7C43217BF8F3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6BD0-9941-4BF8-AD7E-E2D58251A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13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1AE8-7C71-467C-9D63-7C43217BF8F3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6BD0-9941-4BF8-AD7E-E2D58251A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73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1AE8-7C71-467C-9D63-7C43217BF8F3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6BD0-9941-4BF8-AD7E-E2D58251A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60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1AE8-7C71-467C-9D63-7C43217BF8F3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6BD0-9941-4BF8-AD7E-E2D58251A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76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1AE8-7C71-467C-9D63-7C43217BF8F3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6BD0-9941-4BF8-AD7E-E2D58251A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40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91AE8-7C71-467C-9D63-7C43217BF8F3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D6BD0-9941-4BF8-AD7E-E2D58251A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78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krasna.nova.cz/clanek/lolaj/kdyz-nakupujeme-v-supermarketu.html" TargetMode="External"/><Relationship Id="rId13" Type="http://schemas.openxmlformats.org/officeDocument/2006/relationships/hyperlink" Target="http://www.cd.cz/vnitrostatni-cestovani/jizdenka/jak-koupit/-3580/" TargetMode="External"/><Relationship Id="rId3" Type="http://schemas.openxmlformats.org/officeDocument/2006/relationships/hyperlink" Target="http://www.seed-test.cz/index.php?strana=onas" TargetMode="External"/><Relationship Id="rId7" Type="http://schemas.openxmlformats.org/officeDocument/2006/relationships/hyperlink" Target="http://www.itmag.cz/tag/privydelek-na-internetu/" TargetMode="External"/><Relationship Id="rId12" Type="http://schemas.openxmlformats.org/officeDocument/2006/relationships/hyperlink" Target="http://finance.idnes.cz/zavzpominejte-si-na-tuzex-vkladni-knizky-a-novomanzelske-pujcky-pyb-/bank.aspx?c=A071115_125527_fi_osobni_fib" TargetMode="External"/><Relationship Id="rId2" Type="http://schemas.openxmlformats.org/officeDocument/2006/relationships/hyperlink" Target="http://www.maru.estranky.cz/clanky/zviratka/ovecky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nance.idnes.cz/prvni-prvorepublikove-papirove-penize-navrhoval-i-alfons-mucha-pxd-/bank.aspx?c=A081027_093344_bank_hru" TargetMode="External"/><Relationship Id="rId11" Type="http://schemas.openxmlformats.org/officeDocument/2006/relationships/hyperlink" Target="http://www.penize.cz/platebni-karty/18777-jak-dosly-platebni-karty-do-ceskych-zemi-aneb-historie-karet-plna-zajimavosti" TargetMode="External"/><Relationship Id="rId5" Type="http://schemas.openxmlformats.org/officeDocument/2006/relationships/hyperlink" Target="http://breclavsky.denik.cz/zpravy_region/stare-bankovky-a-mince-pripadly-narodni-bance.html" TargetMode="External"/><Relationship Id="rId10" Type="http://schemas.openxmlformats.org/officeDocument/2006/relationships/hyperlink" Target="http://www.komplus.cz/cenik" TargetMode="External"/><Relationship Id="rId4" Type="http://schemas.openxmlformats.org/officeDocument/2006/relationships/hyperlink" Target="http://nase-penize.eu/" TargetMode="External"/><Relationship Id="rId9" Type="http://schemas.openxmlformats.org/officeDocument/2006/relationships/hyperlink" Target="http://www.expertcr.cz/novinky/expert-klub-0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u="sng" dirty="0"/>
              <a:t>PENÍZE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Vznik a vývoj peněz</a:t>
            </a:r>
          </a:p>
          <a:p>
            <a:r>
              <a:rPr lang="cs-CZ" dirty="0">
                <a:solidFill>
                  <a:schemeClr val="tx1"/>
                </a:solidFill>
              </a:rPr>
              <a:t>Funkce peněz</a:t>
            </a:r>
          </a:p>
          <a:p>
            <a:r>
              <a:rPr lang="cs-CZ" dirty="0">
                <a:solidFill>
                  <a:schemeClr val="tx1"/>
                </a:solidFill>
              </a:rPr>
              <a:t>Současné peníze</a:t>
            </a:r>
          </a:p>
          <a:p>
            <a:pPr marL="457200" indent="-457200"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85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/>
              <a:t>SOUČASNÉ PENÍZE A JEJICH </a:t>
            </a:r>
            <a:r>
              <a:rPr lang="cs-CZ" u="sng" dirty="0"/>
              <a:t>FORMY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u="sng" dirty="0"/>
              <a:t>Hotovostní peníze</a:t>
            </a:r>
          </a:p>
          <a:p>
            <a:pPr marL="0" indent="0" algn="ctr">
              <a:buNone/>
            </a:pPr>
            <a:r>
              <a:rPr lang="cs-CZ" sz="3200" dirty="0"/>
              <a:t>(cash)</a:t>
            </a:r>
          </a:p>
          <a:p>
            <a:r>
              <a:rPr lang="cs-CZ" sz="3200" dirty="0"/>
              <a:t>mince</a:t>
            </a:r>
          </a:p>
          <a:p>
            <a:r>
              <a:rPr lang="cs-CZ" sz="3200" dirty="0"/>
              <a:t>bankovky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u="sng" dirty="0"/>
              <a:t>Bezhotovostní peníze</a:t>
            </a:r>
          </a:p>
          <a:p>
            <a:r>
              <a:rPr lang="cs-CZ" sz="3200" dirty="0"/>
              <a:t>vklady na účtech</a:t>
            </a:r>
          </a:p>
          <a:p>
            <a:r>
              <a:rPr lang="cs-CZ" sz="3200" dirty="0"/>
              <a:t>šeky</a:t>
            </a:r>
          </a:p>
          <a:p>
            <a:r>
              <a:rPr lang="cs-CZ" sz="3200" dirty="0"/>
              <a:t>směnky</a:t>
            </a:r>
          </a:p>
          <a:p>
            <a:r>
              <a:rPr lang="cs-CZ" sz="3200" dirty="0"/>
              <a:t>akcie</a:t>
            </a:r>
          </a:p>
          <a:p>
            <a:r>
              <a:rPr lang="cs-CZ" sz="3200" dirty="0"/>
              <a:t>dluhopisy</a:t>
            </a:r>
          </a:p>
          <a:p>
            <a:r>
              <a:rPr lang="cs-CZ" sz="3200" dirty="0"/>
              <a:t>plastikové peníze</a:t>
            </a:r>
          </a:p>
          <a:p>
            <a:pPr marL="0" indent="0">
              <a:buNone/>
            </a:pPr>
            <a:r>
              <a:rPr lang="cs-CZ" sz="3200" dirty="0"/>
              <a:t>    (platební karty)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2267744" y="1052736"/>
            <a:ext cx="360040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6228184" y="1052736"/>
            <a:ext cx="360040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19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/>
              <a:t>PLATEBNÍ KARTY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USA – 1950 – první kreditní karta na světě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První platební kartu u nás vydala v roce 1988 Živnostenská banka.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54" y="4725144"/>
            <a:ext cx="2286000" cy="14478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77" y="1700808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07677" y="3356992"/>
            <a:ext cx="137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10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28854" y="5949280"/>
            <a:ext cx="150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11</a:t>
            </a:r>
          </a:p>
        </p:txBody>
      </p:sp>
    </p:spTree>
    <p:extLst>
      <p:ext uri="{BB962C8B-B14F-4D97-AF65-F5344CB8AC3E}">
        <p14:creationId xmlns:p14="http://schemas.microsoft.com/office/powerpoint/2010/main" val="81658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/>
              <a:t>PLATEBNÍ KARTY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60848"/>
          </a:xfrm>
        </p:spPr>
        <p:txBody>
          <a:bodyPr/>
          <a:lstStyle/>
          <a:p>
            <a:pPr marL="0" indent="0" algn="ctr">
              <a:buNone/>
            </a:pPr>
            <a:r>
              <a:rPr lang="cs-CZ" u="sng" dirty="0"/>
              <a:t>Debetní karty</a:t>
            </a:r>
          </a:p>
          <a:p>
            <a:pPr marL="0" indent="0">
              <a:buNone/>
            </a:pPr>
            <a:r>
              <a:rPr lang="cs-CZ" dirty="0"/>
              <a:t>Umožňují čerpat vlastní peníze uložené na účtu v bance.</a:t>
            </a:r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cs-CZ" u="sng" dirty="0"/>
              <a:t>Kreditní karty</a:t>
            </a:r>
          </a:p>
          <a:p>
            <a:pPr marL="0" indent="0">
              <a:buNone/>
            </a:pPr>
            <a:r>
              <a:rPr lang="cs-CZ" dirty="0"/>
              <a:t>Umožňují čerpat úvěr poskytnutý bankou. Výška úvěru je stanovená při vydání karty.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2771800" y="1124744"/>
            <a:ext cx="360040" cy="50405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5940152" y="1118886"/>
            <a:ext cx="360040" cy="50405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11560" y="494116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Použití platební karty je možné po zadání PIN = osobní identifikační číslo.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40" y="3177546"/>
            <a:ext cx="2133600" cy="154305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198640" y="4509120"/>
            <a:ext cx="1741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12</a:t>
            </a:r>
          </a:p>
        </p:txBody>
      </p:sp>
    </p:spTree>
    <p:extLst>
      <p:ext uri="{BB962C8B-B14F-4D97-AF65-F5344CB8AC3E}">
        <p14:creationId xmlns:p14="http://schemas.microsoft.com/office/powerpoint/2010/main" val="333527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97496" y="836711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Zdroje:</a:t>
            </a:r>
          </a:p>
          <a:p>
            <a:r>
              <a:rPr lang="cs-CZ" sz="1200" dirty="0"/>
              <a:t>Obrázek 1: </a:t>
            </a:r>
            <a:r>
              <a:rPr lang="cs-CZ" sz="1200" dirty="0">
                <a:hlinkClick r:id="rId2"/>
              </a:rPr>
              <a:t>http://www.maru.estranky.cz/clanky/zviratka/ovecky.html</a:t>
            </a:r>
            <a:endParaRPr lang="cs-CZ" sz="1200" dirty="0"/>
          </a:p>
          <a:p>
            <a:r>
              <a:rPr lang="cs-CZ" sz="1200" dirty="0"/>
              <a:t>Obrázek 2: </a:t>
            </a:r>
            <a:r>
              <a:rPr lang="cs-CZ" sz="1200" dirty="0">
                <a:hlinkClick r:id="rId3"/>
              </a:rPr>
              <a:t>http://www.seed-test.cz/index.php?strana=onas</a:t>
            </a:r>
            <a:endParaRPr lang="cs-CZ" sz="1200" dirty="0"/>
          </a:p>
          <a:p>
            <a:r>
              <a:rPr lang="cs-CZ" sz="1200" dirty="0"/>
              <a:t>Obrázek 3: </a:t>
            </a:r>
            <a:r>
              <a:rPr lang="cs-CZ" sz="1200" dirty="0">
                <a:hlinkClick r:id="rId4"/>
              </a:rPr>
              <a:t>http://nase-penize.eu/</a:t>
            </a:r>
            <a:endParaRPr lang="cs-CZ" sz="1200" dirty="0"/>
          </a:p>
          <a:p>
            <a:r>
              <a:rPr lang="cs-CZ" sz="1200" dirty="0"/>
              <a:t>Obrázek 4: </a:t>
            </a:r>
            <a:r>
              <a:rPr lang="cs-CZ" sz="1200" dirty="0">
                <a:hlinkClick r:id="rId5"/>
              </a:rPr>
              <a:t>http://breclavsky.denik.cz/zpravy_region/stare-bankovky-a-mince-pripadly-narodni-bance.html</a:t>
            </a:r>
            <a:endParaRPr lang="cs-CZ" sz="1200" dirty="0"/>
          </a:p>
          <a:p>
            <a:r>
              <a:rPr lang="cs-CZ" sz="1200" dirty="0"/>
              <a:t>Obrázek 5: </a:t>
            </a:r>
            <a:r>
              <a:rPr lang="cs-CZ" sz="1200" dirty="0">
                <a:hlinkClick r:id="rId6"/>
              </a:rPr>
              <a:t>http://finance.idnes.cz/prvni-prvorepublikove-papirove-penize-navrhoval-i-alfons-mucha-pxd-/bank.aspx?c=A081027_093344_bank_hru</a:t>
            </a:r>
            <a:endParaRPr lang="cs-CZ" sz="1200" dirty="0"/>
          </a:p>
          <a:p>
            <a:r>
              <a:rPr lang="cs-CZ" sz="1200" dirty="0"/>
              <a:t>Obrázek 6: </a:t>
            </a:r>
            <a:r>
              <a:rPr lang="cs-CZ" sz="1200" dirty="0">
                <a:hlinkClick r:id="rId7"/>
              </a:rPr>
              <a:t>http://www.itmag.cz/tag/privydelek-na-internetu/</a:t>
            </a:r>
            <a:endParaRPr lang="cs-CZ" sz="1200" dirty="0"/>
          </a:p>
          <a:p>
            <a:r>
              <a:rPr lang="cs-CZ" sz="1200" dirty="0"/>
              <a:t>Obrázek 7: </a:t>
            </a:r>
            <a:r>
              <a:rPr lang="cs-CZ" sz="1200" dirty="0">
                <a:hlinkClick r:id="rId8"/>
              </a:rPr>
              <a:t>http://krasna.nova.cz/clanek/lolaj/kdyz-nakupujeme-v-supermarketu.html</a:t>
            </a:r>
            <a:endParaRPr lang="cs-CZ" sz="1200" dirty="0"/>
          </a:p>
          <a:p>
            <a:r>
              <a:rPr lang="cs-CZ" sz="1200" dirty="0"/>
              <a:t>Obrázek 8: </a:t>
            </a:r>
            <a:r>
              <a:rPr lang="cs-CZ" sz="1200" dirty="0">
                <a:hlinkClick r:id="rId9"/>
              </a:rPr>
              <a:t>http://www.expertcr.cz/novinky/expert-klub-0.aspx</a:t>
            </a:r>
            <a:r>
              <a:rPr lang="cs-CZ" sz="1200" dirty="0"/>
              <a:t> </a:t>
            </a:r>
          </a:p>
          <a:p>
            <a:r>
              <a:rPr lang="cs-CZ" sz="1200" dirty="0"/>
              <a:t>Obrázek 9: </a:t>
            </a:r>
            <a:r>
              <a:rPr lang="cs-CZ" sz="1200" dirty="0">
                <a:hlinkClick r:id="rId10"/>
              </a:rPr>
              <a:t>http://www.komplus.cz/cenik</a:t>
            </a:r>
            <a:r>
              <a:rPr lang="cs-CZ" sz="1200" dirty="0"/>
              <a:t> </a:t>
            </a:r>
          </a:p>
          <a:p>
            <a:r>
              <a:rPr lang="cs-CZ" sz="1200" dirty="0"/>
              <a:t>Obrázek 10: </a:t>
            </a:r>
            <a:r>
              <a:rPr lang="cs-CZ" sz="1200" dirty="0">
                <a:hlinkClick r:id="rId11"/>
              </a:rPr>
              <a:t>http://www.penize.cz/platebni-karty/18777-jak-dosly-platebni-karty-do-ceskych-zemi-aneb-historie-karet-plna-zajimavosti</a:t>
            </a:r>
            <a:endParaRPr lang="cs-CZ" sz="1200" dirty="0"/>
          </a:p>
          <a:p>
            <a:r>
              <a:rPr lang="cs-CZ" sz="1200" dirty="0"/>
              <a:t>Obrázek 11: </a:t>
            </a:r>
            <a:r>
              <a:rPr lang="cs-CZ" sz="1200" dirty="0">
                <a:hlinkClick r:id="rId12"/>
              </a:rPr>
              <a:t>http://finance.idnes.cz/zavzpominejte-si-na-tuzex-vkladni-knizky-a-novomanzelske-pujcky-pyb-/bank.aspx?c=A071115_125527_fi_osobni_fib</a:t>
            </a:r>
            <a:endParaRPr lang="cs-CZ" sz="1200" dirty="0"/>
          </a:p>
          <a:p>
            <a:r>
              <a:rPr lang="cs-CZ" sz="1200" dirty="0"/>
              <a:t>Obrázek 12: </a:t>
            </a:r>
            <a:r>
              <a:rPr lang="cs-CZ" sz="1200" dirty="0">
                <a:hlinkClick r:id="rId13"/>
              </a:rPr>
              <a:t>http://www.cd.cz/vnitrostatni-cestovani/jizdenka/jak-koupit/-3580/</a:t>
            </a:r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Finanční gramotnost pro učitele 2. stupně ZŠ. Nakupování a práva spotřebitelů. Obchodní akademie Prostějov.</a:t>
            </a:r>
          </a:p>
          <a:p>
            <a:r>
              <a:rPr lang="cs-CZ" sz="1200" dirty="0"/>
              <a:t>Finanční gramotnost pro učitele 2. stupně ZŠ. Peníze. Obchodní akademie  Prostějov.</a:t>
            </a:r>
          </a:p>
          <a:p>
            <a:r>
              <a:rPr lang="cs-CZ" sz="1200" dirty="0"/>
              <a:t>Skořepa, M., Skořepová, E.: Finanční a ekonomická gramotnost pro základní školy a víceletá gymnázia. Manuál pro učitele. Praha, </a:t>
            </a:r>
            <a:r>
              <a:rPr lang="cs-CZ" sz="1200" dirty="0" err="1"/>
              <a:t>Scientia</a:t>
            </a:r>
            <a:r>
              <a:rPr lang="cs-CZ" sz="1200" dirty="0"/>
              <a:t> 2008.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29187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15616" y="836503"/>
            <a:ext cx="7056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err="1"/>
              <a:t>Chechtáky</a:t>
            </a:r>
            <a:r>
              <a:rPr lang="cs-CZ" sz="2800" b="1" i="1" dirty="0"/>
              <a:t>, prachy, prašule, šupy, kačky, many, love</a:t>
            </a:r>
            <a:r>
              <a:rPr lang="cs-CZ" sz="2800" i="1" dirty="0"/>
              <a:t> … </a:t>
            </a:r>
            <a:r>
              <a:rPr lang="cs-CZ" sz="2800" dirty="0"/>
              <a:t>tak slangově říkáme penězům. A k čemu je potřebujeme?</a:t>
            </a:r>
          </a:p>
          <a:p>
            <a:endParaRPr lang="cs-CZ" sz="2800" i="1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800" u="sng" dirty="0"/>
              <a:t>Jejich prostřednictvím uspokojujeme naše potřeby.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u="sng" dirty="0"/>
              <a:t>Slouží k nákupu nebo prodeji zboží a služeb.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u="sng" dirty="0"/>
              <a:t>Jsou všeobecně přijímaným prostředkem směny, kterým můžeme vyjádřit hodnotu jakéhokoliv zboží nebo služby.</a:t>
            </a:r>
          </a:p>
        </p:txBody>
      </p:sp>
    </p:spTree>
    <p:extLst>
      <p:ext uri="{BB962C8B-B14F-4D97-AF65-F5344CB8AC3E}">
        <p14:creationId xmlns:p14="http://schemas.microsoft.com/office/powerpoint/2010/main" val="271456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VZNIK A VÝVOJ PENĚZ</a:t>
            </a:r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2836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66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cs-CZ" u="sng" dirty="0"/>
              <a:t>NATURÁLNÍ SMĚNA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47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 </a:t>
            </a:r>
            <a:r>
              <a:rPr lang="cs-CZ" u="sng" dirty="0"/>
              <a:t>výměnný obchod</a:t>
            </a:r>
            <a:r>
              <a:rPr lang="cs-CZ" dirty="0"/>
              <a:t> (barterový obchod)</a:t>
            </a:r>
          </a:p>
          <a:p>
            <a:pPr marL="0" indent="0" algn="ctr">
              <a:buNone/>
            </a:pPr>
            <a:r>
              <a:rPr lang="cs-CZ" u="sng" dirty="0"/>
              <a:t>ZBOŽÍ – ZBOŽÍ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800" i="1" dirty="0"/>
              <a:t>Směna předpokládala oboustranný zájem – musím najít toho, kdo nabízí zboží, které potřebuji, a zároveň je ochotný vyměnit toto zboží za moje zboží. </a:t>
            </a:r>
            <a:r>
              <a:rPr lang="cs-CZ" sz="1200" i="1" dirty="0"/>
              <a:t>Pohádka O kohoutkovi a slepičce</a:t>
            </a:r>
            <a:r>
              <a:rPr lang="cs-CZ" sz="2800" i="1" dirty="0"/>
              <a:t>           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67744" y="29969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78" y="2371802"/>
            <a:ext cx="1714500" cy="22860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40" y="2752802"/>
            <a:ext cx="2133600" cy="15240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ousměrná vodorovná šipka 7"/>
          <p:cNvSpPr/>
          <p:nvPr/>
        </p:nvSpPr>
        <p:spPr>
          <a:xfrm>
            <a:off x="4139952" y="3514802"/>
            <a:ext cx="648072" cy="204356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125882" y="4657802"/>
            <a:ext cx="124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1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978540" y="429337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2</a:t>
            </a:r>
          </a:p>
        </p:txBody>
      </p:sp>
      <p:sp>
        <p:nvSpPr>
          <p:cNvPr id="15" name="Veselý obličej 14"/>
          <p:cNvSpPr/>
          <p:nvPr/>
        </p:nvSpPr>
        <p:spPr>
          <a:xfrm>
            <a:off x="611560" y="4444109"/>
            <a:ext cx="576064" cy="565313"/>
          </a:xfrm>
          <a:prstGeom prst="smileyFace">
            <a:avLst>
              <a:gd name="adj" fmla="val -465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9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cs-CZ" u="sng" dirty="0"/>
              <a:t>ZBOŽNÍ PENÍZE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Jako peníze sloužil určitý druh zboží, který měl na daném území všeobecně uznávanou hodnotu. Např. Čína – mušličky</a:t>
            </a:r>
            <a:r>
              <a:rPr lang="cs-CZ" dirty="0"/>
              <a:t>, Slované – plátěné šátečky (plátno = platit), Etiopie – solné tyče, jinde dobytek, obilí, jantar 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i="1" dirty="0"/>
              <a:t>Špatně se dělily, přechovávaly a přepravovaly.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9780"/>
            <a:ext cx="2857500" cy="18002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selý obličej 3"/>
          <p:cNvSpPr/>
          <p:nvPr/>
        </p:nvSpPr>
        <p:spPr>
          <a:xfrm>
            <a:off x="539552" y="4869160"/>
            <a:ext cx="576064" cy="576064"/>
          </a:xfrm>
          <a:prstGeom prst="smileyFace">
            <a:avLst>
              <a:gd name="adj" fmla="val -465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580112" y="5309980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3</a:t>
            </a:r>
          </a:p>
        </p:txBody>
      </p:sp>
    </p:spTree>
    <p:extLst>
      <p:ext uri="{BB962C8B-B14F-4D97-AF65-F5344CB8AC3E}">
        <p14:creationId xmlns:p14="http://schemas.microsoft.com/office/powerpoint/2010/main" val="16746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r>
              <a:rPr lang="cs-CZ" u="sng" dirty="0"/>
              <a:t>KOVOVÉ PENÍZE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u="sng" dirty="0"/>
              <a:t>Mince ražené většinou z drahých kovů.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r>
              <a:rPr lang="cs-CZ" sz="3000" i="1" dirty="0"/>
              <a:t>Byly vzácné, přenosné, trvanlivé, dělitelné bez ztráty hodnoty, skladné, v malém kousku byla velká hodnota.</a:t>
            </a:r>
          </a:p>
          <a:p>
            <a:pPr marL="0" indent="0">
              <a:buNone/>
            </a:pPr>
            <a:endParaRPr lang="cs-CZ" sz="3000" i="1" dirty="0"/>
          </a:p>
          <a:p>
            <a:pPr marL="0" indent="0">
              <a:buNone/>
            </a:pPr>
            <a:endParaRPr lang="cs-CZ" sz="2800" i="1" dirty="0"/>
          </a:p>
          <a:p>
            <a:pPr marL="0" indent="0">
              <a:buNone/>
            </a:pPr>
            <a:endParaRPr lang="cs-CZ" sz="2800" i="1" dirty="0"/>
          </a:p>
          <a:p>
            <a:pPr marL="0" indent="0">
              <a:buNone/>
            </a:pPr>
            <a:endParaRPr lang="cs-CZ" sz="2800" i="1" dirty="0"/>
          </a:p>
          <a:p>
            <a:pPr marL="0" indent="0">
              <a:buNone/>
            </a:pPr>
            <a:r>
              <a:rPr lang="cs-CZ" sz="3000" i="1" dirty="0"/>
              <a:t>Při větších částkách byly objemné a těžké, nevýhodou bylo i omezené množství drahých kovů.</a:t>
            </a:r>
          </a:p>
          <a:p>
            <a:pPr marL="0" indent="0">
              <a:buNone/>
            </a:pPr>
            <a:endParaRPr lang="cs-CZ" sz="3000" i="1" dirty="0"/>
          </a:p>
          <a:p>
            <a:pPr marL="0" indent="0">
              <a:buNone/>
            </a:pPr>
            <a:endParaRPr lang="cs-CZ" sz="2800" i="1" dirty="0"/>
          </a:p>
          <a:p>
            <a:pPr marL="0" indent="0">
              <a:buNone/>
            </a:pPr>
            <a:endParaRPr lang="cs-CZ" sz="2800" i="1" dirty="0"/>
          </a:p>
          <a:p>
            <a:pPr marL="0" indent="0">
              <a:buNone/>
            </a:pPr>
            <a:endParaRPr lang="cs-CZ" sz="2800" i="1" dirty="0"/>
          </a:p>
        </p:txBody>
      </p:sp>
      <p:sp>
        <p:nvSpPr>
          <p:cNvPr id="4" name="Veselý obličej 3"/>
          <p:cNvSpPr/>
          <p:nvPr/>
        </p:nvSpPr>
        <p:spPr>
          <a:xfrm>
            <a:off x="579031" y="1988840"/>
            <a:ext cx="576064" cy="576064"/>
          </a:xfrm>
          <a:prstGeom prst="smileyFac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eselý obličej 6"/>
          <p:cNvSpPr/>
          <p:nvPr/>
        </p:nvSpPr>
        <p:spPr>
          <a:xfrm>
            <a:off x="579031" y="4581128"/>
            <a:ext cx="576064" cy="576064"/>
          </a:xfrm>
          <a:prstGeom prst="smileyFace">
            <a:avLst>
              <a:gd name="adj" fmla="val -465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356992"/>
            <a:ext cx="2880321" cy="1922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999615" y="48285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4</a:t>
            </a:r>
          </a:p>
        </p:txBody>
      </p:sp>
    </p:spTree>
    <p:extLst>
      <p:ext uri="{BB962C8B-B14F-4D97-AF65-F5344CB8AC3E}">
        <p14:creationId xmlns:p14="http://schemas.microsoft.com/office/powerpoint/2010/main" val="282309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cs-CZ" u="sng" dirty="0"/>
              <a:t>PAPÍROVÉ PENÍZE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Vznikly původně jako stvrzenky, které vydávaly banky lidem, kteří si v nich ukládali své bohatství</a:t>
            </a:r>
            <a:r>
              <a:rPr lang="cs-CZ" dirty="0"/>
              <a:t>. Měly tzv. zlaté krytí – byly směnitelné za odpovídající množství zlata. To dnes již neplatí – dnešní bankovky jsou neplnohodnotné.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i="1" dirty="0"/>
              <a:t>Snadné přenášení a používání.</a:t>
            </a:r>
          </a:p>
          <a:p>
            <a:pPr marL="0" indent="0">
              <a:buNone/>
            </a:pPr>
            <a:endParaRPr lang="cs-CZ" sz="2800" i="1" dirty="0"/>
          </a:p>
          <a:p>
            <a:pPr marL="0" indent="0">
              <a:buNone/>
            </a:pPr>
            <a:r>
              <a:rPr lang="cs-CZ" sz="2800" i="1" dirty="0"/>
              <a:t>Možnost padělání.</a:t>
            </a:r>
          </a:p>
        </p:txBody>
      </p:sp>
      <p:sp>
        <p:nvSpPr>
          <p:cNvPr id="5" name="Veselý obličej 4"/>
          <p:cNvSpPr/>
          <p:nvPr/>
        </p:nvSpPr>
        <p:spPr>
          <a:xfrm>
            <a:off x="683568" y="4006074"/>
            <a:ext cx="576064" cy="575053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eselý obličej 5"/>
          <p:cNvSpPr/>
          <p:nvPr/>
        </p:nvSpPr>
        <p:spPr>
          <a:xfrm>
            <a:off x="683568" y="5013176"/>
            <a:ext cx="576064" cy="576064"/>
          </a:xfrm>
          <a:prstGeom prst="smileyFace">
            <a:avLst>
              <a:gd name="adj" fmla="val -46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51163"/>
            <a:ext cx="2657475" cy="172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580112" y="587518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5</a:t>
            </a:r>
          </a:p>
        </p:txBody>
      </p:sp>
    </p:spTree>
    <p:extLst>
      <p:ext uri="{BB962C8B-B14F-4D97-AF65-F5344CB8AC3E}">
        <p14:creationId xmlns:p14="http://schemas.microsoft.com/office/powerpoint/2010/main" val="48524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cs-CZ" u="sng" dirty="0"/>
              <a:t>BEZHOTOVOSTNÍ PENÍZE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Peníze, které jsou uloženy na účtech finančních ústavů</a:t>
            </a:r>
            <a:r>
              <a:rPr lang="cs-CZ" dirty="0"/>
              <a:t>. Používáme je k bezhotovostnímu placení zboží a služeb prostřednictvím platebních příkazů, inkasa, platebních karet 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i="1" dirty="0"/>
              <a:t>Možnost využití tzv. elektronického bankovnictví (ovládání účtu z domova přes internet, mobil).</a:t>
            </a:r>
          </a:p>
          <a:p>
            <a:pPr marL="0" indent="0">
              <a:buNone/>
            </a:pPr>
            <a:endParaRPr lang="cs-CZ" sz="2800" i="1" dirty="0"/>
          </a:p>
          <a:p>
            <a:pPr marL="0" indent="0">
              <a:buNone/>
            </a:pPr>
            <a:r>
              <a:rPr lang="cs-CZ" sz="2800" i="1" dirty="0"/>
              <a:t>Možnost zneužití a podvodů.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Veselý obličej 8"/>
          <p:cNvSpPr/>
          <p:nvPr/>
        </p:nvSpPr>
        <p:spPr>
          <a:xfrm>
            <a:off x="611560" y="3356992"/>
            <a:ext cx="576064" cy="504056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eselý obličej 9"/>
          <p:cNvSpPr/>
          <p:nvPr/>
        </p:nvSpPr>
        <p:spPr>
          <a:xfrm>
            <a:off x="633620" y="4869160"/>
            <a:ext cx="576064" cy="504056"/>
          </a:xfrm>
          <a:prstGeom prst="smileyFace">
            <a:avLst>
              <a:gd name="adj" fmla="val -465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2114550" cy="17145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622654" y="6165304"/>
            <a:ext cx="1197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6</a:t>
            </a:r>
          </a:p>
        </p:txBody>
      </p:sp>
    </p:spTree>
    <p:extLst>
      <p:ext uri="{BB962C8B-B14F-4D97-AF65-F5344CB8AC3E}">
        <p14:creationId xmlns:p14="http://schemas.microsoft.com/office/powerpoint/2010/main" val="239585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u="sng" dirty="0"/>
              <a:t>FUNKCE PENĚZ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u="sng" dirty="0"/>
              <a:t>Prostředek směny</a:t>
            </a:r>
            <a:r>
              <a:rPr lang="cs-CZ" sz="2800" dirty="0"/>
              <a:t>      </a:t>
            </a:r>
            <a:r>
              <a:rPr lang="cs-CZ" sz="2800" u="sng" dirty="0"/>
              <a:t>Měřítko cen </a:t>
            </a:r>
            <a:r>
              <a:rPr lang="cs-CZ" sz="2800" dirty="0"/>
              <a:t>    </a:t>
            </a:r>
            <a:r>
              <a:rPr lang="cs-CZ" sz="2800" u="sng" dirty="0"/>
              <a:t>Uchovatel hodnoty</a:t>
            </a:r>
          </a:p>
          <a:p>
            <a:pPr marL="0" indent="0" algn="ctr">
              <a:buNone/>
            </a:pPr>
            <a:endParaRPr lang="cs-CZ" sz="2800" u="sng" dirty="0"/>
          </a:p>
          <a:p>
            <a:pPr marL="0" indent="0" algn="ctr">
              <a:buNone/>
            </a:pPr>
            <a:endParaRPr lang="cs-CZ" sz="2800" u="sng" dirty="0"/>
          </a:p>
          <a:p>
            <a:pPr marL="0" indent="0" algn="ctr">
              <a:buNone/>
            </a:pPr>
            <a:endParaRPr lang="cs-CZ" sz="2800" u="sng" dirty="0"/>
          </a:p>
          <a:p>
            <a:pPr marL="0" indent="0" algn="ctr">
              <a:buNone/>
            </a:pPr>
            <a:endParaRPr lang="cs-CZ" sz="2800" u="sng" dirty="0"/>
          </a:p>
          <a:p>
            <a:pPr marL="0" indent="0" algn="ctr">
              <a:buNone/>
            </a:pPr>
            <a:endParaRPr lang="cs-CZ" sz="2800" u="sng" dirty="0"/>
          </a:p>
          <a:p>
            <a:pPr marL="0" indent="0">
              <a:buNone/>
            </a:pPr>
            <a:r>
              <a:rPr lang="cs-CZ" sz="2800" dirty="0"/>
              <a:t>                         </a:t>
            </a:r>
          </a:p>
          <a:p>
            <a:pPr marL="0" indent="0">
              <a:buNone/>
            </a:pPr>
            <a:r>
              <a:rPr lang="cs-CZ" sz="1800" dirty="0"/>
              <a:t>Za peníze kupujeme nebo         Vyjadřujeme hodnotu                 Forma majetku, můžeme prodáváme zboží.                       a porovnáváme ceny.                   je uschovat a použít 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                          později.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557702"/>
            <a:ext cx="2390775" cy="17907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57627"/>
            <a:ext cx="1914525" cy="239077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95727"/>
            <a:ext cx="1943100" cy="235267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434840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7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376613" y="4348402"/>
            <a:ext cx="1339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8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00192" y="434840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9</a:t>
            </a:r>
          </a:p>
        </p:txBody>
      </p:sp>
    </p:spTree>
    <p:extLst>
      <p:ext uri="{BB962C8B-B14F-4D97-AF65-F5344CB8AC3E}">
        <p14:creationId xmlns:p14="http://schemas.microsoft.com/office/powerpoint/2010/main" val="6738927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746</Words>
  <Application>Microsoft Office PowerPoint</Application>
  <PresentationFormat>Předvádění na obrazovce (4:3)</PresentationFormat>
  <Paragraphs>124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systému Office</vt:lpstr>
      <vt:lpstr>PENÍZE</vt:lpstr>
      <vt:lpstr>Prezentace aplikace PowerPoint</vt:lpstr>
      <vt:lpstr>VZNIK A VÝVOJ PENĚZ</vt:lpstr>
      <vt:lpstr>NATURÁLNÍ SMĚNA</vt:lpstr>
      <vt:lpstr>ZBOŽNÍ PENÍZE</vt:lpstr>
      <vt:lpstr>KOVOVÉ PENÍZE</vt:lpstr>
      <vt:lpstr>PAPÍROVÉ PENÍZE </vt:lpstr>
      <vt:lpstr>BEZHOTOVOSTNÍ PENÍZE</vt:lpstr>
      <vt:lpstr>FUNKCE PENĚZ</vt:lpstr>
      <vt:lpstr>SOUČASNÉ PENÍZE A JEJICH FORMY</vt:lpstr>
      <vt:lpstr>PLATEBNÍ KARTY</vt:lpstr>
      <vt:lpstr>PLATEBNÍ KARTY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PENÍZE</dc:title>
  <dc:creator>Irena Pugnerová</dc:creator>
  <cp:lastModifiedBy>Drápalíková Anna</cp:lastModifiedBy>
  <cp:revision>106</cp:revision>
  <dcterms:created xsi:type="dcterms:W3CDTF">2012-04-28T12:45:16Z</dcterms:created>
  <dcterms:modified xsi:type="dcterms:W3CDTF">2020-03-24T09:21:51Z</dcterms:modified>
</cp:coreProperties>
</file>