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media/image9.jpeg" ContentType="image/jpeg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11.png" ContentType="image/pn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10.png" ContentType="image/png"/>
  <Override PartName="/ppt/media/image12.png" ContentType="image/png"/>
  <Override PartName="/ppt/media/image13.jpeg" ContentType="image/jpeg"/>
  <Override PartName="/ppt/media/image1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Kliknutím lze upravit styl.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Kliknutím lze upravit styly předlohy textu.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Čtvrtá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Pátá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10D33B10-DD6D-44E6-85F1-28C97993046B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5. 6. 2020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E3C5FB64-0E87-4079-BFFD-A41E8445183D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image" Target="../media/image11.png"/><Relationship Id="rId3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3.jpeg"/><Relationship Id="rId2" Type="http://schemas.openxmlformats.org/officeDocument/2006/relationships/image" Target="../media/image14.jpeg"/><Relationship Id="rId3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image" Target="../media/image6.jpeg"/><Relationship Id="rId3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000000"/>
                </a:solidFill>
                <a:latin typeface="Calibri"/>
              </a:rPr>
              <a:t>ZÁKLADY FINANČNÍ MATEMATIKY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TextShape 2"/>
          <p:cNvSpPr txBox="1"/>
          <p:nvPr/>
        </p:nvSpPr>
        <p:spPr>
          <a:xfrm>
            <a:off x="179640" y="1340640"/>
            <a:ext cx="885672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ctr">
              <a:lnSpc>
                <a:spcPct val="100000"/>
              </a:lnSpc>
              <a:spcBef>
                <a:spcPts val="561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00000"/>
              </a:lnSpc>
              <a:spcBef>
                <a:spcPts val="561"/>
              </a:spcBef>
            </a:pPr>
            <a:r>
              <a:rPr b="1" i="1" lang="cs-CZ" sz="2800" spc="-1" strike="noStrike">
                <a:solidFill>
                  <a:srgbClr val="1f497d"/>
                </a:solidFill>
                <a:latin typeface="Calibri"/>
              </a:rPr>
              <a:t>Seneca: </a:t>
            </a:r>
            <a:r>
              <a:rPr b="1" i="1" lang="cs-CZ" sz="2800" spc="-1" strike="noStrike" u="sng">
                <a:solidFill>
                  <a:srgbClr val="1f497d"/>
                </a:solidFill>
                <a:uFillTx/>
                <a:latin typeface="Calibri"/>
              </a:rPr>
              <a:t>„Bohatství moudrému slouží, hloupému poroučí.“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3" name="Picture 2" descr=""/>
          <p:cNvPicPr/>
          <p:nvPr/>
        </p:nvPicPr>
        <p:blipFill>
          <a:blip r:embed="rId1"/>
          <a:stretch/>
        </p:blipFill>
        <p:spPr>
          <a:xfrm>
            <a:off x="251640" y="2477160"/>
            <a:ext cx="4292640" cy="3788640"/>
          </a:xfrm>
          <a:prstGeom prst="rect">
            <a:avLst/>
          </a:prstGeom>
          <a:ln>
            <a:noFill/>
          </a:ln>
        </p:spPr>
      </p:pic>
      <p:pic>
        <p:nvPicPr>
          <p:cNvPr id="44" name="Picture 6" descr=""/>
          <p:cNvPicPr/>
          <p:nvPr/>
        </p:nvPicPr>
        <p:blipFill>
          <a:blip r:embed="rId2"/>
          <a:stretch/>
        </p:blipFill>
        <p:spPr>
          <a:xfrm>
            <a:off x="4566240" y="2664720"/>
            <a:ext cx="4067640" cy="34135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Shape 1"/>
          <p:cNvSpPr txBox="1"/>
          <p:nvPr/>
        </p:nvSpPr>
        <p:spPr>
          <a:xfrm>
            <a:off x="395640" y="260640"/>
            <a:ext cx="8280720" cy="61203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2/ Vzorcem:  </a:t>
            </a:r>
            <a:r>
              <a:rPr b="1" lang="cs-CZ" sz="3200" spc="-1" strike="noStrike">
                <a:solidFill>
                  <a:srgbClr val="c00000"/>
                </a:solidFill>
                <a:latin typeface="Calibri"/>
              </a:rPr>
              <a:t>u = 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  </a:t>
            </a:r>
            <a:r>
              <a:rPr b="1" lang="cs-CZ" sz="3200" spc="-1" strike="noStrike">
                <a:solidFill>
                  <a:srgbClr val="c00000"/>
                </a:solidFill>
                <a:latin typeface="Calibri"/>
              </a:rPr>
              <a:t>(Kč)                  </a:t>
            </a:r>
            <a:r>
              <a:rPr b="1" lang="cs-CZ" sz="2000" spc="-1" strike="noStrike">
                <a:solidFill>
                  <a:srgbClr val="c00000"/>
                </a:solidFill>
                <a:latin typeface="Calibri"/>
              </a:rPr>
              <a:t>úrok za 1 rok</a:t>
            </a:r>
            <a:r>
              <a:rPr b="1" lang="cs-CZ" sz="3200" spc="-1" strike="noStrike">
                <a:solidFill>
                  <a:srgbClr val="c00000"/>
                </a:solidFill>
                <a:latin typeface="Calibri"/>
              </a:rPr>
              <a:t>  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1" lang="cs-CZ" sz="3200" spc="-1" strike="noStrike">
                <a:solidFill>
                  <a:srgbClr val="c00000"/>
                </a:solidFill>
                <a:latin typeface="Calibri"/>
              </a:rPr>
              <a:t>  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1" lang="cs-CZ" sz="3200" spc="-1" strike="noStrike">
                <a:solidFill>
                  <a:srgbClr val="c00000"/>
                </a:solidFill>
                <a:latin typeface="Calibri"/>
              </a:rPr>
              <a:t>    </a:t>
            </a:r>
            <a:r>
              <a:rPr b="0" lang="cs-CZ" sz="3200" spc="-1" strike="noStrike">
                <a:solidFill>
                  <a:srgbClr val="1f497d"/>
                </a:solidFill>
                <a:latin typeface="Calibri"/>
              </a:rPr>
              <a:t> </a:t>
            </a:r>
            <a:r>
              <a:rPr b="0" lang="cs-CZ" sz="3200" spc="-1" strike="noStrike">
                <a:solidFill>
                  <a:srgbClr val="1f497d"/>
                </a:solidFill>
                <a:latin typeface="Calibri"/>
              </a:rPr>
              <a:t>j = 3 000 Kč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1" lang="cs-CZ" sz="3200" spc="-1" strike="noStrike">
                <a:solidFill>
                  <a:srgbClr val="1f497d"/>
                </a:solidFill>
                <a:latin typeface="Calibri"/>
              </a:rPr>
              <a:t>    </a:t>
            </a:r>
            <a:r>
              <a:rPr b="0" lang="cs-CZ" sz="3200" spc="-1" strike="noStrike">
                <a:solidFill>
                  <a:srgbClr val="1f497d"/>
                </a:solidFill>
                <a:latin typeface="Calibri"/>
              </a:rPr>
              <a:t> </a:t>
            </a:r>
            <a:r>
              <a:rPr b="0" lang="cs-CZ" sz="3200" spc="-1" strike="noStrike">
                <a:solidFill>
                  <a:srgbClr val="1f497d"/>
                </a:solidFill>
                <a:latin typeface="Calibri"/>
              </a:rPr>
              <a:t>p = 2 %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0" lang="cs-CZ" sz="3200" spc="-1" strike="noStrike">
                <a:solidFill>
                  <a:srgbClr val="1f497d"/>
                </a:solidFill>
                <a:latin typeface="Calibri"/>
              </a:rPr>
              <a:t>      </a:t>
            </a:r>
            <a:r>
              <a:rPr b="0" lang="cs-CZ" sz="3200" spc="-1" strike="noStrike">
                <a:solidFill>
                  <a:srgbClr val="1f497d"/>
                </a:solidFill>
                <a:latin typeface="Calibri"/>
              </a:rPr>
              <a:t>t = 1 rok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0" lang="cs-CZ" sz="3200" spc="-1" strike="noStrike">
                <a:solidFill>
                  <a:srgbClr val="1f497d"/>
                </a:solidFill>
                <a:latin typeface="Calibri"/>
              </a:rPr>
              <a:t>      </a:t>
            </a:r>
            <a:r>
              <a:rPr b="0" lang="cs-CZ" sz="3200" spc="-1" strike="noStrike">
                <a:solidFill>
                  <a:srgbClr val="1f497d"/>
                </a:solidFill>
                <a:latin typeface="Calibri"/>
              </a:rPr>
              <a:t>u = ? Kč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0" lang="cs-CZ" sz="3200" spc="-1" strike="noStrike">
                <a:solidFill>
                  <a:srgbClr val="1f497d"/>
                </a:solidFill>
                <a:latin typeface="Calibri"/>
              </a:rPr>
              <a:t>   </a:t>
            </a:r>
            <a:r>
              <a:rPr b="0" i="1" lang="cs-CZ" sz="3200" spc="-1" strike="noStrike">
                <a:solidFill>
                  <a:srgbClr val="000000"/>
                </a:solidFill>
                <a:latin typeface="Calibri"/>
              </a:rPr>
              <a:t>Odpověď:</a:t>
            </a:r>
            <a:r>
              <a:rPr b="0" i="1" lang="cs-CZ" sz="3200" spc="-1" strike="noStrike">
                <a:solidFill>
                  <a:srgbClr val="1f497d"/>
                </a:solidFill>
                <a:latin typeface="Calibri"/>
              </a:rPr>
              <a:t> </a:t>
            </a:r>
            <a:r>
              <a:rPr b="1" i="1" lang="cs-CZ" sz="3200" spc="-1" strike="noStrike">
                <a:solidFill>
                  <a:srgbClr val="000000"/>
                </a:solidFill>
                <a:latin typeface="Calibri"/>
              </a:rPr>
              <a:t>Roční úrok činí 60 Kč.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0" lang="cs-CZ" sz="3200" spc="-1" strike="noStrike">
                <a:solidFill>
                  <a:srgbClr val="c00000"/>
                </a:solidFill>
                <a:latin typeface="Calibri"/>
              </a:rPr>
              <a:t>  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TextShape 2"/>
          <p:cNvSpPr txBox="1"/>
          <p:nvPr/>
        </p:nvSpPr>
        <p:spPr>
          <a:xfrm>
            <a:off x="395640" y="260640"/>
            <a:ext cx="8280720" cy="6120360"/>
          </a:xfrm>
          <a:prstGeom prst="rect">
            <a:avLst/>
          </a:prstGeom>
          <a:blipFill>
            <a:blip r:embed="rId1"/>
            <a:stretch>
              <a:fillRect/>
            </a:stretch>
          </a:blipFill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latin typeface="Calibri"/>
              </a:rPr>
              <a:t> 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CustomShape 3"/>
          <p:cNvSpPr/>
          <p:nvPr/>
        </p:nvSpPr>
        <p:spPr>
          <a:xfrm>
            <a:off x="2952000" y="2493000"/>
            <a:ext cx="503640" cy="1944000"/>
          </a:xfrm>
          <a:prstGeom prst="rightBrace">
            <a:avLst>
              <a:gd name="adj1" fmla="val 8333"/>
              <a:gd name="adj2" fmla="val 50000"/>
            </a:avLst>
          </a:prstGeom>
          <a:noFill/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1" name="CustomShape 4"/>
          <p:cNvSpPr/>
          <p:nvPr/>
        </p:nvSpPr>
        <p:spPr>
          <a:xfrm>
            <a:off x="3780000" y="3060360"/>
            <a:ext cx="5184360" cy="577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u =  = =  = </a:t>
            </a:r>
            <a:r>
              <a:rPr b="1" lang="cs-CZ" sz="3200" spc="-1" strike="noStrike" u="sng">
                <a:solidFill>
                  <a:srgbClr val="000000"/>
                </a:solidFill>
                <a:uFillTx/>
                <a:latin typeface="Calibri"/>
              </a:rPr>
              <a:t>60 Kč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72" name="CustomShape 5"/>
          <p:cNvSpPr/>
          <p:nvPr/>
        </p:nvSpPr>
        <p:spPr>
          <a:xfrm>
            <a:off x="3780000" y="3060360"/>
            <a:ext cx="5184360" cy="808920"/>
          </a:xfrm>
          <a:prstGeom prst="rect">
            <a:avLst/>
          </a:prstGeom>
          <a:blipFill>
            <a:blip r:embed="rId2"/>
            <a:stretch>
              <a:fillRect l="-2935" t="0" r="-114" b="-11252"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cs-CZ" sz="1800" spc="-1" strike="noStrike">
                <a:latin typeface="Calibri"/>
              </a:rPr>
              <a:t> 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73" name="CustomShape 6"/>
          <p:cNvSpPr/>
          <p:nvPr/>
        </p:nvSpPr>
        <p:spPr>
          <a:xfrm>
            <a:off x="4932000" y="1124640"/>
            <a:ext cx="978120" cy="4842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c00000"/>
                </a:solidFill>
                <a:latin typeface="Calibri"/>
              </a:rPr>
              <a:t>Vzorce pro jednoduché úrokování: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TextShape 2"/>
          <p:cNvSpPr txBox="1"/>
          <p:nvPr/>
        </p:nvSpPr>
        <p:spPr>
          <a:xfrm>
            <a:off x="169200" y="1412640"/>
            <a:ext cx="8722800" cy="51843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Font typeface="Wingdings" charset="2"/>
              <a:buChar char="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Úrok za 1 rok</a:t>
            </a:r>
            <a:r>
              <a:rPr b="0" lang="cs-CZ" sz="3600" spc="-1" strike="noStrike">
                <a:solidFill>
                  <a:srgbClr val="000000"/>
                </a:solidFill>
                <a:latin typeface="Calibri"/>
              </a:rPr>
              <a:t>:                 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Úrok za </a:t>
            </a:r>
            <a:r>
              <a:rPr b="1" lang="cs-CZ" sz="3200" spc="-1" strike="noStrike">
                <a:solidFill>
                  <a:srgbClr val="000000"/>
                </a:solidFill>
                <a:latin typeface="Calibri"/>
              </a:rPr>
              <a:t>r 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roků: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r>
              <a:rPr b="0" lang="cs-CZ" sz="3600" spc="-1" strike="noStrike">
                <a:solidFill>
                  <a:srgbClr val="000000"/>
                </a:solidFill>
                <a:latin typeface="Calibri"/>
              </a:rPr>
              <a:t>        </a:t>
            </a:r>
            <a:r>
              <a:rPr b="1" lang="cs-CZ" sz="3600" spc="-1" strike="noStrike">
                <a:solidFill>
                  <a:srgbClr val="c00000"/>
                </a:solidFill>
                <a:latin typeface="Calibri"/>
              </a:rPr>
              <a:t>u = </a:t>
            </a:r>
            <a:r>
              <a:rPr b="0" lang="cs-CZ" sz="3600" spc="-1" strike="noStrike">
                <a:solidFill>
                  <a:srgbClr val="000000"/>
                </a:solidFill>
                <a:latin typeface="Calibri"/>
              </a:rPr>
              <a:t>                          </a:t>
            </a:r>
            <a:r>
              <a:rPr b="1" lang="cs-CZ" sz="3600" spc="-1" strike="noStrike">
                <a:solidFill>
                  <a:srgbClr val="c00000"/>
                </a:solidFill>
                <a:latin typeface="Calibri"/>
              </a:rPr>
              <a:t>u = </a:t>
            </a:r>
            <a:endParaRPr b="0" lang="cs-CZ" sz="3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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Úrok za 1 měsíc:               Úrok za </a:t>
            </a:r>
            <a:r>
              <a:rPr b="1" lang="cs-CZ" sz="3200" spc="-1" strike="noStrike">
                <a:solidFill>
                  <a:srgbClr val="000000"/>
                </a:solidFill>
                <a:latin typeface="Calibri"/>
              </a:rPr>
              <a:t>m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 měsíců: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r>
              <a:rPr b="1" lang="cs-CZ" sz="3600" spc="-1" strike="noStrike">
                <a:solidFill>
                  <a:srgbClr val="c00000"/>
                </a:solidFill>
                <a:latin typeface="Calibri"/>
              </a:rPr>
              <a:t>       </a:t>
            </a:r>
            <a:r>
              <a:rPr b="1" lang="cs-CZ" sz="3600" spc="-1" strike="noStrike">
                <a:solidFill>
                  <a:srgbClr val="c00000"/>
                </a:solidFill>
                <a:latin typeface="Calibri"/>
              </a:rPr>
              <a:t>u = </a:t>
            </a:r>
            <a:r>
              <a:rPr b="0" lang="cs-CZ" sz="3600" spc="-1" strike="noStrike">
                <a:solidFill>
                  <a:srgbClr val="000000"/>
                </a:solidFill>
                <a:latin typeface="Calibri"/>
              </a:rPr>
              <a:t>                      </a:t>
            </a:r>
            <a:r>
              <a:rPr b="1" lang="cs-CZ" sz="3600" spc="-1" strike="noStrike">
                <a:solidFill>
                  <a:srgbClr val="c00000"/>
                </a:solidFill>
                <a:latin typeface="Calibri"/>
              </a:rPr>
              <a:t>u = </a:t>
            </a:r>
            <a:endParaRPr b="0" lang="cs-CZ" sz="3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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Úrok za jeden den:           Úrok za </a:t>
            </a:r>
            <a:r>
              <a:rPr b="1" lang="cs-CZ" sz="3200" spc="-1" strike="noStrike">
                <a:solidFill>
                  <a:srgbClr val="000000"/>
                </a:solidFill>
                <a:latin typeface="Calibri"/>
              </a:rPr>
              <a:t>d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 dní:   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r>
              <a:rPr b="0" lang="cs-CZ" sz="3600" spc="-1" strike="noStrike">
                <a:solidFill>
                  <a:srgbClr val="000000"/>
                </a:solidFill>
                <a:latin typeface="Calibri"/>
              </a:rPr>
              <a:t>        </a:t>
            </a:r>
            <a:r>
              <a:rPr b="1" lang="cs-CZ" sz="3600" spc="-1" strike="noStrike">
                <a:solidFill>
                  <a:srgbClr val="c00000"/>
                </a:solidFill>
                <a:latin typeface="Calibri"/>
              </a:rPr>
              <a:t>u = </a:t>
            </a:r>
            <a:r>
              <a:rPr b="0" lang="cs-CZ" sz="3600" spc="-1" strike="noStrike">
                <a:solidFill>
                  <a:srgbClr val="000000"/>
                </a:solidFill>
                <a:latin typeface="Calibri"/>
              </a:rPr>
              <a:t>                   </a:t>
            </a:r>
            <a:r>
              <a:rPr b="1" lang="cs-CZ" sz="3600" spc="-1" strike="noStrike">
                <a:solidFill>
                  <a:srgbClr val="c00000"/>
                </a:solidFill>
                <a:latin typeface="Calibri"/>
              </a:rPr>
              <a:t>u = </a:t>
            </a:r>
            <a:endParaRPr b="0" lang="cs-CZ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TextShape 3"/>
          <p:cNvSpPr txBox="1"/>
          <p:nvPr/>
        </p:nvSpPr>
        <p:spPr>
          <a:xfrm>
            <a:off x="169200" y="1412640"/>
            <a:ext cx="8722800" cy="5184360"/>
          </a:xfrm>
          <a:prstGeom prst="rect">
            <a:avLst/>
          </a:prstGeom>
          <a:blipFill>
            <a:blip r:embed="rId1"/>
            <a:stretch>
              <a:fillRect/>
            </a:stretch>
          </a:blipFill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latin typeface="Calibri"/>
              </a:rPr>
              <a:t> 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CustomShape 4"/>
          <p:cNvSpPr/>
          <p:nvPr/>
        </p:nvSpPr>
        <p:spPr>
          <a:xfrm>
            <a:off x="4572000" y="-14400"/>
            <a:ext cx="3960000" cy="6458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0"/>
          <a:fillRef idx="0"/>
          <a:effectRef idx="0"/>
          <a:fontRef idx="minor"/>
        </p:style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cs-CZ" sz="4400" spc="-1" strike="noStrike" u="sng">
                <a:solidFill>
                  <a:srgbClr val="000000"/>
                </a:solidFill>
                <a:uFillTx/>
                <a:latin typeface="Calibri"/>
              </a:rPr>
              <a:t>Úlohy k procvičení</a:t>
            </a: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: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TextShape 2"/>
          <p:cNvSpPr txBox="1"/>
          <p:nvPr/>
        </p:nvSpPr>
        <p:spPr>
          <a:xfrm>
            <a:off x="395640" y="21330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514440" indent="-514080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Font typeface="Calibri"/>
              <a:buAutoNum type="arabicPeriod"/>
            </a:pPr>
            <a:r>
              <a:rPr b="0" lang="cs-CZ" sz="3600" spc="-1" strike="noStrike">
                <a:solidFill>
                  <a:srgbClr val="000000"/>
                </a:solidFill>
                <a:latin typeface="Calibri"/>
              </a:rPr>
              <a:t>Pan Bláha si uložil v bance  na vkladní knížku 55 000 Kč na dobu 1 roku při úrokové míře 4,3 %. Vypočítejte výši úroků.</a:t>
            </a:r>
            <a:endParaRPr b="0" lang="cs-CZ" sz="36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Font typeface="Calibri"/>
              <a:buAutoNum type="arabicPeriod"/>
            </a:pPr>
            <a:r>
              <a:rPr b="0" lang="cs-CZ" sz="3600" spc="-1" strike="noStrike">
                <a:solidFill>
                  <a:srgbClr val="000000"/>
                </a:solidFill>
                <a:latin typeface="Calibri"/>
              </a:rPr>
              <a:t>Paní Nováková si uložila na účet v bance 48 000 Kč  na dobu 1 roku při úrokové míře 3,9 %. Vypočítejte výši jejích úroků.</a:t>
            </a:r>
            <a:endParaRPr b="0" lang="cs-CZ" sz="36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80" name="Picture 2" descr=""/>
          <p:cNvPicPr/>
          <p:nvPr/>
        </p:nvPicPr>
        <p:blipFill>
          <a:blip r:embed="rId1"/>
          <a:stretch/>
        </p:blipFill>
        <p:spPr>
          <a:xfrm>
            <a:off x="899640" y="526320"/>
            <a:ext cx="1295640" cy="1367640"/>
          </a:xfrm>
          <a:prstGeom prst="rect">
            <a:avLst/>
          </a:prstGeom>
          <a:ln>
            <a:noFill/>
          </a:ln>
        </p:spPr>
      </p:pic>
      <p:pic>
        <p:nvPicPr>
          <p:cNvPr id="81" name="Picture 2" descr=""/>
          <p:cNvPicPr/>
          <p:nvPr/>
        </p:nvPicPr>
        <p:blipFill>
          <a:blip r:embed="rId2"/>
          <a:stretch/>
        </p:blipFill>
        <p:spPr>
          <a:xfrm>
            <a:off x="7020360" y="548640"/>
            <a:ext cx="1295640" cy="1367640"/>
          </a:xfrm>
          <a:prstGeom prst="rect">
            <a:avLst/>
          </a:prstGeom>
          <a:ln>
            <a:noFill/>
          </a:ln>
        </p:spPr>
      </p:pic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Řešení: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514440" indent="-514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Calibri"/>
              <a:buAutoNum type="arabicPeriod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100 % ……  55 000 Kč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           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1 % ……  550 Kč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        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4,3 % ……  2 365 Kč  (550 . 4,3 = 2 365)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        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Roční úrok činí 2 365 Kč.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rabicPeriod" startAt="2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100 % ……  48 000 Kč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          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1 % ……  480 Kč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       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3,9 % ……  1 872 Kč   (480 . 3,9 = 1 872)     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        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Roční úrok činí 1 872 Kč.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1f497d"/>
                </a:solidFill>
                <a:latin typeface="Calibri"/>
              </a:rPr>
              <a:t>Co se naučíme?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6" name="TextShape 2"/>
          <p:cNvSpPr txBox="1"/>
          <p:nvPr/>
        </p:nvSpPr>
        <p:spPr>
          <a:xfrm>
            <a:off x="457200" y="1196640"/>
            <a:ext cx="8229240" cy="54723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1f497d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f497d"/>
                </a:solidFill>
                <a:latin typeface="Calibri"/>
              </a:rPr>
              <a:t>vypočítat úrok z uloženého vkladu, který dostaneme od banky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1f497d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f497d"/>
                </a:solidFill>
                <a:latin typeface="Calibri"/>
              </a:rPr>
              <a:t>vypočítat, kolik Kč zaplatíme bance navíc, když  u ní uzavřeme půjčku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1f497d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f497d"/>
                </a:solidFill>
                <a:latin typeface="Calibri"/>
              </a:rPr>
              <a:t>poznat, na čem závisí výše měsíčních splátek za půjčené peníze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1f497d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f497d"/>
                </a:solidFill>
                <a:latin typeface="Calibri"/>
              </a:rPr>
              <a:t>rozeznat, jaký způsob uložení peněz je pro nás nejvýhodnější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7" name="Picture 5" descr=""/>
          <p:cNvPicPr/>
          <p:nvPr/>
        </p:nvPicPr>
        <p:blipFill>
          <a:blip r:embed="rId1"/>
          <a:stretch/>
        </p:blipFill>
        <p:spPr>
          <a:xfrm>
            <a:off x="5508000" y="5085360"/>
            <a:ext cx="2232000" cy="15116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1f497d"/>
                </a:solidFill>
                <a:latin typeface="Calibri"/>
              </a:rPr>
              <a:t>Základní pojmy finanční matematiky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TextShape 2"/>
          <p:cNvSpPr txBox="1"/>
          <p:nvPr/>
        </p:nvSpPr>
        <p:spPr>
          <a:xfrm>
            <a:off x="467640" y="18450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799"/>
              </a:spcBef>
              <a:buClr>
                <a:srgbClr val="1f497d"/>
              </a:buClr>
              <a:buFont typeface="Arial"/>
              <a:buChar char="•"/>
            </a:pPr>
            <a:r>
              <a:rPr b="0" lang="cs-CZ" sz="4000" spc="-1" strike="noStrike">
                <a:solidFill>
                  <a:srgbClr val="1f497d"/>
                </a:solidFill>
                <a:latin typeface="Calibri"/>
              </a:rPr>
              <a:t>jistina</a:t>
            </a:r>
            <a:endParaRPr b="0" lang="cs-CZ" sz="4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799"/>
              </a:spcBef>
              <a:buClr>
                <a:srgbClr val="1f497d"/>
              </a:buClr>
              <a:buFont typeface="Arial"/>
              <a:buChar char="•"/>
            </a:pPr>
            <a:r>
              <a:rPr b="0" lang="cs-CZ" sz="4000" spc="-1" strike="noStrike">
                <a:solidFill>
                  <a:srgbClr val="1f497d"/>
                </a:solidFill>
                <a:latin typeface="Calibri"/>
              </a:rPr>
              <a:t>úrokovací doba</a:t>
            </a:r>
            <a:endParaRPr b="0" lang="cs-CZ" sz="4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799"/>
              </a:spcBef>
              <a:buClr>
                <a:srgbClr val="1f497d"/>
              </a:buClr>
              <a:buFont typeface="Arial"/>
              <a:buChar char="•"/>
            </a:pPr>
            <a:r>
              <a:rPr b="0" lang="cs-CZ" sz="4000" spc="-1" strike="noStrike">
                <a:solidFill>
                  <a:srgbClr val="1f497d"/>
                </a:solidFill>
                <a:latin typeface="Calibri"/>
              </a:rPr>
              <a:t>úroková míra</a:t>
            </a:r>
            <a:endParaRPr b="0" lang="cs-CZ" sz="4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799"/>
              </a:spcBef>
              <a:buClr>
                <a:srgbClr val="1f497d"/>
              </a:buClr>
              <a:buFont typeface="Arial"/>
              <a:buChar char="•"/>
            </a:pPr>
            <a:r>
              <a:rPr b="0" lang="cs-CZ" sz="4000" spc="-1" strike="noStrike">
                <a:solidFill>
                  <a:srgbClr val="1f497d"/>
                </a:solidFill>
                <a:latin typeface="Calibri"/>
              </a:rPr>
              <a:t>úrok</a:t>
            </a:r>
            <a:endParaRPr b="0" lang="cs-CZ" sz="40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40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40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50" name="Picture 2" descr=""/>
          <p:cNvPicPr/>
          <p:nvPr/>
        </p:nvPicPr>
        <p:blipFill>
          <a:blip r:embed="rId1"/>
          <a:stretch/>
        </p:blipFill>
        <p:spPr>
          <a:xfrm>
            <a:off x="4212000" y="1987920"/>
            <a:ext cx="4176000" cy="43930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1f497d"/>
                </a:solidFill>
                <a:latin typeface="Calibri"/>
              </a:rPr>
              <a:t>1. JISTINA 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TextShape 2"/>
          <p:cNvSpPr txBox="1"/>
          <p:nvPr/>
        </p:nvSpPr>
        <p:spPr>
          <a:xfrm>
            <a:off x="611640" y="19890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1f497d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f497d"/>
                </a:solidFill>
                <a:latin typeface="Calibri"/>
              </a:rPr>
              <a:t>kapitál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1f497d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f497d"/>
                </a:solidFill>
                <a:latin typeface="Calibri"/>
              </a:rPr>
              <a:t>je to vklad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1f497d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f497d"/>
                </a:solidFill>
                <a:latin typeface="Calibri"/>
              </a:rPr>
              <a:t>výše uložené částky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1f497d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f497d"/>
                </a:solidFill>
                <a:latin typeface="Calibri"/>
              </a:rPr>
              <a:t>základ pro výpočet úroku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1f497d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f497d"/>
                </a:solidFill>
                <a:latin typeface="Calibri"/>
              </a:rPr>
              <a:t>značí se ……….  </a:t>
            </a:r>
            <a:r>
              <a:rPr b="0" i="1" lang="cs-CZ" sz="3200" spc="-1" strike="noStrike">
                <a:solidFill>
                  <a:srgbClr val="c00000"/>
                </a:solidFill>
                <a:latin typeface="Calibri"/>
              </a:rPr>
              <a:t>j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53" name="Picture 2" descr=""/>
          <p:cNvPicPr/>
          <p:nvPr/>
        </p:nvPicPr>
        <p:blipFill>
          <a:blip r:embed="rId1"/>
          <a:stretch/>
        </p:blipFill>
        <p:spPr>
          <a:xfrm>
            <a:off x="5678640" y="3789000"/>
            <a:ext cx="2592000" cy="2160000"/>
          </a:xfrm>
          <a:prstGeom prst="rect">
            <a:avLst/>
          </a:prstGeom>
          <a:ln>
            <a:noFill/>
          </a:ln>
        </p:spPr>
      </p:pic>
      <p:pic>
        <p:nvPicPr>
          <p:cNvPr id="54" name="Picture 2" descr=""/>
          <p:cNvPicPr/>
          <p:nvPr/>
        </p:nvPicPr>
        <p:blipFill>
          <a:blip r:embed="rId2"/>
          <a:stretch/>
        </p:blipFill>
        <p:spPr>
          <a:xfrm>
            <a:off x="5678640" y="1556640"/>
            <a:ext cx="2592000" cy="22320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1f497d"/>
                </a:solidFill>
                <a:latin typeface="Calibri"/>
              </a:rPr>
              <a:t>2. ÚROKOVACÍ DOBA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TextShape 2"/>
          <p:cNvSpPr txBox="1"/>
          <p:nvPr/>
        </p:nvSpPr>
        <p:spPr>
          <a:xfrm>
            <a:off x="457200" y="1340640"/>
            <a:ext cx="4546440" cy="51123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1f497d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f497d"/>
                </a:solidFill>
                <a:latin typeface="Calibri"/>
              </a:rPr>
              <a:t>doba, po kterou máme uloženy peníze v bance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1f497d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f497d"/>
                </a:solidFill>
                <a:latin typeface="Calibri"/>
              </a:rPr>
              <a:t>1 rok se zjednodušeně počítá   360 dní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1f497d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f497d"/>
                </a:solidFill>
                <a:latin typeface="Calibri"/>
              </a:rPr>
              <a:t>značí se ……….  </a:t>
            </a:r>
            <a:r>
              <a:rPr b="0" i="1" lang="cs-CZ" sz="3200" spc="-1" strike="noStrike">
                <a:solidFill>
                  <a:srgbClr val="c00000"/>
                </a:solidFill>
                <a:latin typeface="Calibri"/>
              </a:rPr>
              <a:t>t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1f497d"/>
              </a:buClr>
              <a:buFont typeface="Arial"/>
              <a:buChar char="•"/>
            </a:pPr>
            <a:r>
              <a:rPr b="0" i="1" lang="cs-CZ" sz="3200" spc="-1" strike="noStrike">
                <a:solidFill>
                  <a:srgbClr val="1f497d"/>
                </a:solidFill>
                <a:latin typeface="Calibri"/>
              </a:rPr>
              <a:t>může být vyjádřena: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1f497d"/>
              </a:buClr>
              <a:buFont typeface="Wingdings" charset="2"/>
              <a:buChar char=""/>
            </a:pPr>
            <a:r>
              <a:rPr b="0" lang="cs-CZ" sz="2800" spc="-1" strike="noStrike">
                <a:solidFill>
                  <a:srgbClr val="1f497d"/>
                </a:solidFill>
                <a:latin typeface="Calibri"/>
              </a:rPr>
              <a:t>počtem roků ….. r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1f497d"/>
              </a:buClr>
              <a:buFont typeface="Wingdings" charset="2"/>
              <a:buChar char=""/>
            </a:pPr>
            <a:r>
              <a:rPr b="0" lang="cs-CZ" sz="2800" spc="-1" strike="noStrike">
                <a:solidFill>
                  <a:srgbClr val="1f497d"/>
                </a:solidFill>
                <a:latin typeface="Calibri"/>
              </a:rPr>
              <a:t>počtem měsíců ….. m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1f497d"/>
              </a:buClr>
              <a:buFont typeface="Wingdings" charset="2"/>
              <a:buChar char=""/>
            </a:pPr>
            <a:r>
              <a:rPr b="0" lang="cs-CZ" sz="2800" spc="-1" strike="noStrike">
                <a:solidFill>
                  <a:srgbClr val="1f497d"/>
                </a:solidFill>
                <a:latin typeface="Calibri"/>
              </a:rPr>
              <a:t>počtem dnů …..  d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57" name="Picture 2" descr=""/>
          <p:cNvPicPr/>
          <p:nvPr/>
        </p:nvPicPr>
        <p:blipFill>
          <a:blip r:embed="rId1"/>
          <a:stretch/>
        </p:blipFill>
        <p:spPr>
          <a:xfrm>
            <a:off x="5238720" y="1338480"/>
            <a:ext cx="3456000" cy="55191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1f497d"/>
                </a:solidFill>
                <a:latin typeface="Calibri"/>
              </a:rPr>
              <a:t>3.ÚROKOVACÍ MÍRA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TextShape 2"/>
          <p:cNvSpPr txBox="1"/>
          <p:nvPr/>
        </p:nvSpPr>
        <p:spPr>
          <a:xfrm>
            <a:off x="457200" y="1600200"/>
            <a:ext cx="591480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1f497d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f497d"/>
                </a:solidFill>
                <a:latin typeface="Calibri"/>
              </a:rPr>
              <a:t>úroková sazba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1f497d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f497d"/>
                </a:solidFill>
                <a:latin typeface="Calibri"/>
              </a:rPr>
              <a:t>udává se v %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1f497d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f497d"/>
                </a:solidFill>
                <a:latin typeface="Calibri"/>
              </a:rPr>
              <a:t>počet procent, kterými se náš vklad v bance úročí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1f497d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f497d"/>
                </a:solidFill>
                <a:latin typeface="Calibri"/>
              </a:rPr>
              <a:t>vztahuje se na dobu 1 roku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1f497d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f497d"/>
                </a:solidFill>
                <a:latin typeface="Calibri"/>
              </a:rPr>
              <a:t>značí se ……….  </a:t>
            </a:r>
            <a:r>
              <a:rPr b="0" i="1" lang="cs-CZ" sz="3200" spc="-1" strike="noStrike">
                <a:solidFill>
                  <a:srgbClr val="c00000"/>
                </a:solidFill>
                <a:latin typeface="Calibri"/>
              </a:rPr>
              <a:t>p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60" name="Picture 3" descr=""/>
          <p:cNvPicPr/>
          <p:nvPr/>
        </p:nvPicPr>
        <p:blipFill>
          <a:blip r:embed="rId1"/>
          <a:stretch/>
        </p:blipFill>
        <p:spPr>
          <a:xfrm>
            <a:off x="6012000" y="1290960"/>
            <a:ext cx="2861640" cy="50403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1f497d"/>
                </a:solidFill>
                <a:latin typeface="Calibri"/>
              </a:rPr>
              <a:t>4. ÚROK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1f497d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f497d"/>
                </a:solidFill>
                <a:latin typeface="Calibri"/>
              </a:rPr>
              <a:t>odměna v Kč, kterou nám poskytne banka za uložení peněz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1f497d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f497d"/>
                </a:solidFill>
                <a:latin typeface="Calibri"/>
              </a:rPr>
              <a:t>značí se ……….  </a:t>
            </a:r>
            <a:r>
              <a:rPr b="0" i="1" lang="cs-CZ" sz="3200" spc="-1" strike="noStrike">
                <a:solidFill>
                  <a:srgbClr val="c00000"/>
                </a:solidFill>
                <a:latin typeface="Calibri"/>
              </a:rPr>
              <a:t>u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63" name="Picture 2" descr=""/>
          <p:cNvPicPr/>
          <p:nvPr/>
        </p:nvPicPr>
        <p:blipFill>
          <a:blip r:embed="rId1"/>
          <a:stretch/>
        </p:blipFill>
        <p:spPr>
          <a:xfrm>
            <a:off x="3708000" y="2853000"/>
            <a:ext cx="5072400" cy="3884040"/>
          </a:xfrm>
          <a:prstGeom prst="rect">
            <a:avLst/>
          </a:prstGeom>
          <a:ln>
            <a:noFill/>
          </a:ln>
        </p:spPr>
      </p:pic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Shape 1"/>
          <p:cNvSpPr txBox="1"/>
          <p:nvPr/>
        </p:nvSpPr>
        <p:spPr>
          <a:xfrm>
            <a:off x="395640" y="47664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cs-CZ" sz="4800" spc="-1" strike="noStrike">
                <a:solidFill>
                  <a:srgbClr val="c0504d"/>
                </a:solidFill>
                <a:latin typeface="Calibri"/>
              </a:rPr>
              <a:t>Úloha:</a:t>
            </a:r>
            <a:endParaRPr b="0" lang="cs-CZ" sz="4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TextShape 2"/>
          <p:cNvSpPr txBox="1"/>
          <p:nvPr/>
        </p:nvSpPr>
        <p:spPr>
          <a:xfrm>
            <a:off x="1115640" y="1917000"/>
            <a:ext cx="691236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algn="ctr">
              <a:lnSpc>
                <a:spcPct val="100000"/>
              </a:lnSpc>
              <a:spcBef>
                <a:spcPts val="879"/>
              </a:spcBef>
            </a:pPr>
            <a:r>
              <a:rPr b="0" lang="cs-CZ" sz="4400" spc="-1" strike="noStrike">
                <a:solidFill>
                  <a:srgbClr val="c0504d"/>
                </a:solidFill>
                <a:latin typeface="Calibri"/>
              </a:rPr>
              <a:t>Jaký úrok </a:t>
            </a:r>
            <a:r>
              <a:rPr b="1" i="1" lang="cs-CZ" sz="4400" spc="-1" strike="noStrike">
                <a:solidFill>
                  <a:srgbClr val="c0504d"/>
                </a:solidFill>
                <a:latin typeface="Calibri"/>
              </a:rPr>
              <a:t>u </a:t>
            </a:r>
            <a:r>
              <a:rPr b="0" lang="cs-CZ" sz="4400" spc="-1" strike="noStrike">
                <a:solidFill>
                  <a:srgbClr val="c0504d"/>
                </a:solidFill>
                <a:latin typeface="Calibri"/>
              </a:rPr>
              <a:t>nám připíše banka za 1 rok, uložíme-li jistinu </a:t>
            </a:r>
            <a:r>
              <a:rPr b="1" i="1" lang="cs-CZ" sz="4400" spc="-1" strike="noStrike">
                <a:solidFill>
                  <a:srgbClr val="c0504d"/>
                </a:solidFill>
                <a:latin typeface="Calibri"/>
              </a:rPr>
              <a:t>j = 3 000 Kč</a:t>
            </a:r>
            <a:r>
              <a:rPr b="0" lang="cs-CZ" sz="4400" spc="-1" strike="noStrike">
                <a:solidFill>
                  <a:srgbClr val="c0504d"/>
                </a:solidFill>
                <a:latin typeface="Calibri"/>
              </a:rPr>
              <a:t> při úrokové míře </a:t>
            </a:r>
            <a:r>
              <a:rPr b="1" i="1" lang="cs-CZ" sz="4400" spc="-1" strike="noStrike">
                <a:solidFill>
                  <a:srgbClr val="c0504d"/>
                </a:solidFill>
                <a:latin typeface="Calibri"/>
              </a:rPr>
              <a:t>p = 2,0 % </a:t>
            </a:r>
            <a:r>
              <a:rPr b="0" lang="cs-CZ" sz="4400" spc="-1" strike="noStrike">
                <a:solidFill>
                  <a:srgbClr val="c0504d"/>
                </a:solidFill>
                <a:latin typeface="Calibri"/>
              </a:rPr>
              <a:t>?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000000"/>
                </a:solidFill>
                <a:latin typeface="Calibri"/>
              </a:rPr>
              <a:t>Řešení: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1/ </a:t>
            </a:r>
            <a:r>
              <a:rPr b="0" i="1" lang="cs-CZ" sz="3200" spc="-1" strike="noStrike" u="sng">
                <a:solidFill>
                  <a:srgbClr val="000000"/>
                </a:solidFill>
                <a:uFillTx/>
                <a:latin typeface="Calibri"/>
              </a:rPr>
              <a:t>Úsudkem: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                         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100 % ……….  3 000 Kč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                              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1 % ……….        30 Kč  </a:t>
            </a:r>
            <a:r>
              <a:rPr b="0" lang="cs-CZ" sz="2000" spc="-1" strike="noStrike">
                <a:solidFill>
                  <a:srgbClr val="c00000"/>
                </a:solidFill>
                <a:latin typeface="Calibri"/>
              </a:rPr>
              <a:t>(3000 : 100 = 30)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                              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2 % ……….        60 Kč</a:t>
            </a: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cs-CZ" sz="2000" spc="-1" strike="noStrike">
                <a:solidFill>
                  <a:srgbClr val="c00000"/>
                </a:solidFill>
                <a:latin typeface="Calibri"/>
              </a:rPr>
              <a:t>( 30 . 2 = 60)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0" lang="cs-CZ" sz="3200" spc="-1" strike="noStrike">
                <a:solidFill>
                  <a:srgbClr val="c00000"/>
                </a:solidFill>
                <a:latin typeface="Calibri"/>
              </a:rPr>
              <a:t>  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0" lang="cs-CZ" sz="3200" spc="-1" strike="noStrike">
                <a:solidFill>
                  <a:srgbClr val="c00000"/>
                </a:solidFill>
                <a:latin typeface="Calibri"/>
              </a:rPr>
              <a:t>     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odpověď:      </a:t>
            </a:r>
            <a:r>
              <a:rPr b="0" i="1" lang="cs-CZ" sz="3200" spc="-1" strike="noStrike">
                <a:solidFill>
                  <a:srgbClr val="c00000"/>
                </a:solidFill>
                <a:latin typeface="Calibri"/>
              </a:rPr>
              <a:t>Roční úrok činí 60 Kč.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878</TotalTime>
  <Application>LibreOffice/5.4.4.2$Windows_X86_64 LibreOffice_project/2524958677847fb3bb44820e40380acbe820f960</Application>
  <Words>492</Words>
  <Paragraphs>75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2013-03-11T16:19:20Z</dcterms:created>
  <dc:creator>profesor</dc:creator>
  <dc:description/>
  <dc:language>cs-CZ</dc:language>
  <cp:lastModifiedBy>Jana Laštovičková</cp:lastModifiedBy>
  <dcterms:modified xsi:type="dcterms:W3CDTF">2020-05-25T06:55:05Z</dcterms:modified>
  <cp:revision>108</cp:revision>
  <dc:subject/>
  <dc:title>Prezentace aplikace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Předvádění na obrazovce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13</vt:i4>
  </property>
</Properties>
</file>