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9"/>
  </p:notesMasterIdLst>
  <p:sldIdLst>
    <p:sldId id="256" r:id="rId2"/>
    <p:sldId id="271" r:id="rId3"/>
    <p:sldId id="257" r:id="rId4"/>
    <p:sldId id="259" r:id="rId5"/>
    <p:sldId id="258" r:id="rId6"/>
    <p:sldId id="260" r:id="rId7"/>
    <p:sldId id="261" r:id="rId8"/>
    <p:sldId id="262" r:id="rId9"/>
    <p:sldId id="272" r:id="rId10"/>
    <p:sldId id="263" r:id="rId11"/>
    <p:sldId id="265" r:id="rId12"/>
    <p:sldId id="264" r:id="rId13"/>
    <p:sldId id="266" r:id="rId14"/>
    <p:sldId id="267" r:id="rId15"/>
    <p:sldId id="269" r:id="rId16"/>
    <p:sldId id="270" r:id="rId17"/>
    <p:sldId id="268" r:id="rId18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1380" y="4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FCA3E4E-ABD2-42F5-8AC5-57EA3574FC03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6DC7161-B5F2-4440-89E8-02FB33E28FF9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95908494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C7161-B5F2-4440-89E8-02FB33E28FF9}" type="slidenum">
              <a:rPr lang="cs-CZ" smtClean="0"/>
              <a:pPr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180865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obrázky z </a:t>
            </a:r>
            <a:r>
              <a:rPr lang="cs-CZ" dirty="0" err="1"/>
              <a:t>Clipartu</a:t>
            </a:r>
            <a:r>
              <a:rPr lang="cs-CZ" dirty="0"/>
              <a:t> Microsoft Office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C7161-B5F2-4440-89E8-02FB33E28FF9}" type="slidenum">
              <a:rPr lang="cs-CZ" smtClean="0"/>
              <a:pPr/>
              <a:t>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23531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cs-CZ" dirty="0"/>
              <a:t>obrázky z </a:t>
            </a:r>
            <a:r>
              <a:rPr lang="cs-CZ" dirty="0" err="1"/>
              <a:t>Clipartu</a:t>
            </a:r>
            <a:r>
              <a:rPr lang="cs-CZ" dirty="0"/>
              <a:t> Microsoft Office</a:t>
            </a:r>
          </a:p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C7161-B5F2-4440-89E8-02FB33E28FF9}" type="slidenum">
              <a:rPr lang="cs-CZ" smtClean="0"/>
              <a:pPr/>
              <a:t>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8596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obrázky z </a:t>
            </a:r>
            <a:r>
              <a:rPr lang="cs-CZ" dirty="0" err="1"/>
              <a:t>Clipartu</a:t>
            </a:r>
            <a:r>
              <a:rPr lang="cs-CZ" dirty="0"/>
              <a:t> Microsoft Office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C7161-B5F2-4440-89E8-02FB33E28FF9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785967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obrázky z </a:t>
            </a:r>
            <a:r>
              <a:rPr lang="cs-CZ" dirty="0" err="1"/>
              <a:t>Clipartu</a:t>
            </a:r>
            <a:r>
              <a:rPr lang="cs-CZ"/>
              <a:t> Microsoft Office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6DC7161-B5F2-4440-89E8-02FB33E28FF9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9259779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9BBC-568E-49E8-B83B-57E3D1062E6E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61EF-63DA-4AB8-BE90-0F31142496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559527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9BBC-568E-49E8-B83B-57E3D1062E6E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61EF-63DA-4AB8-BE90-0F31142496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008212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9BBC-568E-49E8-B83B-57E3D1062E6E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61EF-63DA-4AB8-BE90-0F31142496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55908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9BBC-568E-49E8-B83B-57E3D1062E6E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61EF-63DA-4AB8-BE90-0F31142496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9218131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9BBC-568E-49E8-B83B-57E3D1062E6E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61EF-63DA-4AB8-BE90-0F31142496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08180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9BBC-568E-49E8-B83B-57E3D1062E6E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61EF-63DA-4AB8-BE90-0F31142496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0288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9BBC-568E-49E8-B83B-57E3D1062E6E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61EF-63DA-4AB8-BE90-0F31142496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0843227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9BBC-568E-49E8-B83B-57E3D1062E6E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61EF-63DA-4AB8-BE90-0F31142496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40769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9BBC-568E-49E8-B83B-57E3D1062E6E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61EF-63DA-4AB8-BE90-0F31142496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20321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9BBC-568E-49E8-B83B-57E3D1062E6E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61EF-63DA-4AB8-BE90-0F31142496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7428644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1C9BBC-568E-49E8-B83B-57E3D1062E6E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4E61EF-63DA-4AB8-BE90-0F31142496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170932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1C9BBC-568E-49E8-B83B-57E3D1062E6E}" type="datetimeFigureOut">
              <a:rPr lang="cs-CZ" smtClean="0"/>
              <a:pPr/>
              <a:t>01.04.2020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4E61EF-63DA-4AB8-BE90-0F31142496C3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777592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Nadpis 1"/>
          <p:cNvSpPr>
            <a:spLocks noGrp="1"/>
          </p:cNvSpPr>
          <p:nvPr>
            <p:ph type="ctrTitle"/>
          </p:nvPr>
        </p:nvSpPr>
        <p:spPr>
          <a:xfrm>
            <a:off x="806450" y="764704"/>
            <a:ext cx="7772400" cy="1082675"/>
          </a:xfrm>
        </p:spPr>
        <p:txBody>
          <a:bodyPr>
            <a:noAutofit/>
          </a:bodyPr>
          <a:lstStyle/>
          <a:p>
            <a:pPr eaLnBrk="1" hangingPunct="1"/>
            <a:r>
              <a:rPr lang="cs-CZ" sz="6600" b="1" dirty="0">
                <a:solidFill>
                  <a:srgbClr val="FE2710"/>
                </a:solidFill>
                <a:highlight>
                  <a:srgbClr val="FFFF00"/>
                </a:highlight>
              </a:rPr>
              <a:t>Výšky v trojúhelníku</a:t>
            </a:r>
            <a:endParaRPr lang="cs-CZ" sz="6600" dirty="0">
              <a:solidFill>
                <a:srgbClr val="FE2710"/>
              </a:solidFill>
              <a:highlight>
                <a:srgbClr val="FFFF00"/>
              </a:highlight>
            </a:endParaRP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242823B-785F-4EBE-9121-C71F3C7FBAB7}"/>
              </a:ext>
            </a:extLst>
          </p:cNvPr>
          <p:cNvSpPr txBox="1"/>
          <p:nvPr/>
        </p:nvSpPr>
        <p:spPr>
          <a:xfrm>
            <a:off x="1691680" y="2780928"/>
            <a:ext cx="6336704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/>
              <a:t>M / 6. A		týden	 6. – 10. 4.</a:t>
            </a:r>
          </a:p>
          <a:p>
            <a:endParaRPr lang="cs-CZ" dirty="0"/>
          </a:p>
          <a:p>
            <a:pPr marL="342900" indent="-342900">
              <a:buAutoNum type="arabicPeriod"/>
            </a:pPr>
            <a:r>
              <a:rPr lang="cs-CZ" b="1" dirty="0"/>
              <a:t>Výpisky do sešitu </a:t>
            </a:r>
            <a:r>
              <a:rPr lang="cs-CZ" dirty="0"/>
              <a:t>/ neposílat/ - snímek 1 – 16</a:t>
            </a:r>
          </a:p>
          <a:p>
            <a:r>
              <a:rPr lang="cs-CZ" dirty="0"/>
              <a:t>	/ důležité vyznačeno žlutě/</a:t>
            </a:r>
          </a:p>
          <a:p>
            <a:pPr marL="342900" indent="-342900">
              <a:buAutoNum type="arabicPeriod"/>
            </a:pPr>
            <a:endParaRPr lang="cs-CZ" dirty="0"/>
          </a:p>
          <a:p>
            <a:r>
              <a:rPr lang="cs-CZ" b="1" dirty="0"/>
              <a:t>2.    Úkoly</a:t>
            </a:r>
            <a:r>
              <a:rPr lang="cs-CZ" dirty="0"/>
              <a:t> z posledního snímku vypracovat do sešitu. Nemusíte 	posílat. Výsledky  jsou vzadu v učebnici.</a:t>
            </a:r>
          </a:p>
        </p:txBody>
      </p:sp>
    </p:spTree>
    <p:extLst>
      <p:ext uri="{BB962C8B-B14F-4D97-AF65-F5344CB8AC3E}">
        <p14:creationId xmlns:p14="http://schemas.microsoft.com/office/powerpoint/2010/main" val="166220214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2699544" y="188639"/>
            <a:ext cx="6624638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PAMATUJ !</a:t>
            </a:r>
          </a:p>
        </p:txBody>
      </p:sp>
      <p:sp>
        <p:nvSpPr>
          <p:cNvPr id="5132" name="Line 12"/>
          <p:cNvSpPr>
            <a:spLocks noChangeShapeType="1"/>
          </p:cNvSpPr>
          <p:nvPr/>
        </p:nvSpPr>
        <p:spPr bwMode="auto">
          <a:xfrm>
            <a:off x="250825" y="2997200"/>
            <a:ext cx="864076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3" name="Text Box 13"/>
          <p:cNvSpPr txBox="1">
            <a:spLocks noChangeArrowheads="1"/>
          </p:cNvSpPr>
          <p:nvPr/>
        </p:nvSpPr>
        <p:spPr bwMode="auto">
          <a:xfrm>
            <a:off x="539750" y="3037609"/>
            <a:ext cx="8424863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 dirty="0">
                <a:highlight>
                  <a:srgbClr val="FFFF00"/>
                </a:highlight>
              </a:rPr>
              <a:t>Každá výška</a:t>
            </a:r>
            <a:r>
              <a:rPr lang="cs-CZ" sz="3600" b="1" dirty="0">
                <a:highlight>
                  <a:srgbClr val="FFFF00"/>
                </a:highlight>
              </a:rPr>
              <a:t> </a:t>
            </a:r>
            <a:r>
              <a:rPr lang="cs-CZ" sz="3600" dirty="0">
                <a:highlight>
                  <a:srgbClr val="FFFF00"/>
                </a:highlight>
              </a:rPr>
              <a:t>je kolmá k jedné jeho straně.</a:t>
            </a:r>
            <a:endParaRPr lang="cs-CZ" sz="3600" b="1" i="1" baseline="-25000" dirty="0">
              <a:solidFill>
                <a:srgbClr val="0066FF"/>
              </a:solidFill>
              <a:highlight>
                <a:srgbClr val="FFFF00"/>
              </a:highlight>
            </a:endParaRPr>
          </a:p>
        </p:txBody>
      </p:sp>
      <p:sp>
        <p:nvSpPr>
          <p:cNvPr id="5136" name="Text Box 16"/>
          <p:cNvSpPr txBox="1">
            <a:spLocks noChangeArrowheads="1"/>
          </p:cNvSpPr>
          <p:nvPr/>
        </p:nvSpPr>
        <p:spPr bwMode="auto">
          <a:xfrm>
            <a:off x="648493" y="3860800"/>
            <a:ext cx="1655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i="1" dirty="0" err="1">
                <a:solidFill>
                  <a:srgbClr val="0066FF"/>
                </a:solidFill>
              </a:rPr>
              <a:t>v</a:t>
            </a:r>
            <a:r>
              <a:rPr lang="cs-CZ" sz="3200" b="1" i="1" baseline="-25000" dirty="0" err="1">
                <a:solidFill>
                  <a:srgbClr val="0066FF"/>
                </a:solidFill>
              </a:rPr>
              <a:t>a</a:t>
            </a:r>
            <a:r>
              <a:rPr lang="cs-CZ" sz="3200" b="1" i="1" dirty="0">
                <a:solidFill>
                  <a:srgbClr val="0066FF"/>
                </a:solidFill>
              </a:rPr>
              <a:t>         a</a:t>
            </a:r>
            <a:endParaRPr lang="cs-CZ" sz="3200" b="1" i="1" baseline="-25000" dirty="0">
              <a:solidFill>
                <a:srgbClr val="0066FF"/>
              </a:solidFill>
            </a:endParaRPr>
          </a:p>
        </p:txBody>
      </p:sp>
      <p:sp>
        <p:nvSpPr>
          <p:cNvPr id="5137" name="Line 17"/>
          <p:cNvSpPr>
            <a:spLocks noChangeShapeType="1"/>
          </p:cNvSpPr>
          <p:nvPr/>
        </p:nvSpPr>
        <p:spPr bwMode="auto">
          <a:xfrm>
            <a:off x="1476375" y="3933825"/>
            <a:ext cx="0" cy="360363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38" name="Line 18"/>
          <p:cNvSpPr>
            <a:spLocks noChangeShapeType="1"/>
          </p:cNvSpPr>
          <p:nvPr/>
        </p:nvSpPr>
        <p:spPr bwMode="auto">
          <a:xfrm>
            <a:off x="1260475" y="4294188"/>
            <a:ext cx="433388" cy="0"/>
          </a:xfrm>
          <a:prstGeom prst="line">
            <a:avLst/>
          </a:prstGeom>
          <a:noFill/>
          <a:ln w="38100">
            <a:solidFill>
              <a:srgbClr val="0000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42" name="Text Box 22"/>
          <p:cNvSpPr txBox="1">
            <a:spLocks noChangeArrowheads="1"/>
          </p:cNvSpPr>
          <p:nvPr/>
        </p:nvSpPr>
        <p:spPr bwMode="auto">
          <a:xfrm>
            <a:off x="6516688" y="3860800"/>
            <a:ext cx="16557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i="1" dirty="0" err="1">
                <a:solidFill>
                  <a:srgbClr val="009900"/>
                </a:solidFill>
              </a:rPr>
              <a:t>v</a:t>
            </a:r>
            <a:r>
              <a:rPr lang="cs-CZ" sz="3200" b="1" i="1" baseline="-25000" dirty="0" err="1">
                <a:solidFill>
                  <a:srgbClr val="009900"/>
                </a:solidFill>
              </a:rPr>
              <a:t>c</a:t>
            </a:r>
            <a:r>
              <a:rPr lang="cs-CZ" sz="3200" b="1" i="1" dirty="0">
                <a:solidFill>
                  <a:srgbClr val="009900"/>
                </a:solidFill>
              </a:rPr>
              <a:t>         c</a:t>
            </a:r>
            <a:endParaRPr lang="cs-CZ" sz="3200" b="1" i="1" baseline="-25000" dirty="0">
              <a:solidFill>
                <a:srgbClr val="009900"/>
              </a:solidFill>
            </a:endParaRPr>
          </a:p>
        </p:txBody>
      </p:sp>
      <p:sp>
        <p:nvSpPr>
          <p:cNvPr id="5143" name="Text Box 23"/>
          <p:cNvSpPr txBox="1">
            <a:spLocks noChangeArrowheads="1"/>
          </p:cNvSpPr>
          <p:nvPr/>
        </p:nvSpPr>
        <p:spPr bwMode="auto">
          <a:xfrm>
            <a:off x="3492500" y="3860800"/>
            <a:ext cx="16557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i="1" dirty="0" err="1">
                <a:solidFill>
                  <a:srgbClr val="FF6600"/>
                </a:solidFill>
              </a:rPr>
              <a:t>v</a:t>
            </a:r>
            <a:r>
              <a:rPr lang="cs-CZ" sz="3200" b="1" i="1" baseline="-25000" dirty="0" err="1">
                <a:solidFill>
                  <a:srgbClr val="FF6600"/>
                </a:solidFill>
              </a:rPr>
              <a:t>b</a:t>
            </a:r>
            <a:r>
              <a:rPr lang="cs-CZ" sz="3200" b="1" i="1" dirty="0">
                <a:solidFill>
                  <a:srgbClr val="FF6600"/>
                </a:solidFill>
              </a:rPr>
              <a:t>         b</a:t>
            </a:r>
            <a:endParaRPr lang="cs-CZ" sz="3200" b="1" i="1" baseline="-25000" dirty="0">
              <a:solidFill>
                <a:srgbClr val="FF6600"/>
              </a:solidFill>
            </a:endParaRPr>
          </a:p>
        </p:txBody>
      </p:sp>
      <p:sp>
        <p:nvSpPr>
          <p:cNvPr id="5144" name="Line 24"/>
          <p:cNvSpPr>
            <a:spLocks noChangeShapeType="1"/>
          </p:cNvSpPr>
          <p:nvPr/>
        </p:nvSpPr>
        <p:spPr bwMode="auto">
          <a:xfrm>
            <a:off x="4357688" y="3933825"/>
            <a:ext cx="0" cy="360363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45" name="Line 25"/>
          <p:cNvSpPr>
            <a:spLocks noChangeShapeType="1"/>
          </p:cNvSpPr>
          <p:nvPr/>
        </p:nvSpPr>
        <p:spPr bwMode="auto">
          <a:xfrm>
            <a:off x="7381875" y="3933825"/>
            <a:ext cx="0" cy="360363"/>
          </a:xfrm>
          <a:prstGeom prst="line">
            <a:avLst/>
          </a:prstGeom>
          <a:noFill/>
          <a:ln w="381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46" name="Line 26"/>
          <p:cNvSpPr>
            <a:spLocks noChangeShapeType="1"/>
          </p:cNvSpPr>
          <p:nvPr/>
        </p:nvSpPr>
        <p:spPr bwMode="auto">
          <a:xfrm>
            <a:off x="4140200" y="4294188"/>
            <a:ext cx="433388" cy="0"/>
          </a:xfrm>
          <a:prstGeom prst="line">
            <a:avLst/>
          </a:prstGeom>
          <a:noFill/>
          <a:ln w="381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47" name="Line 27"/>
          <p:cNvSpPr>
            <a:spLocks noChangeShapeType="1"/>
          </p:cNvSpPr>
          <p:nvPr/>
        </p:nvSpPr>
        <p:spPr bwMode="auto">
          <a:xfrm>
            <a:off x="7165975" y="4294188"/>
            <a:ext cx="433388" cy="0"/>
          </a:xfrm>
          <a:prstGeom prst="line">
            <a:avLst/>
          </a:prstGeom>
          <a:noFill/>
          <a:ln w="38100">
            <a:solidFill>
              <a:srgbClr val="0099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49" name="Line 29"/>
          <p:cNvSpPr>
            <a:spLocks noChangeShapeType="1"/>
          </p:cNvSpPr>
          <p:nvPr/>
        </p:nvSpPr>
        <p:spPr bwMode="auto">
          <a:xfrm>
            <a:off x="323850" y="4724400"/>
            <a:ext cx="864076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50" name="Text Box 30"/>
          <p:cNvSpPr txBox="1">
            <a:spLocks noChangeArrowheads="1"/>
          </p:cNvSpPr>
          <p:nvPr/>
        </p:nvSpPr>
        <p:spPr bwMode="auto">
          <a:xfrm>
            <a:off x="107504" y="2209403"/>
            <a:ext cx="9018239" cy="61555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400" dirty="0">
                <a:highlight>
                  <a:srgbClr val="FFFF00"/>
                </a:highlight>
              </a:rPr>
              <a:t>Všechny výšky se protínají v …….……………bodě V. </a:t>
            </a:r>
            <a:endParaRPr lang="cs-CZ" sz="3400" i="1" baseline="-25000" dirty="0">
              <a:solidFill>
                <a:srgbClr val="0066FF"/>
              </a:solidFill>
              <a:highlight>
                <a:srgbClr val="FFFF00"/>
              </a:highlight>
            </a:endParaRPr>
          </a:p>
        </p:txBody>
      </p:sp>
      <p:sp>
        <p:nvSpPr>
          <p:cNvPr id="5152" name="Line 32"/>
          <p:cNvSpPr>
            <a:spLocks noChangeShapeType="1"/>
          </p:cNvSpPr>
          <p:nvPr/>
        </p:nvSpPr>
        <p:spPr bwMode="auto">
          <a:xfrm>
            <a:off x="250825" y="1844675"/>
            <a:ext cx="8640763" cy="0"/>
          </a:xfrm>
          <a:prstGeom prst="line">
            <a:avLst/>
          </a:prstGeom>
          <a:noFill/>
          <a:ln w="254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53" name="Text Box 33"/>
          <p:cNvSpPr txBox="1">
            <a:spLocks noChangeArrowheads="1"/>
          </p:cNvSpPr>
          <p:nvPr/>
        </p:nvSpPr>
        <p:spPr bwMode="auto">
          <a:xfrm>
            <a:off x="539750" y="5348535"/>
            <a:ext cx="8893175" cy="76944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400" dirty="0">
                <a:highlight>
                  <a:srgbClr val="FFFF00"/>
                </a:highlight>
              </a:rPr>
              <a:t>Výška je </a:t>
            </a:r>
            <a:r>
              <a:rPr lang="cs-CZ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ighlight>
                  <a:srgbClr val="FFFF00"/>
                </a:highlight>
              </a:rPr>
              <a:t>úsečka</a:t>
            </a:r>
            <a:r>
              <a:rPr lang="cs-CZ" sz="4400" dirty="0">
                <a:highlight>
                  <a:srgbClr val="FFFF00"/>
                </a:highlight>
              </a:rPr>
              <a:t> </a:t>
            </a:r>
            <a:r>
              <a:rPr lang="cs-CZ" sz="4400" dirty="0"/>
              <a:t>– nikoli přímka !</a:t>
            </a:r>
            <a:endParaRPr lang="cs-CZ" sz="4400" i="1" baseline="-25000" dirty="0">
              <a:solidFill>
                <a:srgbClr val="0066FF"/>
              </a:solidFill>
            </a:endParaRPr>
          </a:p>
        </p:txBody>
      </p:sp>
      <p:sp>
        <p:nvSpPr>
          <p:cNvPr id="5155" name="Text Box 35"/>
          <p:cNvSpPr txBox="1">
            <a:spLocks noChangeArrowheads="1"/>
          </p:cNvSpPr>
          <p:nvPr/>
        </p:nvSpPr>
        <p:spPr bwMode="auto">
          <a:xfrm>
            <a:off x="466725" y="1019636"/>
            <a:ext cx="8424863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dirty="0">
                <a:highlight>
                  <a:srgbClr val="FFFF00"/>
                </a:highlight>
              </a:rPr>
              <a:t>Každý trojúhelník má …………….výšky.</a:t>
            </a:r>
            <a:endParaRPr lang="cs-CZ" sz="4000" b="1" i="1" baseline="-25000" dirty="0">
              <a:solidFill>
                <a:srgbClr val="0066FF"/>
              </a:solidFill>
              <a:highlight>
                <a:srgbClr val="FFFF00"/>
              </a:highlight>
            </a:endParaRPr>
          </a:p>
        </p:txBody>
      </p:sp>
      <p:sp>
        <p:nvSpPr>
          <p:cNvPr id="5157" name="Line 37"/>
          <p:cNvSpPr>
            <a:spLocks noChangeShapeType="1"/>
          </p:cNvSpPr>
          <p:nvPr/>
        </p:nvSpPr>
        <p:spPr bwMode="auto">
          <a:xfrm flipV="1">
            <a:off x="4572000" y="4941888"/>
            <a:ext cx="2447925" cy="1582737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5158" name="Line 38"/>
          <p:cNvSpPr>
            <a:spLocks noChangeShapeType="1"/>
          </p:cNvSpPr>
          <p:nvPr/>
        </p:nvSpPr>
        <p:spPr bwMode="auto">
          <a:xfrm>
            <a:off x="4607719" y="5156200"/>
            <a:ext cx="2736850" cy="1368425"/>
          </a:xfrm>
          <a:prstGeom prst="line">
            <a:avLst/>
          </a:pr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2" name="Obdélník 1"/>
          <p:cNvSpPr/>
          <p:nvPr/>
        </p:nvSpPr>
        <p:spPr>
          <a:xfrm>
            <a:off x="5561909" y="739699"/>
            <a:ext cx="2073793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tři</a:t>
            </a:r>
            <a:endParaRPr lang="cs-CZ" sz="4800" dirty="0"/>
          </a:p>
        </p:txBody>
      </p:sp>
      <p:sp>
        <p:nvSpPr>
          <p:cNvPr id="3" name="Obdélník 2"/>
          <p:cNvSpPr/>
          <p:nvPr/>
        </p:nvSpPr>
        <p:spPr>
          <a:xfrm>
            <a:off x="5148263" y="1914795"/>
            <a:ext cx="198002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jednom</a:t>
            </a:r>
            <a:endParaRPr lang="cs-CZ" sz="4400" dirty="0"/>
          </a:p>
        </p:txBody>
      </p:sp>
    </p:spTree>
    <p:extLst>
      <p:ext uri="{BB962C8B-B14F-4D97-AF65-F5344CB8AC3E}">
        <p14:creationId xmlns:p14="http://schemas.microsoft.com/office/powerpoint/2010/main" val="37767436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51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5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5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514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51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1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514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500"/>
                                        <p:tgtEl>
                                          <p:spTgt spid="51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514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51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9" dur="500" fill="hold"/>
                                        <p:tgtEl>
                                          <p:spTgt spid="5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4" dur="2000"/>
                                        <p:tgtEl>
                                          <p:spTgt spid="5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22" presetClass="entr" presetSubtype="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7" dur="2000"/>
                                        <p:tgtEl>
                                          <p:spTgt spid="5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37" grpId="0" animBg="1"/>
      <p:bldP spid="5138" grpId="0" animBg="1"/>
      <p:bldP spid="5142" grpId="0"/>
      <p:bldP spid="5143" grpId="0"/>
      <p:bldP spid="5144" grpId="0" animBg="1"/>
      <p:bldP spid="5145" grpId="0" animBg="1"/>
      <p:bldP spid="5146" grpId="0" animBg="1"/>
      <p:bldP spid="5147" grpId="0" animBg="1"/>
      <p:bldP spid="5153" grpId="0"/>
      <p:bldP spid="5157" grpId="0" animBg="1"/>
      <p:bldP spid="5158" grpId="0" animBg="1"/>
      <p:bldP spid="2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1762919" y="260648"/>
            <a:ext cx="619283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PRAVOÚHLÝ TROJÚHELNÍK</a:t>
            </a:r>
          </a:p>
        </p:txBody>
      </p:sp>
      <p:sp>
        <p:nvSpPr>
          <p:cNvPr id="7173" name="AutoShape 5"/>
          <p:cNvSpPr>
            <a:spLocks noChangeArrowheads="1"/>
          </p:cNvSpPr>
          <p:nvPr/>
        </p:nvSpPr>
        <p:spPr bwMode="auto">
          <a:xfrm>
            <a:off x="2758786" y="1570624"/>
            <a:ext cx="4897438" cy="3313113"/>
          </a:xfrm>
          <a:prstGeom prst="rtTriangle">
            <a:avLst/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75" name="Arc 7"/>
          <p:cNvSpPr>
            <a:spLocks/>
          </p:cNvSpPr>
          <p:nvPr/>
        </p:nvSpPr>
        <p:spPr bwMode="auto">
          <a:xfrm>
            <a:off x="2758786" y="4018549"/>
            <a:ext cx="863600" cy="865188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1905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2903249" y="3802649"/>
            <a:ext cx="792162" cy="100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6000"/>
              <a:t>.</a:t>
            </a:r>
          </a:p>
        </p:txBody>
      </p:sp>
      <p:sp>
        <p:nvSpPr>
          <p:cNvPr id="7180" name="Text Box 12"/>
          <p:cNvSpPr txBox="1">
            <a:spLocks noChangeArrowheads="1"/>
          </p:cNvSpPr>
          <p:nvPr/>
        </p:nvSpPr>
        <p:spPr bwMode="auto">
          <a:xfrm>
            <a:off x="7511761" y="4883737"/>
            <a:ext cx="5762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A</a:t>
            </a:r>
          </a:p>
        </p:txBody>
      </p:sp>
      <p:sp>
        <p:nvSpPr>
          <p:cNvPr id="7181" name="Text Box 13"/>
          <p:cNvSpPr txBox="1">
            <a:spLocks noChangeArrowheads="1"/>
          </p:cNvSpPr>
          <p:nvPr/>
        </p:nvSpPr>
        <p:spPr bwMode="auto">
          <a:xfrm>
            <a:off x="2255549" y="994362"/>
            <a:ext cx="5762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B</a:t>
            </a:r>
          </a:p>
        </p:txBody>
      </p:sp>
      <p:sp>
        <p:nvSpPr>
          <p:cNvPr id="7182" name="Text Box 14"/>
          <p:cNvSpPr txBox="1">
            <a:spLocks noChangeArrowheads="1"/>
          </p:cNvSpPr>
          <p:nvPr/>
        </p:nvSpPr>
        <p:spPr bwMode="auto">
          <a:xfrm>
            <a:off x="2326986" y="4883737"/>
            <a:ext cx="5762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C</a:t>
            </a:r>
          </a:p>
        </p:txBody>
      </p:sp>
      <p:sp>
        <p:nvSpPr>
          <p:cNvPr id="7183" name="Text Box 15"/>
          <p:cNvSpPr txBox="1">
            <a:spLocks noChangeArrowheads="1"/>
          </p:cNvSpPr>
          <p:nvPr/>
        </p:nvSpPr>
        <p:spPr bwMode="auto">
          <a:xfrm>
            <a:off x="4414549" y="4883737"/>
            <a:ext cx="5762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b</a:t>
            </a:r>
          </a:p>
        </p:txBody>
      </p:sp>
      <p:sp>
        <p:nvSpPr>
          <p:cNvPr id="7184" name="Text Box 16"/>
          <p:cNvSpPr txBox="1">
            <a:spLocks noChangeArrowheads="1"/>
          </p:cNvSpPr>
          <p:nvPr/>
        </p:nvSpPr>
        <p:spPr bwMode="auto">
          <a:xfrm>
            <a:off x="4990811" y="2434224"/>
            <a:ext cx="5762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c</a:t>
            </a:r>
          </a:p>
        </p:txBody>
      </p:sp>
      <p:sp>
        <p:nvSpPr>
          <p:cNvPr id="7185" name="Text Box 17"/>
          <p:cNvSpPr txBox="1">
            <a:spLocks noChangeArrowheads="1"/>
          </p:cNvSpPr>
          <p:nvPr/>
        </p:nvSpPr>
        <p:spPr bwMode="auto">
          <a:xfrm>
            <a:off x="1318924" y="2794587"/>
            <a:ext cx="5762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a</a:t>
            </a:r>
          </a:p>
        </p:txBody>
      </p:sp>
      <p:sp>
        <p:nvSpPr>
          <p:cNvPr id="7186" name="Line 18"/>
          <p:cNvSpPr>
            <a:spLocks noChangeShapeType="1"/>
          </p:cNvSpPr>
          <p:nvPr/>
        </p:nvSpPr>
        <p:spPr bwMode="auto">
          <a:xfrm>
            <a:off x="2758786" y="1570624"/>
            <a:ext cx="4897438" cy="3311525"/>
          </a:xfrm>
          <a:prstGeom prst="line">
            <a:avLst/>
          </a:prstGeom>
          <a:noFill/>
          <a:ln w="508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87" name="Line 19"/>
          <p:cNvSpPr>
            <a:spLocks noChangeShapeType="1"/>
          </p:cNvSpPr>
          <p:nvPr/>
        </p:nvSpPr>
        <p:spPr bwMode="auto">
          <a:xfrm>
            <a:off x="2758786" y="1570624"/>
            <a:ext cx="0" cy="3313113"/>
          </a:xfrm>
          <a:prstGeom prst="line">
            <a:avLst/>
          </a:prstGeom>
          <a:noFill/>
          <a:ln w="508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88" name="Line 20"/>
          <p:cNvSpPr>
            <a:spLocks noChangeShapeType="1"/>
          </p:cNvSpPr>
          <p:nvPr/>
        </p:nvSpPr>
        <p:spPr bwMode="auto">
          <a:xfrm>
            <a:off x="2758786" y="4883737"/>
            <a:ext cx="4895850" cy="0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195" name="Text Box 27"/>
          <p:cNvSpPr txBox="1">
            <a:spLocks noChangeArrowheads="1"/>
          </p:cNvSpPr>
          <p:nvPr/>
        </p:nvSpPr>
        <p:spPr bwMode="auto">
          <a:xfrm>
            <a:off x="5206711" y="4883737"/>
            <a:ext cx="7921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i="1">
                <a:solidFill>
                  <a:srgbClr val="FF6600"/>
                </a:solidFill>
              </a:rPr>
              <a:t>v</a:t>
            </a:r>
            <a:r>
              <a:rPr lang="cs-CZ" sz="3200" b="1" i="1" baseline="-25000">
                <a:solidFill>
                  <a:srgbClr val="FF6600"/>
                </a:solidFill>
              </a:rPr>
              <a:t>a</a:t>
            </a:r>
          </a:p>
        </p:txBody>
      </p:sp>
      <p:sp>
        <p:nvSpPr>
          <p:cNvPr id="7196" name="Text Box 28"/>
          <p:cNvSpPr txBox="1">
            <a:spLocks noChangeArrowheads="1"/>
          </p:cNvSpPr>
          <p:nvPr/>
        </p:nvSpPr>
        <p:spPr bwMode="auto">
          <a:xfrm>
            <a:off x="3695411" y="3299412"/>
            <a:ext cx="5603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i="1">
                <a:solidFill>
                  <a:srgbClr val="339966"/>
                </a:solidFill>
              </a:rPr>
              <a:t>v</a:t>
            </a:r>
            <a:r>
              <a:rPr lang="cs-CZ" sz="3200" b="1" i="1" baseline="-25000">
                <a:solidFill>
                  <a:srgbClr val="339966"/>
                </a:solidFill>
              </a:rPr>
              <a:t>c</a:t>
            </a:r>
          </a:p>
        </p:txBody>
      </p:sp>
      <p:sp>
        <p:nvSpPr>
          <p:cNvPr id="7197" name="Text Box 29"/>
          <p:cNvSpPr txBox="1">
            <a:spLocks noChangeArrowheads="1"/>
          </p:cNvSpPr>
          <p:nvPr/>
        </p:nvSpPr>
        <p:spPr bwMode="auto">
          <a:xfrm>
            <a:off x="2111086" y="2794587"/>
            <a:ext cx="647700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i="1">
                <a:solidFill>
                  <a:srgbClr val="0066FF"/>
                </a:solidFill>
              </a:rPr>
              <a:t>v</a:t>
            </a:r>
            <a:r>
              <a:rPr lang="cs-CZ" sz="3200" b="1" i="1" baseline="-25000">
                <a:solidFill>
                  <a:srgbClr val="0066FF"/>
                </a:solidFill>
              </a:rPr>
              <a:t>b</a:t>
            </a:r>
          </a:p>
        </p:txBody>
      </p:sp>
      <p:sp>
        <p:nvSpPr>
          <p:cNvPr id="7203" name="Line 35"/>
          <p:cNvSpPr>
            <a:spLocks noChangeShapeType="1"/>
          </p:cNvSpPr>
          <p:nvPr/>
        </p:nvSpPr>
        <p:spPr bwMode="auto">
          <a:xfrm flipV="1">
            <a:off x="2758786" y="2578687"/>
            <a:ext cx="1512888" cy="2233612"/>
          </a:xfrm>
          <a:prstGeom prst="line">
            <a:avLst/>
          </a:prstGeom>
          <a:noFill/>
          <a:ln w="508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7204" name="Text Box 36"/>
          <p:cNvSpPr txBox="1">
            <a:spLocks noChangeArrowheads="1"/>
          </p:cNvSpPr>
          <p:nvPr/>
        </p:nvSpPr>
        <p:spPr bwMode="auto">
          <a:xfrm>
            <a:off x="4127211" y="2434224"/>
            <a:ext cx="6492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/>
              <a:t>.</a:t>
            </a:r>
          </a:p>
        </p:txBody>
      </p:sp>
      <p:sp>
        <p:nvSpPr>
          <p:cNvPr id="7205" name="Arc 37"/>
          <p:cNvSpPr>
            <a:spLocks/>
          </p:cNvSpPr>
          <p:nvPr/>
        </p:nvSpPr>
        <p:spPr bwMode="auto">
          <a:xfrm rot="12084291" flipH="1">
            <a:off x="4054186" y="2723149"/>
            <a:ext cx="504825" cy="431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207" name="Text Box 39"/>
          <p:cNvSpPr txBox="1">
            <a:spLocks noChangeArrowheads="1"/>
          </p:cNvSpPr>
          <p:nvPr/>
        </p:nvSpPr>
        <p:spPr bwMode="auto">
          <a:xfrm>
            <a:off x="1679286" y="2867612"/>
            <a:ext cx="10080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=</a:t>
            </a:r>
          </a:p>
        </p:txBody>
      </p:sp>
      <p:sp>
        <p:nvSpPr>
          <p:cNvPr id="7208" name="Text Box 40"/>
          <p:cNvSpPr txBox="1">
            <a:spLocks noChangeArrowheads="1"/>
          </p:cNvSpPr>
          <p:nvPr/>
        </p:nvSpPr>
        <p:spPr bwMode="auto">
          <a:xfrm>
            <a:off x="4846349" y="4883737"/>
            <a:ext cx="10080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=</a:t>
            </a:r>
          </a:p>
        </p:txBody>
      </p:sp>
      <p:sp>
        <p:nvSpPr>
          <p:cNvPr id="7209" name="Text Box 41"/>
          <p:cNvSpPr txBox="1">
            <a:spLocks noChangeArrowheads="1"/>
          </p:cNvSpPr>
          <p:nvPr/>
        </p:nvSpPr>
        <p:spPr bwMode="auto">
          <a:xfrm>
            <a:off x="1679286" y="5780782"/>
            <a:ext cx="7404356" cy="10772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>
                <a:highlight>
                  <a:srgbClr val="FFFF00"/>
                </a:highlight>
              </a:rPr>
              <a:t>Odvěsny pravoúhlého trojúhelníku jsou </a:t>
            </a:r>
            <a:r>
              <a:rPr lang="cs-CZ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ighlight>
                  <a:srgbClr val="FFFF00"/>
                </a:highlight>
              </a:rPr>
              <a:t>zároveň</a:t>
            </a:r>
            <a:r>
              <a:rPr lang="cs-CZ" sz="3200" b="1" dirty="0">
                <a:highlight>
                  <a:srgbClr val="FFFF00"/>
                </a:highlight>
              </a:rPr>
              <a:t> výškami.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5DA8A888-F456-42E0-845E-CE9E8D2B64C0}"/>
              </a:ext>
            </a:extLst>
          </p:cNvPr>
          <p:cNvSpPr txBox="1"/>
          <p:nvPr/>
        </p:nvSpPr>
        <p:spPr>
          <a:xfrm>
            <a:off x="5376701" y="1425460"/>
            <a:ext cx="259228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ighlight>
                  <a:srgbClr val="FFFF00"/>
                </a:highlight>
              </a:rPr>
              <a:t>Náčrtek od ruky</a:t>
            </a:r>
          </a:p>
        </p:txBody>
      </p:sp>
    </p:spTree>
    <p:extLst>
      <p:ext uri="{BB962C8B-B14F-4D97-AF65-F5344CB8AC3E}">
        <p14:creationId xmlns:p14="http://schemas.microsoft.com/office/powerpoint/2010/main" val="9379097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2000"/>
                                        <p:tgtEl>
                                          <p:spTgt spid="71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2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7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35" dur="2000"/>
                                        <p:tgtEl>
                                          <p:spTgt spid="71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7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7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8" dur="2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3" dur="2000"/>
                                        <p:tgtEl>
                                          <p:spTgt spid="72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72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72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 nodeType="clickPar">
                      <p:stCondLst>
                        <p:cond delay="indefinite"/>
                      </p:stCondLst>
                      <p:childTnLst>
                        <p:par>
                          <p:cTn id="6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7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1" dur="20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2" dur="2000" fill="hold"/>
                                        <p:tgtEl>
                                          <p:spTgt spid="72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3" dur="2000"/>
                                        <p:tgtEl>
                                          <p:spTgt spid="7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83" grpId="0"/>
      <p:bldP spid="7184" grpId="0"/>
      <p:bldP spid="7185" grpId="0"/>
      <p:bldP spid="7186" grpId="0" animBg="1"/>
      <p:bldP spid="7187" grpId="0" animBg="1"/>
      <p:bldP spid="7188" grpId="0" animBg="1"/>
      <p:bldP spid="7195" grpId="0"/>
      <p:bldP spid="7196" grpId="0"/>
      <p:bldP spid="7197" grpId="0"/>
      <p:bldP spid="7203" grpId="0" animBg="1"/>
      <p:bldP spid="7204" grpId="0"/>
      <p:bldP spid="7205" grpId="0" animBg="1"/>
      <p:bldP spid="7207" grpId="0"/>
      <p:bldP spid="7208" grpId="0"/>
      <p:bldP spid="7209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5"/>
          <p:cNvSpPr txBox="1">
            <a:spLocks noChangeArrowheads="1"/>
          </p:cNvSpPr>
          <p:nvPr/>
        </p:nvSpPr>
        <p:spPr bwMode="auto">
          <a:xfrm>
            <a:off x="750283" y="908720"/>
            <a:ext cx="7705725" cy="572464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cs-CZ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ighlight>
                  <a:srgbClr val="FFFF00"/>
                </a:highlight>
              </a:rPr>
              <a:t>Výška v trojúhelníku je nejkratší vzdálenost mezi vrcholem a přímkou, na které leží protější strana.</a:t>
            </a:r>
          </a:p>
          <a:p>
            <a:pPr>
              <a:spcBef>
                <a:spcPct val="50000"/>
              </a:spcBef>
            </a:pPr>
            <a:endParaRPr lang="cs-CZ" sz="4000" b="1" dirty="0">
              <a:solidFill>
                <a:srgbClr val="FF0066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584214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11187" y="227156"/>
            <a:ext cx="5976938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TUPOÚHLÝ TROJÚHELNÍK</a:t>
            </a:r>
          </a:p>
        </p:txBody>
      </p:sp>
      <p:sp>
        <p:nvSpPr>
          <p:cNvPr id="8200" name="AutoShape 8"/>
          <p:cNvSpPr>
            <a:spLocks noChangeArrowheads="1"/>
          </p:cNvSpPr>
          <p:nvPr/>
        </p:nvSpPr>
        <p:spPr bwMode="auto">
          <a:xfrm rot="8908241">
            <a:off x="1619250" y="2565400"/>
            <a:ext cx="6069013" cy="1871663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02" name="Text Box 10"/>
          <p:cNvSpPr txBox="1">
            <a:spLocks noChangeArrowheads="1"/>
          </p:cNvSpPr>
          <p:nvPr/>
        </p:nvSpPr>
        <p:spPr bwMode="auto">
          <a:xfrm>
            <a:off x="1116013" y="4221163"/>
            <a:ext cx="5762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A</a:t>
            </a:r>
          </a:p>
        </p:txBody>
      </p:sp>
      <p:sp>
        <p:nvSpPr>
          <p:cNvPr id="8203" name="Text Box 11"/>
          <p:cNvSpPr txBox="1">
            <a:spLocks noChangeArrowheads="1"/>
          </p:cNvSpPr>
          <p:nvPr/>
        </p:nvSpPr>
        <p:spPr bwMode="auto">
          <a:xfrm>
            <a:off x="5292725" y="4221163"/>
            <a:ext cx="5762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B</a:t>
            </a:r>
          </a:p>
        </p:txBody>
      </p:sp>
      <p:sp>
        <p:nvSpPr>
          <p:cNvPr id="8204" name="Text Box 12"/>
          <p:cNvSpPr txBox="1">
            <a:spLocks noChangeArrowheads="1"/>
          </p:cNvSpPr>
          <p:nvPr/>
        </p:nvSpPr>
        <p:spPr bwMode="auto">
          <a:xfrm>
            <a:off x="6804025" y="765175"/>
            <a:ext cx="5762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C</a:t>
            </a:r>
          </a:p>
        </p:txBody>
      </p:sp>
      <p:sp>
        <p:nvSpPr>
          <p:cNvPr id="8205" name="Text Box 13"/>
          <p:cNvSpPr txBox="1">
            <a:spLocks noChangeArrowheads="1"/>
          </p:cNvSpPr>
          <p:nvPr/>
        </p:nvSpPr>
        <p:spPr bwMode="auto">
          <a:xfrm>
            <a:off x="3924300" y="2060575"/>
            <a:ext cx="5762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b</a:t>
            </a:r>
          </a:p>
        </p:txBody>
      </p:sp>
      <p:sp>
        <p:nvSpPr>
          <p:cNvPr id="8206" name="Text Box 14"/>
          <p:cNvSpPr txBox="1">
            <a:spLocks noChangeArrowheads="1"/>
          </p:cNvSpPr>
          <p:nvPr/>
        </p:nvSpPr>
        <p:spPr bwMode="auto">
          <a:xfrm>
            <a:off x="3492500" y="4221163"/>
            <a:ext cx="5762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c</a:t>
            </a:r>
          </a:p>
        </p:txBody>
      </p:sp>
      <p:sp>
        <p:nvSpPr>
          <p:cNvPr id="8207" name="Text Box 15"/>
          <p:cNvSpPr txBox="1">
            <a:spLocks noChangeArrowheads="1"/>
          </p:cNvSpPr>
          <p:nvPr/>
        </p:nvSpPr>
        <p:spPr bwMode="auto">
          <a:xfrm>
            <a:off x="5867400" y="2708275"/>
            <a:ext cx="5762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a</a:t>
            </a:r>
          </a:p>
        </p:txBody>
      </p:sp>
      <p:sp>
        <p:nvSpPr>
          <p:cNvPr id="8208" name="Line 16"/>
          <p:cNvSpPr>
            <a:spLocks noChangeShapeType="1"/>
          </p:cNvSpPr>
          <p:nvPr/>
        </p:nvSpPr>
        <p:spPr bwMode="auto">
          <a:xfrm flipH="1">
            <a:off x="1547813" y="1125538"/>
            <a:ext cx="5184775" cy="3168650"/>
          </a:xfrm>
          <a:prstGeom prst="line">
            <a:avLst/>
          </a:prstGeom>
          <a:noFill/>
          <a:ln w="508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09" name="Line 17"/>
          <p:cNvSpPr>
            <a:spLocks noChangeShapeType="1"/>
          </p:cNvSpPr>
          <p:nvPr/>
        </p:nvSpPr>
        <p:spPr bwMode="auto">
          <a:xfrm flipH="1">
            <a:off x="5148263" y="1125538"/>
            <a:ext cx="1584325" cy="3168650"/>
          </a:xfrm>
          <a:prstGeom prst="line">
            <a:avLst/>
          </a:prstGeom>
          <a:noFill/>
          <a:ln w="508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10" name="Line 18"/>
          <p:cNvSpPr>
            <a:spLocks noChangeShapeType="1"/>
          </p:cNvSpPr>
          <p:nvPr/>
        </p:nvSpPr>
        <p:spPr bwMode="auto">
          <a:xfrm>
            <a:off x="1547813" y="4292600"/>
            <a:ext cx="3600450" cy="0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11" name="Arc 19"/>
          <p:cNvSpPr>
            <a:spLocks/>
          </p:cNvSpPr>
          <p:nvPr/>
        </p:nvSpPr>
        <p:spPr bwMode="auto">
          <a:xfrm flipH="1">
            <a:off x="6227763" y="3860800"/>
            <a:ext cx="504825" cy="431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12" name="Arc 20"/>
          <p:cNvSpPr>
            <a:spLocks/>
          </p:cNvSpPr>
          <p:nvPr/>
        </p:nvSpPr>
        <p:spPr bwMode="auto">
          <a:xfrm rot="1714926" flipH="1">
            <a:off x="4140200" y="5013325"/>
            <a:ext cx="504825" cy="5048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13" name="Arc 21"/>
          <p:cNvSpPr>
            <a:spLocks/>
          </p:cNvSpPr>
          <p:nvPr/>
        </p:nvSpPr>
        <p:spPr bwMode="auto">
          <a:xfrm rot="13061494" flipH="1">
            <a:off x="3779838" y="2781300"/>
            <a:ext cx="574675" cy="431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196"/>
              <a:gd name="T1" fmla="*/ 0 h 21600"/>
              <a:gd name="T2" fmla="*/ 21196 w 21196"/>
              <a:gd name="T3" fmla="*/ 17440 h 21600"/>
              <a:gd name="T4" fmla="*/ 0 w 21196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196" h="21600" fill="none" extrusionOk="0">
                <a:moveTo>
                  <a:pt x="-1" y="0"/>
                </a:moveTo>
                <a:cubicBezTo>
                  <a:pt x="10325" y="0"/>
                  <a:pt x="19207" y="7307"/>
                  <a:pt x="21195" y="17440"/>
                </a:cubicBezTo>
              </a:path>
              <a:path w="21196" h="21600" stroke="0" extrusionOk="0">
                <a:moveTo>
                  <a:pt x="-1" y="0"/>
                </a:moveTo>
                <a:cubicBezTo>
                  <a:pt x="10325" y="0"/>
                  <a:pt x="19207" y="7307"/>
                  <a:pt x="21195" y="1744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8214" name="Text Box 22"/>
          <p:cNvSpPr txBox="1">
            <a:spLocks noChangeArrowheads="1"/>
          </p:cNvSpPr>
          <p:nvPr/>
        </p:nvSpPr>
        <p:spPr bwMode="auto">
          <a:xfrm>
            <a:off x="6372225" y="3644900"/>
            <a:ext cx="647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/>
              <a:t>.</a:t>
            </a:r>
          </a:p>
        </p:txBody>
      </p:sp>
      <p:sp>
        <p:nvSpPr>
          <p:cNvPr id="8215" name="Text Box 23"/>
          <p:cNvSpPr txBox="1">
            <a:spLocks noChangeArrowheads="1"/>
          </p:cNvSpPr>
          <p:nvPr/>
        </p:nvSpPr>
        <p:spPr bwMode="auto">
          <a:xfrm>
            <a:off x="3924300" y="2492375"/>
            <a:ext cx="6492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/>
              <a:t>.</a:t>
            </a:r>
          </a:p>
        </p:txBody>
      </p:sp>
      <p:sp>
        <p:nvSpPr>
          <p:cNvPr id="8216" name="Text Box 24"/>
          <p:cNvSpPr txBox="1">
            <a:spLocks noChangeArrowheads="1"/>
          </p:cNvSpPr>
          <p:nvPr/>
        </p:nvSpPr>
        <p:spPr bwMode="auto">
          <a:xfrm>
            <a:off x="6732588" y="2349500"/>
            <a:ext cx="7921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i="1">
                <a:solidFill>
                  <a:srgbClr val="FF6600"/>
                </a:solidFill>
              </a:rPr>
              <a:t>v</a:t>
            </a:r>
            <a:r>
              <a:rPr lang="cs-CZ" sz="3200" b="1" i="1" baseline="-25000">
                <a:solidFill>
                  <a:srgbClr val="FF6600"/>
                </a:solidFill>
              </a:rPr>
              <a:t>c</a:t>
            </a:r>
          </a:p>
        </p:txBody>
      </p:sp>
      <p:sp>
        <p:nvSpPr>
          <p:cNvPr id="8217" name="Text Box 25"/>
          <p:cNvSpPr txBox="1">
            <a:spLocks noChangeArrowheads="1"/>
          </p:cNvSpPr>
          <p:nvPr/>
        </p:nvSpPr>
        <p:spPr bwMode="auto">
          <a:xfrm>
            <a:off x="4572000" y="2997200"/>
            <a:ext cx="647700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i="1">
                <a:solidFill>
                  <a:srgbClr val="339966"/>
                </a:solidFill>
              </a:rPr>
              <a:t>v</a:t>
            </a:r>
            <a:r>
              <a:rPr lang="cs-CZ" sz="3200" b="1" i="1" baseline="-25000">
                <a:solidFill>
                  <a:srgbClr val="339966"/>
                </a:solidFill>
              </a:rPr>
              <a:t>b</a:t>
            </a:r>
          </a:p>
        </p:txBody>
      </p:sp>
      <p:sp>
        <p:nvSpPr>
          <p:cNvPr id="8218" name="Text Box 26"/>
          <p:cNvSpPr txBox="1">
            <a:spLocks noChangeArrowheads="1"/>
          </p:cNvSpPr>
          <p:nvPr/>
        </p:nvSpPr>
        <p:spPr bwMode="auto">
          <a:xfrm>
            <a:off x="2843213" y="4868863"/>
            <a:ext cx="5603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i="1">
                <a:solidFill>
                  <a:srgbClr val="0066FF"/>
                </a:solidFill>
              </a:rPr>
              <a:t>v</a:t>
            </a:r>
            <a:r>
              <a:rPr lang="cs-CZ" sz="3200" b="1" i="1" baseline="-25000">
                <a:solidFill>
                  <a:srgbClr val="0066FF"/>
                </a:solidFill>
              </a:rPr>
              <a:t>a</a:t>
            </a:r>
          </a:p>
        </p:txBody>
      </p:sp>
      <p:sp>
        <p:nvSpPr>
          <p:cNvPr id="8222" name="Line 30"/>
          <p:cNvSpPr>
            <a:spLocks noChangeShapeType="1"/>
          </p:cNvSpPr>
          <p:nvPr/>
        </p:nvSpPr>
        <p:spPr bwMode="auto">
          <a:xfrm flipV="1">
            <a:off x="6732588" y="1125538"/>
            <a:ext cx="0" cy="3168650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23" name="Line 31"/>
          <p:cNvSpPr>
            <a:spLocks noChangeShapeType="1"/>
          </p:cNvSpPr>
          <p:nvPr/>
        </p:nvSpPr>
        <p:spPr bwMode="auto">
          <a:xfrm flipH="1" flipV="1">
            <a:off x="1547813" y="4292600"/>
            <a:ext cx="2952750" cy="1296988"/>
          </a:xfrm>
          <a:prstGeom prst="line">
            <a:avLst/>
          </a:prstGeom>
          <a:noFill/>
          <a:ln w="508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24" name="Line 32"/>
          <p:cNvSpPr>
            <a:spLocks noChangeShapeType="1"/>
          </p:cNvSpPr>
          <p:nvPr/>
        </p:nvSpPr>
        <p:spPr bwMode="auto">
          <a:xfrm>
            <a:off x="4140200" y="2708275"/>
            <a:ext cx="1009650" cy="1584325"/>
          </a:xfrm>
          <a:prstGeom prst="line">
            <a:avLst/>
          </a:prstGeom>
          <a:noFill/>
          <a:ln w="508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25" name="Line 33"/>
          <p:cNvSpPr>
            <a:spLocks noChangeShapeType="1"/>
          </p:cNvSpPr>
          <p:nvPr/>
        </p:nvSpPr>
        <p:spPr bwMode="auto">
          <a:xfrm>
            <a:off x="5076825" y="4292600"/>
            <a:ext cx="3022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26" name="Line 34"/>
          <p:cNvSpPr>
            <a:spLocks noChangeShapeType="1"/>
          </p:cNvSpPr>
          <p:nvPr/>
        </p:nvSpPr>
        <p:spPr bwMode="auto">
          <a:xfrm flipV="1">
            <a:off x="4211638" y="4149725"/>
            <a:ext cx="1008062" cy="20145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27" name="Text Box 35"/>
          <p:cNvSpPr txBox="1">
            <a:spLocks noChangeArrowheads="1"/>
          </p:cNvSpPr>
          <p:nvPr/>
        </p:nvSpPr>
        <p:spPr bwMode="auto">
          <a:xfrm>
            <a:off x="4284663" y="4868863"/>
            <a:ext cx="647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/>
              <a:t>.</a:t>
            </a:r>
          </a:p>
        </p:txBody>
      </p:sp>
      <p:sp>
        <p:nvSpPr>
          <p:cNvPr id="8228" name="Text Box 36"/>
          <p:cNvSpPr txBox="1">
            <a:spLocks noChangeArrowheads="1"/>
          </p:cNvSpPr>
          <p:nvPr/>
        </p:nvSpPr>
        <p:spPr bwMode="auto">
          <a:xfrm>
            <a:off x="336726" y="993914"/>
            <a:ext cx="3529012" cy="141577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Průsečík výšek trojúhelníku leží vně.</a:t>
            </a:r>
          </a:p>
          <a:p>
            <a:pPr>
              <a:spcBef>
                <a:spcPct val="50000"/>
              </a:spcBef>
            </a:pPr>
            <a:r>
              <a:rPr lang="cs-CZ" sz="2000" b="1" dirty="0">
                <a:effectLst>
                  <a:outerShdw blurRad="38100" dist="38100" dir="2700000" algn="tl">
                    <a:srgbClr val="C0C0C0"/>
                  </a:outerShdw>
                </a:effectLst>
                <a:highlight>
                  <a:srgbClr val="FFFF00"/>
                </a:highlight>
              </a:rPr>
              <a:t>Prohlédni</a:t>
            </a:r>
            <a:r>
              <a:rPr lang="cs-CZ" sz="2000" dirty="0">
                <a:effectLst>
                  <a:outerShdw blurRad="38100" dist="38100" dir="2700000" algn="tl">
                    <a:srgbClr val="C0C0C0"/>
                  </a:outerShdw>
                </a:effectLst>
                <a:highlight>
                  <a:srgbClr val="FFFF00"/>
                </a:highlight>
              </a:rPr>
              <a:t> .</a:t>
            </a:r>
          </a:p>
        </p:txBody>
      </p:sp>
      <p:sp>
        <p:nvSpPr>
          <p:cNvPr id="8231" name="Line 39"/>
          <p:cNvSpPr>
            <a:spLocks noChangeShapeType="1"/>
          </p:cNvSpPr>
          <p:nvPr/>
        </p:nvSpPr>
        <p:spPr bwMode="auto">
          <a:xfrm>
            <a:off x="5148263" y="4292600"/>
            <a:ext cx="1800225" cy="256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32" name="Line 40"/>
          <p:cNvSpPr>
            <a:spLocks noChangeShapeType="1"/>
          </p:cNvSpPr>
          <p:nvPr/>
        </p:nvSpPr>
        <p:spPr bwMode="auto">
          <a:xfrm>
            <a:off x="4067175" y="5373688"/>
            <a:ext cx="2881313" cy="1296987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8233" name="Line 41"/>
          <p:cNvSpPr>
            <a:spLocks noChangeShapeType="1"/>
          </p:cNvSpPr>
          <p:nvPr/>
        </p:nvSpPr>
        <p:spPr bwMode="auto">
          <a:xfrm>
            <a:off x="6732588" y="4292600"/>
            <a:ext cx="0" cy="2565400"/>
          </a:xfrm>
          <a:prstGeom prst="line">
            <a:avLst/>
          </a:prstGeom>
          <a:noFill/>
          <a:ln w="9525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96360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82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8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7" dur="500"/>
                                        <p:tgtEl>
                                          <p:spTgt spid="82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2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2000"/>
                                        <p:tgtEl>
                                          <p:spTgt spid="82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40" dur="2000"/>
                                        <p:tgtEl>
                                          <p:spTgt spid="82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8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8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8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8" dur="2000"/>
                                        <p:tgtEl>
                                          <p:spTgt spid="82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3" dur="2000"/>
                                        <p:tgtEl>
                                          <p:spTgt spid="82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68" dur="2000"/>
                                        <p:tgtEl>
                                          <p:spTgt spid="82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82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82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 nodeType="clickPar">
                      <p:stCondLst>
                        <p:cond delay="indefinite"/>
                      </p:stCondLst>
                      <p:childTnLst>
                        <p:par>
                          <p:cTn id="7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82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2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2000" fill="hold"/>
                                        <p:tgtEl>
                                          <p:spTgt spid="8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2000"/>
                                        <p:tgtEl>
                                          <p:spTgt spid="8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93" dur="2000"/>
                                        <p:tgtEl>
                                          <p:spTgt spid="8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98" dur="2000"/>
                                        <p:tgtEl>
                                          <p:spTgt spid="8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03" dur="2000"/>
                                        <p:tgtEl>
                                          <p:spTgt spid="8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08" grpId="0" animBg="1"/>
      <p:bldP spid="8209" grpId="0" animBg="1"/>
      <p:bldP spid="8210" grpId="0" animBg="1"/>
      <p:bldP spid="8211" grpId="0" animBg="1"/>
      <p:bldP spid="8212" grpId="0" animBg="1"/>
      <p:bldP spid="8213" grpId="0" animBg="1"/>
      <p:bldP spid="8214" grpId="0"/>
      <p:bldP spid="8215" grpId="0"/>
      <p:bldP spid="8216" grpId="0"/>
      <p:bldP spid="8217" grpId="0"/>
      <p:bldP spid="8218" grpId="0"/>
      <p:bldP spid="8222" grpId="0" animBg="1"/>
      <p:bldP spid="8223" grpId="0" animBg="1"/>
      <p:bldP spid="8224" grpId="0" animBg="1"/>
      <p:bldP spid="8225" grpId="0" animBg="1"/>
      <p:bldP spid="8226" grpId="0" animBg="1"/>
      <p:bldP spid="8227" grpId="0"/>
      <p:bldP spid="8228" grpId="0"/>
      <p:bldP spid="8231" grpId="0" animBg="1"/>
      <p:bldP spid="8232" grpId="0" animBg="1"/>
      <p:bldP spid="823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8" name="Text Box 4"/>
          <p:cNvSpPr txBox="1">
            <a:spLocks noChangeArrowheads="1"/>
          </p:cNvSpPr>
          <p:nvPr/>
        </p:nvSpPr>
        <p:spPr bwMode="auto">
          <a:xfrm>
            <a:off x="1403648" y="271100"/>
            <a:ext cx="5868690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NAJDI VŠECHNY 4 CHYBY</a:t>
            </a:r>
          </a:p>
        </p:txBody>
      </p:sp>
      <p:sp>
        <p:nvSpPr>
          <p:cNvPr id="11271" name="AutoShape 7"/>
          <p:cNvSpPr>
            <a:spLocks noChangeArrowheads="1"/>
          </p:cNvSpPr>
          <p:nvPr/>
        </p:nvSpPr>
        <p:spPr bwMode="auto">
          <a:xfrm>
            <a:off x="2052638" y="1701800"/>
            <a:ext cx="5688012" cy="3529013"/>
          </a:xfrm>
          <a:prstGeom prst="triangle">
            <a:avLst>
              <a:gd name="adj" fmla="val 36986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72" name="Text Box 8"/>
          <p:cNvSpPr txBox="1">
            <a:spLocks noChangeArrowheads="1"/>
          </p:cNvSpPr>
          <p:nvPr/>
        </p:nvSpPr>
        <p:spPr bwMode="auto">
          <a:xfrm>
            <a:off x="1908175" y="5229225"/>
            <a:ext cx="5762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A</a:t>
            </a:r>
          </a:p>
        </p:txBody>
      </p:sp>
      <p:sp>
        <p:nvSpPr>
          <p:cNvPr id="11273" name="Text Box 9"/>
          <p:cNvSpPr txBox="1">
            <a:spLocks noChangeArrowheads="1"/>
          </p:cNvSpPr>
          <p:nvPr/>
        </p:nvSpPr>
        <p:spPr bwMode="auto">
          <a:xfrm>
            <a:off x="7596188" y="5157788"/>
            <a:ext cx="5762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B</a:t>
            </a:r>
          </a:p>
        </p:txBody>
      </p:sp>
      <p:sp>
        <p:nvSpPr>
          <p:cNvPr id="11274" name="Text Box 10"/>
          <p:cNvSpPr txBox="1">
            <a:spLocks noChangeArrowheads="1"/>
          </p:cNvSpPr>
          <p:nvPr/>
        </p:nvSpPr>
        <p:spPr bwMode="auto">
          <a:xfrm>
            <a:off x="2484438" y="3213100"/>
            <a:ext cx="5762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/>
              <a:t>b</a:t>
            </a:r>
          </a:p>
        </p:txBody>
      </p:sp>
      <p:sp>
        <p:nvSpPr>
          <p:cNvPr id="11275" name="Text Box 11"/>
          <p:cNvSpPr txBox="1">
            <a:spLocks noChangeArrowheads="1"/>
          </p:cNvSpPr>
          <p:nvPr/>
        </p:nvSpPr>
        <p:spPr bwMode="auto">
          <a:xfrm>
            <a:off x="4716463" y="5373688"/>
            <a:ext cx="5762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c</a:t>
            </a:r>
          </a:p>
        </p:txBody>
      </p:sp>
      <p:sp>
        <p:nvSpPr>
          <p:cNvPr id="11276" name="Text Box 12"/>
          <p:cNvSpPr txBox="1">
            <a:spLocks noChangeArrowheads="1"/>
          </p:cNvSpPr>
          <p:nvPr/>
        </p:nvSpPr>
        <p:spPr bwMode="auto">
          <a:xfrm>
            <a:off x="5795963" y="2852738"/>
            <a:ext cx="5762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a</a:t>
            </a:r>
          </a:p>
        </p:txBody>
      </p:sp>
      <p:sp>
        <p:nvSpPr>
          <p:cNvPr id="11277" name="Line 13"/>
          <p:cNvSpPr>
            <a:spLocks noChangeShapeType="1"/>
          </p:cNvSpPr>
          <p:nvPr/>
        </p:nvSpPr>
        <p:spPr bwMode="auto">
          <a:xfrm>
            <a:off x="4140200" y="1700213"/>
            <a:ext cx="1008063" cy="3529012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8" name="Line 14"/>
          <p:cNvSpPr>
            <a:spLocks noChangeShapeType="1"/>
          </p:cNvSpPr>
          <p:nvPr/>
        </p:nvSpPr>
        <p:spPr bwMode="auto">
          <a:xfrm flipH="1">
            <a:off x="827088" y="1268413"/>
            <a:ext cx="5400675" cy="5113337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79" name="Line 15"/>
          <p:cNvSpPr>
            <a:spLocks noChangeShapeType="1"/>
          </p:cNvSpPr>
          <p:nvPr/>
        </p:nvSpPr>
        <p:spPr bwMode="auto">
          <a:xfrm>
            <a:off x="3492500" y="2854325"/>
            <a:ext cx="4248150" cy="2376488"/>
          </a:xfrm>
          <a:prstGeom prst="line">
            <a:avLst/>
          </a:prstGeom>
          <a:noFill/>
          <a:ln w="25400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80" name="Arc 16"/>
          <p:cNvSpPr>
            <a:spLocks/>
          </p:cNvSpPr>
          <p:nvPr/>
        </p:nvSpPr>
        <p:spPr bwMode="auto">
          <a:xfrm flipH="1">
            <a:off x="4500563" y="4797425"/>
            <a:ext cx="504825" cy="431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81" name="Arc 17"/>
          <p:cNvSpPr>
            <a:spLocks/>
          </p:cNvSpPr>
          <p:nvPr/>
        </p:nvSpPr>
        <p:spPr bwMode="auto">
          <a:xfrm rot="12084291" flipH="1">
            <a:off x="3276600" y="2925763"/>
            <a:ext cx="504825" cy="431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82" name="Arc 18"/>
          <p:cNvSpPr>
            <a:spLocks/>
          </p:cNvSpPr>
          <p:nvPr/>
        </p:nvSpPr>
        <p:spPr bwMode="auto">
          <a:xfrm rot="13214182" flipH="1">
            <a:off x="4716463" y="2565400"/>
            <a:ext cx="504825" cy="431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283" name="Text Box 19"/>
          <p:cNvSpPr txBox="1">
            <a:spLocks noChangeArrowheads="1"/>
          </p:cNvSpPr>
          <p:nvPr/>
        </p:nvSpPr>
        <p:spPr bwMode="auto">
          <a:xfrm>
            <a:off x="4643438" y="4581525"/>
            <a:ext cx="647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 dirty="0"/>
              <a:t>.</a:t>
            </a:r>
          </a:p>
        </p:txBody>
      </p:sp>
      <p:sp>
        <p:nvSpPr>
          <p:cNvPr id="11284" name="Text Box 20"/>
          <p:cNvSpPr txBox="1">
            <a:spLocks noChangeArrowheads="1"/>
          </p:cNvSpPr>
          <p:nvPr/>
        </p:nvSpPr>
        <p:spPr bwMode="auto">
          <a:xfrm>
            <a:off x="4787900" y="2276475"/>
            <a:ext cx="6492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/>
              <a:t>.</a:t>
            </a:r>
          </a:p>
        </p:txBody>
      </p:sp>
      <p:sp>
        <p:nvSpPr>
          <p:cNvPr id="11285" name="Text Box 21"/>
          <p:cNvSpPr txBox="1">
            <a:spLocks noChangeArrowheads="1"/>
          </p:cNvSpPr>
          <p:nvPr/>
        </p:nvSpPr>
        <p:spPr bwMode="auto">
          <a:xfrm>
            <a:off x="5435600" y="4006850"/>
            <a:ext cx="7921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i="1"/>
              <a:t>v</a:t>
            </a:r>
            <a:r>
              <a:rPr lang="cs-CZ" sz="3200" b="1" i="1" baseline="-25000"/>
              <a:t>c</a:t>
            </a:r>
          </a:p>
        </p:txBody>
      </p:sp>
      <p:sp>
        <p:nvSpPr>
          <p:cNvPr id="11286" name="Text Box 22"/>
          <p:cNvSpPr txBox="1">
            <a:spLocks noChangeArrowheads="1"/>
          </p:cNvSpPr>
          <p:nvPr/>
        </p:nvSpPr>
        <p:spPr bwMode="auto">
          <a:xfrm>
            <a:off x="4140200" y="4005263"/>
            <a:ext cx="6492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i="1"/>
              <a:t>v</a:t>
            </a:r>
            <a:r>
              <a:rPr lang="cs-CZ" sz="3200" b="1" i="1" baseline="-25000"/>
              <a:t>b</a:t>
            </a:r>
          </a:p>
        </p:txBody>
      </p:sp>
      <p:sp>
        <p:nvSpPr>
          <p:cNvPr id="11287" name="Text Box 23"/>
          <p:cNvSpPr txBox="1">
            <a:spLocks noChangeArrowheads="1"/>
          </p:cNvSpPr>
          <p:nvPr/>
        </p:nvSpPr>
        <p:spPr bwMode="auto">
          <a:xfrm>
            <a:off x="3132138" y="4006850"/>
            <a:ext cx="5603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i="1"/>
              <a:t>v</a:t>
            </a:r>
            <a:r>
              <a:rPr lang="cs-CZ" sz="3200" b="1" i="1" baseline="-25000"/>
              <a:t>a</a:t>
            </a:r>
          </a:p>
        </p:txBody>
      </p:sp>
      <p:sp>
        <p:nvSpPr>
          <p:cNvPr id="11294" name="Text Box 30"/>
          <p:cNvSpPr txBox="1">
            <a:spLocks noChangeArrowheads="1"/>
          </p:cNvSpPr>
          <p:nvPr/>
        </p:nvSpPr>
        <p:spPr bwMode="auto">
          <a:xfrm>
            <a:off x="3348038" y="2636838"/>
            <a:ext cx="647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/>
              <a:t>.</a:t>
            </a:r>
          </a:p>
        </p:txBody>
      </p:sp>
      <p:sp>
        <p:nvSpPr>
          <p:cNvPr id="11295" name="Text Box 31"/>
          <p:cNvSpPr txBox="1">
            <a:spLocks noChangeArrowheads="1"/>
          </p:cNvSpPr>
          <p:nvPr/>
        </p:nvSpPr>
        <p:spPr bwMode="auto">
          <a:xfrm>
            <a:off x="3924300" y="1125538"/>
            <a:ext cx="5762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C</a:t>
            </a:r>
          </a:p>
        </p:txBody>
      </p:sp>
      <p:sp>
        <p:nvSpPr>
          <p:cNvPr id="11297" name="Line 33"/>
          <p:cNvSpPr>
            <a:spLocks noChangeShapeType="1"/>
          </p:cNvSpPr>
          <p:nvPr/>
        </p:nvSpPr>
        <p:spPr bwMode="auto">
          <a:xfrm flipV="1">
            <a:off x="2051050" y="2492375"/>
            <a:ext cx="2881313" cy="2736850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298" name="Text Box 34"/>
          <p:cNvSpPr txBox="1">
            <a:spLocks noChangeArrowheads="1"/>
          </p:cNvSpPr>
          <p:nvPr/>
        </p:nvSpPr>
        <p:spPr bwMode="auto">
          <a:xfrm>
            <a:off x="5435600" y="4005263"/>
            <a:ext cx="7921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i="1">
                <a:solidFill>
                  <a:srgbClr val="FF0066"/>
                </a:solidFill>
              </a:rPr>
              <a:t>v</a:t>
            </a:r>
            <a:r>
              <a:rPr lang="cs-CZ" sz="3200" b="1" i="1" baseline="-25000">
                <a:solidFill>
                  <a:srgbClr val="FF0066"/>
                </a:solidFill>
              </a:rPr>
              <a:t>b</a:t>
            </a:r>
          </a:p>
        </p:txBody>
      </p:sp>
      <p:sp>
        <p:nvSpPr>
          <p:cNvPr id="11299" name="Text Box 35"/>
          <p:cNvSpPr txBox="1">
            <a:spLocks noChangeArrowheads="1"/>
          </p:cNvSpPr>
          <p:nvPr/>
        </p:nvSpPr>
        <p:spPr bwMode="auto">
          <a:xfrm>
            <a:off x="4140200" y="4005263"/>
            <a:ext cx="7921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i="1">
                <a:solidFill>
                  <a:schemeClr val="accent2"/>
                </a:solidFill>
              </a:rPr>
              <a:t>v</a:t>
            </a:r>
            <a:r>
              <a:rPr lang="cs-CZ" sz="3200" b="1" i="1" baseline="-25000">
                <a:solidFill>
                  <a:schemeClr val="accent2"/>
                </a:solidFill>
              </a:rPr>
              <a:t>c</a:t>
            </a:r>
          </a:p>
        </p:txBody>
      </p:sp>
      <p:sp>
        <p:nvSpPr>
          <p:cNvPr id="11300" name="Line 36"/>
          <p:cNvSpPr>
            <a:spLocks noChangeShapeType="1"/>
          </p:cNvSpPr>
          <p:nvPr/>
        </p:nvSpPr>
        <p:spPr bwMode="auto">
          <a:xfrm flipH="1" flipV="1">
            <a:off x="4140200" y="1700213"/>
            <a:ext cx="0" cy="3529012"/>
          </a:xfrm>
          <a:prstGeom prst="line">
            <a:avLst/>
          </a:prstGeom>
          <a:noFill/>
          <a:ln w="508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1301" name="Arc 37"/>
          <p:cNvSpPr>
            <a:spLocks/>
          </p:cNvSpPr>
          <p:nvPr/>
        </p:nvSpPr>
        <p:spPr bwMode="auto">
          <a:xfrm flipH="1">
            <a:off x="3635375" y="4797425"/>
            <a:ext cx="504825" cy="431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1302" name="Text Box 38"/>
          <p:cNvSpPr txBox="1">
            <a:spLocks noChangeArrowheads="1"/>
          </p:cNvSpPr>
          <p:nvPr/>
        </p:nvSpPr>
        <p:spPr bwMode="auto">
          <a:xfrm>
            <a:off x="3779838" y="4581525"/>
            <a:ext cx="647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/>
              <a:t>.</a:t>
            </a:r>
          </a:p>
        </p:txBody>
      </p:sp>
      <p:sp>
        <p:nvSpPr>
          <p:cNvPr id="28" name="Text Box 10"/>
          <p:cNvSpPr txBox="1">
            <a:spLocks noChangeArrowheads="1"/>
          </p:cNvSpPr>
          <p:nvPr/>
        </p:nvSpPr>
        <p:spPr bwMode="auto">
          <a:xfrm>
            <a:off x="4118192" y="3263973"/>
            <a:ext cx="5762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/>
              <a:t>V</a:t>
            </a:r>
          </a:p>
        </p:txBody>
      </p:sp>
    </p:spTree>
    <p:extLst>
      <p:ext uri="{BB962C8B-B14F-4D97-AF65-F5344CB8AC3E}">
        <p14:creationId xmlns:p14="http://schemas.microsoft.com/office/powerpoint/2010/main" val="27499038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xit" presetSubtype="1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6" dur="500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0-ppt_w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" dur="500"/>
                                        <p:tgtEl>
                                          <p:spTgt spid="112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2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2000"/>
                                        <p:tgtEl>
                                          <p:spTgt spid="11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17" dur="200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2000"/>
                                        <p:tgtEl>
                                          <p:spTgt spid="1127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 nodeType="clickPar">
                      <p:stCondLst>
                        <p:cond delay="indefinite"/>
                      </p:stCondLst>
                      <p:childTnLst>
                        <p:par>
                          <p:cTn id="2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2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1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0" dur="2000"/>
                                        <p:tgtEl>
                                          <p:spTgt spid="113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13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11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 nodeType="clickPar">
                      <p:stCondLst>
                        <p:cond delay="indefinite"/>
                      </p:stCondLst>
                      <p:childTnLst>
                        <p:par>
                          <p:cTn id="4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42" dur="2000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2000"/>
                                        <p:tgtEl>
                                          <p:spTgt spid="1128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20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2000" fill="hold"/>
                                        <p:tgtEl>
                                          <p:spTgt spid="1129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xit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 additive="base">
                                        <p:cTn id="54" dur="2000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x"/>
                                          </p:val>
                                        </p:tav>
                                        <p:tav tm="100000">
                                          <p:val>
                                            <p:strVal val="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5" dur="2000"/>
                                        <p:tgtEl>
                                          <p:spTgt spid="1128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y"/>
                                          </p:val>
                                        </p:tav>
                                        <p:tav tm="100000">
                                          <p:val>
                                            <p:strVal val="1+ppt_h/2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12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 nodeType="clickPar">
                      <p:stCondLst>
                        <p:cond delay="indefinite"/>
                      </p:stCondLst>
                      <p:childTnLst>
                        <p:par>
                          <p:cTn id="5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20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2000" fill="hold"/>
                                        <p:tgtEl>
                                          <p:spTgt spid="1129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77" grpId="0" animBg="1"/>
      <p:bldP spid="11278" grpId="0" animBg="1"/>
      <p:bldP spid="11280" grpId="0" animBg="1"/>
      <p:bldP spid="11283" grpId="0"/>
      <p:bldP spid="11285" grpId="0"/>
      <p:bldP spid="11286" grpId="0"/>
      <p:bldP spid="11297" grpId="0" animBg="1"/>
      <p:bldP spid="11298" grpId="0"/>
      <p:bldP spid="11299" grpId="0"/>
      <p:bldP spid="11300" grpId="0" animBg="1"/>
      <p:bldP spid="11301" grpId="0" animBg="1"/>
      <p:bldP spid="1130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4" name="Text Box 4"/>
          <p:cNvSpPr txBox="1">
            <a:spLocks noChangeArrowheads="1"/>
          </p:cNvSpPr>
          <p:nvPr/>
        </p:nvSpPr>
        <p:spPr bwMode="auto">
          <a:xfrm>
            <a:off x="1423986" y="311594"/>
            <a:ext cx="71278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ROVNOSTRANNÝ TROJÚHELNÍK</a:t>
            </a:r>
          </a:p>
        </p:txBody>
      </p:sp>
      <p:sp>
        <p:nvSpPr>
          <p:cNvPr id="10247" name="AutoShape 7"/>
          <p:cNvSpPr>
            <a:spLocks noChangeArrowheads="1"/>
          </p:cNvSpPr>
          <p:nvPr/>
        </p:nvSpPr>
        <p:spPr bwMode="auto">
          <a:xfrm>
            <a:off x="2339975" y="1628775"/>
            <a:ext cx="4319588" cy="3455988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49" name="Text Box 9"/>
          <p:cNvSpPr txBox="1">
            <a:spLocks noChangeArrowheads="1"/>
          </p:cNvSpPr>
          <p:nvPr/>
        </p:nvSpPr>
        <p:spPr bwMode="auto">
          <a:xfrm>
            <a:off x="1979613" y="5013325"/>
            <a:ext cx="5762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A</a:t>
            </a:r>
          </a:p>
        </p:txBody>
      </p:sp>
      <p:sp>
        <p:nvSpPr>
          <p:cNvPr id="10250" name="Text Box 10"/>
          <p:cNvSpPr txBox="1">
            <a:spLocks noChangeArrowheads="1"/>
          </p:cNvSpPr>
          <p:nvPr/>
        </p:nvSpPr>
        <p:spPr bwMode="auto">
          <a:xfrm>
            <a:off x="6516688" y="5013325"/>
            <a:ext cx="5762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B</a:t>
            </a:r>
          </a:p>
        </p:txBody>
      </p:sp>
      <p:sp>
        <p:nvSpPr>
          <p:cNvPr id="10251" name="Text Box 11"/>
          <p:cNvSpPr txBox="1">
            <a:spLocks noChangeArrowheads="1"/>
          </p:cNvSpPr>
          <p:nvPr/>
        </p:nvSpPr>
        <p:spPr bwMode="auto">
          <a:xfrm>
            <a:off x="4284663" y="1052513"/>
            <a:ext cx="5762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C</a:t>
            </a:r>
          </a:p>
        </p:txBody>
      </p:sp>
      <p:sp>
        <p:nvSpPr>
          <p:cNvPr id="10252" name="Text Box 12"/>
          <p:cNvSpPr txBox="1">
            <a:spLocks noChangeArrowheads="1"/>
          </p:cNvSpPr>
          <p:nvPr/>
        </p:nvSpPr>
        <p:spPr bwMode="auto">
          <a:xfrm>
            <a:off x="2987675" y="2924175"/>
            <a:ext cx="5762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b</a:t>
            </a:r>
          </a:p>
        </p:txBody>
      </p:sp>
      <p:sp>
        <p:nvSpPr>
          <p:cNvPr id="10253" name="Text Box 13"/>
          <p:cNvSpPr txBox="1">
            <a:spLocks noChangeArrowheads="1"/>
          </p:cNvSpPr>
          <p:nvPr/>
        </p:nvSpPr>
        <p:spPr bwMode="auto">
          <a:xfrm>
            <a:off x="4211638" y="5013325"/>
            <a:ext cx="5762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c</a:t>
            </a:r>
          </a:p>
        </p:txBody>
      </p:sp>
      <p:sp>
        <p:nvSpPr>
          <p:cNvPr id="10254" name="Text Box 14"/>
          <p:cNvSpPr txBox="1">
            <a:spLocks noChangeArrowheads="1"/>
          </p:cNvSpPr>
          <p:nvPr/>
        </p:nvSpPr>
        <p:spPr bwMode="auto">
          <a:xfrm>
            <a:off x="5651500" y="2852738"/>
            <a:ext cx="5762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a</a:t>
            </a:r>
          </a:p>
        </p:txBody>
      </p:sp>
      <p:sp>
        <p:nvSpPr>
          <p:cNvPr id="10255" name="Line 15"/>
          <p:cNvSpPr>
            <a:spLocks noChangeShapeType="1"/>
          </p:cNvSpPr>
          <p:nvPr/>
        </p:nvSpPr>
        <p:spPr bwMode="auto">
          <a:xfrm flipH="1">
            <a:off x="2339975" y="5084763"/>
            <a:ext cx="4248150" cy="0"/>
          </a:xfrm>
          <a:prstGeom prst="line">
            <a:avLst/>
          </a:prstGeom>
          <a:noFill/>
          <a:ln w="508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6" name="Line 16"/>
          <p:cNvSpPr>
            <a:spLocks noChangeShapeType="1"/>
          </p:cNvSpPr>
          <p:nvPr/>
        </p:nvSpPr>
        <p:spPr bwMode="auto">
          <a:xfrm>
            <a:off x="4500563" y="1628775"/>
            <a:ext cx="2159000" cy="3455988"/>
          </a:xfrm>
          <a:prstGeom prst="line">
            <a:avLst/>
          </a:prstGeom>
          <a:noFill/>
          <a:ln w="508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7" name="Line 17"/>
          <p:cNvSpPr>
            <a:spLocks noChangeShapeType="1"/>
          </p:cNvSpPr>
          <p:nvPr/>
        </p:nvSpPr>
        <p:spPr bwMode="auto">
          <a:xfrm flipV="1">
            <a:off x="2339975" y="1628775"/>
            <a:ext cx="2162175" cy="3455988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58" name="Arc 18"/>
          <p:cNvSpPr>
            <a:spLocks/>
          </p:cNvSpPr>
          <p:nvPr/>
        </p:nvSpPr>
        <p:spPr bwMode="auto">
          <a:xfrm flipH="1">
            <a:off x="3995738" y="4652963"/>
            <a:ext cx="504825" cy="431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59" name="Arc 19"/>
          <p:cNvSpPr>
            <a:spLocks/>
          </p:cNvSpPr>
          <p:nvPr/>
        </p:nvSpPr>
        <p:spPr bwMode="auto">
          <a:xfrm rot="12533846" flipH="1">
            <a:off x="3276600" y="3429000"/>
            <a:ext cx="504825" cy="5048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60" name="Arc 20"/>
          <p:cNvSpPr>
            <a:spLocks/>
          </p:cNvSpPr>
          <p:nvPr/>
        </p:nvSpPr>
        <p:spPr bwMode="auto">
          <a:xfrm rot="13935483" flipH="1">
            <a:off x="5252243" y="3469482"/>
            <a:ext cx="512763" cy="431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54"/>
              <a:gd name="T1" fmla="*/ 0 h 21600"/>
              <a:gd name="T2" fmla="*/ 21554 w 21554"/>
              <a:gd name="T3" fmla="*/ 20194 h 21600"/>
              <a:gd name="T4" fmla="*/ 0 w 2155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54" h="21600" fill="none" extrusionOk="0">
                <a:moveTo>
                  <a:pt x="-1" y="0"/>
                </a:moveTo>
                <a:cubicBezTo>
                  <a:pt x="11383" y="0"/>
                  <a:pt x="20813" y="8834"/>
                  <a:pt x="21554" y="20193"/>
                </a:cubicBezTo>
              </a:path>
              <a:path w="21554" h="21600" stroke="0" extrusionOk="0">
                <a:moveTo>
                  <a:pt x="-1" y="0"/>
                </a:moveTo>
                <a:cubicBezTo>
                  <a:pt x="11383" y="0"/>
                  <a:pt x="20813" y="8834"/>
                  <a:pt x="21554" y="20193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10261" name="Text Box 21"/>
          <p:cNvSpPr txBox="1">
            <a:spLocks noChangeArrowheads="1"/>
          </p:cNvSpPr>
          <p:nvPr/>
        </p:nvSpPr>
        <p:spPr bwMode="auto">
          <a:xfrm>
            <a:off x="4140200" y="4437063"/>
            <a:ext cx="647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/>
              <a:t>.</a:t>
            </a:r>
          </a:p>
        </p:txBody>
      </p:sp>
      <p:sp>
        <p:nvSpPr>
          <p:cNvPr id="10262" name="Text Box 22"/>
          <p:cNvSpPr txBox="1">
            <a:spLocks noChangeArrowheads="1"/>
          </p:cNvSpPr>
          <p:nvPr/>
        </p:nvSpPr>
        <p:spPr bwMode="auto">
          <a:xfrm>
            <a:off x="5364163" y="3213100"/>
            <a:ext cx="649287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/>
              <a:t>.</a:t>
            </a:r>
          </a:p>
        </p:txBody>
      </p:sp>
      <p:sp>
        <p:nvSpPr>
          <p:cNvPr id="10263" name="Text Box 23"/>
          <p:cNvSpPr txBox="1">
            <a:spLocks noChangeArrowheads="1"/>
          </p:cNvSpPr>
          <p:nvPr/>
        </p:nvSpPr>
        <p:spPr bwMode="auto">
          <a:xfrm>
            <a:off x="5003800" y="4221163"/>
            <a:ext cx="7921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i="1">
                <a:solidFill>
                  <a:srgbClr val="FF6600"/>
                </a:solidFill>
              </a:rPr>
              <a:t>v</a:t>
            </a:r>
            <a:r>
              <a:rPr lang="cs-CZ" sz="3200" b="1" i="1" baseline="-25000">
                <a:solidFill>
                  <a:srgbClr val="FF6600"/>
                </a:solidFill>
              </a:rPr>
              <a:t>b</a:t>
            </a:r>
          </a:p>
        </p:txBody>
      </p:sp>
      <p:sp>
        <p:nvSpPr>
          <p:cNvPr id="10264" name="Text Box 24"/>
          <p:cNvSpPr txBox="1">
            <a:spLocks noChangeArrowheads="1"/>
          </p:cNvSpPr>
          <p:nvPr/>
        </p:nvSpPr>
        <p:spPr bwMode="auto">
          <a:xfrm>
            <a:off x="4427538" y="2565400"/>
            <a:ext cx="5603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i="1">
                <a:solidFill>
                  <a:srgbClr val="339966"/>
                </a:solidFill>
              </a:rPr>
              <a:t>v</a:t>
            </a:r>
            <a:r>
              <a:rPr lang="cs-CZ" sz="3200" b="1" i="1" baseline="-25000">
                <a:solidFill>
                  <a:srgbClr val="339966"/>
                </a:solidFill>
              </a:rPr>
              <a:t>c</a:t>
            </a:r>
          </a:p>
        </p:txBody>
      </p:sp>
      <p:sp>
        <p:nvSpPr>
          <p:cNvPr id="10265" name="Text Box 25"/>
          <p:cNvSpPr txBox="1">
            <a:spLocks noChangeArrowheads="1"/>
          </p:cNvSpPr>
          <p:nvPr/>
        </p:nvSpPr>
        <p:spPr bwMode="auto">
          <a:xfrm>
            <a:off x="3419475" y="4292600"/>
            <a:ext cx="560388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i="1">
                <a:solidFill>
                  <a:srgbClr val="0066FF"/>
                </a:solidFill>
              </a:rPr>
              <a:t>v</a:t>
            </a:r>
            <a:r>
              <a:rPr lang="cs-CZ" sz="3200" b="1" i="1" baseline="-25000">
                <a:solidFill>
                  <a:srgbClr val="0066FF"/>
                </a:solidFill>
              </a:rPr>
              <a:t>a</a:t>
            </a:r>
          </a:p>
        </p:txBody>
      </p:sp>
      <p:sp>
        <p:nvSpPr>
          <p:cNvPr id="10266" name="Line 26"/>
          <p:cNvSpPr>
            <a:spLocks noChangeShapeType="1"/>
          </p:cNvSpPr>
          <p:nvPr/>
        </p:nvSpPr>
        <p:spPr bwMode="auto">
          <a:xfrm flipH="1" flipV="1">
            <a:off x="3419475" y="3357563"/>
            <a:ext cx="3167063" cy="1701800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7" name="Line 27"/>
          <p:cNvSpPr>
            <a:spLocks noChangeShapeType="1"/>
          </p:cNvSpPr>
          <p:nvPr/>
        </p:nvSpPr>
        <p:spPr bwMode="auto">
          <a:xfrm flipH="1">
            <a:off x="2339975" y="3357563"/>
            <a:ext cx="3240088" cy="1728787"/>
          </a:xfrm>
          <a:prstGeom prst="line">
            <a:avLst/>
          </a:prstGeom>
          <a:noFill/>
          <a:ln w="508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8" name="Line 28"/>
          <p:cNvSpPr>
            <a:spLocks noChangeShapeType="1"/>
          </p:cNvSpPr>
          <p:nvPr/>
        </p:nvSpPr>
        <p:spPr bwMode="auto">
          <a:xfrm>
            <a:off x="4500563" y="1628775"/>
            <a:ext cx="0" cy="3455988"/>
          </a:xfrm>
          <a:prstGeom prst="line">
            <a:avLst/>
          </a:prstGeom>
          <a:noFill/>
          <a:ln w="508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10269" name="Text Box 29"/>
          <p:cNvSpPr txBox="1">
            <a:spLocks noChangeArrowheads="1"/>
          </p:cNvSpPr>
          <p:nvPr/>
        </p:nvSpPr>
        <p:spPr bwMode="auto">
          <a:xfrm>
            <a:off x="3348038" y="3141663"/>
            <a:ext cx="647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/>
              <a:t>.</a:t>
            </a:r>
          </a:p>
        </p:txBody>
      </p:sp>
      <p:sp>
        <p:nvSpPr>
          <p:cNvPr id="10270" name="Text Box 30"/>
          <p:cNvSpPr txBox="1">
            <a:spLocks noChangeArrowheads="1"/>
          </p:cNvSpPr>
          <p:nvPr/>
        </p:nvSpPr>
        <p:spPr bwMode="auto">
          <a:xfrm>
            <a:off x="1488765" y="5948363"/>
            <a:ext cx="6166470" cy="5232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 dirty="0">
                <a:highlight>
                  <a:srgbClr val="FFFF00"/>
                </a:highlight>
              </a:rPr>
              <a:t>Všechny výšky jsou </a:t>
            </a:r>
            <a:r>
              <a: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ighlight>
                  <a:srgbClr val="FFFF00"/>
                </a:highlight>
              </a:rPr>
              <a:t>shodné.    </a:t>
            </a:r>
            <a:r>
              <a:rPr lang="cs-CZ" sz="2800" dirty="0" err="1">
                <a:highlight>
                  <a:srgbClr val="FFFF00"/>
                </a:highlight>
              </a:rPr>
              <a:t>v</a:t>
            </a:r>
            <a:r>
              <a:rPr lang="cs-CZ" sz="2800" baseline="-25000" dirty="0" err="1">
                <a:highlight>
                  <a:srgbClr val="FFFF00"/>
                </a:highlight>
              </a:rPr>
              <a:t>a</a:t>
            </a:r>
            <a:r>
              <a:rPr lang="cs-CZ" sz="2800" baseline="-25000" dirty="0">
                <a:highlight>
                  <a:srgbClr val="FFFF00"/>
                </a:highlight>
              </a:rPr>
              <a:t> </a:t>
            </a:r>
            <a:r>
              <a:rPr lang="cs-CZ" sz="2800" dirty="0">
                <a:highlight>
                  <a:srgbClr val="FFFF00"/>
                </a:highlight>
              </a:rPr>
              <a:t>=</a:t>
            </a:r>
            <a:r>
              <a:rPr lang="cs-CZ" sz="2800" dirty="0" err="1">
                <a:highlight>
                  <a:srgbClr val="FFFF00"/>
                </a:highlight>
              </a:rPr>
              <a:t>v</a:t>
            </a:r>
            <a:r>
              <a:rPr lang="cs-CZ" sz="2800" baseline="-25000" dirty="0" err="1">
                <a:highlight>
                  <a:srgbClr val="FFFF00"/>
                </a:highlight>
              </a:rPr>
              <a:t>b</a:t>
            </a:r>
            <a:r>
              <a:rPr lang="cs-CZ" sz="2800" baseline="-25000" dirty="0">
                <a:highlight>
                  <a:srgbClr val="FFFF00"/>
                </a:highlight>
              </a:rPr>
              <a:t> </a:t>
            </a:r>
            <a:r>
              <a:rPr lang="cs-CZ" sz="2800" dirty="0">
                <a:highlight>
                  <a:srgbClr val="FFFF00"/>
                </a:highlight>
              </a:rPr>
              <a:t>=</a:t>
            </a:r>
            <a:r>
              <a:rPr lang="cs-CZ" sz="2800" dirty="0" err="1">
                <a:highlight>
                  <a:srgbClr val="FFFF00"/>
                </a:highlight>
              </a:rPr>
              <a:t>v</a:t>
            </a:r>
            <a:r>
              <a:rPr lang="cs-CZ" sz="2800" baseline="-25000" dirty="0" err="1">
                <a:highlight>
                  <a:srgbClr val="FFFF00"/>
                </a:highlight>
              </a:rPr>
              <a:t>c</a:t>
            </a:r>
            <a:r>
              <a:rPr lang="cs-CZ" sz="2800" baseline="-25000" dirty="0">
                <a:highlight>
                  <a:srgbClr val="FFFF00"/>
                </a:highlight>
              </a:rPr>
              <a:t> </a:t>
            </a:r>
            <a:endParaRPr lang="cs-CZ" sz="2800" dirty="0">
              <a:highlight>
                <a:srgbClr val="FFFF00"/>
              </a:highlight>
            </a:endParaRP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4118192" y="3263973"/>
            <a:ext cx="5762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/>
              <a:t>V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75AC0B15-B981-4B2C-A4C5-D1EE3E334982}"/>
              </a:ext>
            </a:extLst>
          </p:cNvPr>
          <p:cNvSpPr txBox="1"/>
          <p:nvPr/>
        </p:nvSpPr>
        <p:spPr>
          <a:xfrm>
            <a:off x="5795963" y="1342231"/>
            <a:ext cx="244844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ighlight>
                  <a:srgbClr val="FFFF00"/>
                </a:highlight>
              </a:rPr>
              <a:t>Rýsuj: a=b=c=5 cm</a:t>
            </a:r>
          </a:p>
        </p:txBody>
      </p:sp>
    </p:spTree>
    <p:extLst>
      <p:ext uri="{BB962C8B-B14F-4D97-AF65-F5344CB8AC3E}">
        <p14:creationId xmlns:p14="http://schemas.microsoft.com/office/powerpoint/2010/main" val="37108178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0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0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2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2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02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02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 nodeType="clickPar">
                      <p:stCondLst>
                        <p:cond delay="indefinite"/>
                      </p:stCondLst>
                      <p:childTnLst>
                        <p:par>
                          <p:cTn id="4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02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 nodeType="clickPar">
                      <p:stCondLst>
                        <p:cond delay="indefinite"/>
                      </p:stCondLst>
                      <p:childTnLst>
                        <p:par>
                          <p:cTn id="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02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 nodeType="clickPar">
                      <p:stCondLst>
                        <p:cond delay="indefinite"/>
                      </p:stCondLst>
                      <p:childTnLst>
                        <p:par>
                          <p:cTn id="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02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10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102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 nodeType="clickPar">
                      <p:stCondLst>
                        <p:cond delay="indefinite"/>
                      </p:stCondLst>
                      <p:childTnLst>
                        <p:par>
                          <p:cTn id="6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0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 nodeType="clickPar">
                      <p:stCondLst>
                        <p:cond delay="indefinite"/>
                      </p:stCondLst>
                      <p:childTnLst>
                        <p:par>
                          <p:cTn id="7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2000"/>
                                        <p:tgtEl>
                                          <p:spTgt spid="102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55" grpId="0" animBg="1"/>
      <p:bldP spid="10256" grpId="0" animBg="1"/>
      <p:bldP spid="10257" grpId="0" animBg="1"/>
      <p:bldP spid="10258" grpId="0" animBg="1"/>
      <p:bldP spid="10259" grpId="0" animBg="1"/>
      <p:bldP spid="10260" grpId="0" animBg="1"/>
      <p:bldP spid="10261" grpId="0"/>
      <p:bldP spid="10262" grpId="0"/>
      <p:bldP spid="10263" grpId="0"/>
      <p:bldP spid="10264" grpId="0"/>
      <p:bldP spid="10265" grpId="0"/>
      <p:bldP spid="10266" grpId="0" animBg="1"/>
      <p:bldP spid="10267" grpId="0" animBg="1"/>
      <p:bldP spid="10268" grpId="0" animBg="1"/>
      <p:bldP spid="10269" grpId="0"/>
      <p:bldP spid="10270" grpId="0"/>
      <p:bldP spid="2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20" name="Text Box 4"/>
          <p:cNvSpPr txBox="1">
            <a:spLocks noChangeArrowheads="1"/>
          </p:cNvSpPr>
          <p:nvPr/>
        </p:nvSpPr>
        <p:spPr bwMode="auto">
          <a:xfrm>
            <a:off x="1296987" y="273189"/>
            <a:ext cx="7127875" cy="70788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ROVNORAMENNÝ TROJÚHELNÍK</a:t>
            </a:r>
          </a:p>
        </p:txBody>
      </p:sp>
      <p:sp>
        <p:nvSpPr>
          <p:cNvPr id="9224" name="AutoShape 8"/>
          <p:cNvSpPr>
            <a:spLocks noChangeArrowheads="1"/>
          </p:cNvSpPr>
          <p:nvPr/>
        </p:nvSpPr>
        <p:spPr bwMode="auto">
          <a:xfrm>
            <a:off x="1763713" y="1557338"/>
            <a:ext cx="5616575" cy="3240087"/>
          </a:xfrm>
          <a:prstGeom prst="triangle">
            <a:avLst>
              <a:gd name="adj" fmla="val 50000"/>
            </a:avLst>
          </a:prstGeom>
          <a:noFill/>
          <a:ln w="381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25" name="Text Box 9"/>
          <p:cNvSpPr txBox="1">
            <a:spLocks noChangeArrowheads="1"/>
          </p:cNvSpPr>
          <p:nvPr/>
        </p:nvSpPr>
        <p:spPr bwMode="auto">
          <a:xfrm>
            <a:off x="1403350" y="4724400"/>
            <a:ext cx="5762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A</a:t>
            </a:r>
          </a:p>
        </p:txBody>
      </p:sp>
      <p:sp>
        <p:nvSpPr>
          <p:cNvPr id="9226" name="Text Box 10"/>
          <p:cNvSpPr txBox="1">
            <a:spLocks noChangeArrowheads="1"/>
          </p:cNvSpPr>
          <p:nvPr/>
        </p:nvSpPr>
        <p:spPr bwMode="auto">
          <a:xfrm>
            <a:off x="7380288" y="4724400"/>
            <a:ext cx="5762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B</a:t>
            </a:r>
          </a:p>
        </p:txBody>
      </p:sp>
      <p:sp>
        <p:nvSpPr>
          <p:cNvPr id="9227" name="Text Box 11"/>
          <p:cNvSpPr txBox="1">
            <a:spLocks noChangeArrowheads="1"/>
          </p:cNvSpPr>
          <p:nvPr/>
        </p:nvSpPr>
        <p:spPr bwMode="auto">
          <a:xfrm>
            <a:off x="4356100" y="981075"/>
            <a:ext cx="5762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C</a:t>
            </a:r>
          </a:p>
        </p:txBody>
      </p:sp>
      <p:sp>
        <p:nvSpPr>
          <p:cNvPr id="9228" name="Text Box 12"/>
          <p:cNvSpPr txBox="1">
            <a:spLocks noChangeArrowheads="1"/>
          </p:cNvSpPr>
          <p:nvPr/>
        </p:nvSpPr>
        <p:spPr bwMode="auto">
          <a:xfrm>
            <a:off x="2700338" y="2636838"/>
            <a:ext cx="5762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/>
              <a:t>b</a:t>
            </a:r>
          </a:p>
        </p:txBody>
      </p:sp>
      <p:sp>
        <p:nvSpPr>
          <p:cNvPr id="9229" name="Text Box 13"/>
          <p:cNvSpPr txBox="1">
            <a:spLocks noChangeArrowheads="1"/>
          </p:cNvSpPr>
          <p:nvPr/>
        </p:nvSpPr>
        <p:spPr bwMode="auto">
          <a:xfrm>
            <a:off x="4284663" y="4797425"/>
            <a:ext cx="5762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c</a:t>
            </a:r>
          </a:p>
        </p:txBody>
      </p:sp>
      <p:sp>
        <p:nvSpPr>
          <p:cNvPr id="9230" name="Text Box 14"/>
          <p:cNvSpPr txBox="1">
            <a:spLocks noChangeArrowheads="1"/>
          </p:cNvSpPr>
          <p:nvPr/>
        </p:nvSpPr>
        <p:spPr bwMode="auto">
          <a:xfrm>
            <a:off x="5940425" y="2565400"/>
            <a:ext cx="5762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a</a:t>
            </a: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1763713" y="4797425"/>
            <a:ext cx="5616575" cy="0"/>
          </a:xfrm>
          <a:prstGeom prst="line">
            <a:avLst/>
          </a:prstGeom>
          <a:noFill/>
          <a:ln w="508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2" name="Line 16"/>
          <p:cNvSpPr>
            <a:spLocks noChangeShapeType="1"/>
          </p:cNvSpPr>
          <p:nvPr/>
        </p:nvSpPr>
        <p:spPr bwMode="auto">
          <a:xfrm>
            <a:off x="4572000" y="1557338"/>
            <a:ext cx="2808288" cy="3240087"/>
          </a:xfrm>
          <a:prstGeom prst="line">
            <a:avLst/>
          </a:prstGeom>
          <a:noFill/>
          <a:ln w="508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V="1">
            <a:off x="1763713" y="1557338"/>
            <a:ext cx="2809875" cy="3240087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34" name="Arc 18"/>
          <p:cNvSpPr>
            <a:spLocks/>
          </p:cNvSpPr>
          <p:nvPr/>
        </p:nvSpPr>
        <p:spPr bwMode="auto">
          <a:xfrm flipH="1">
            <a:off x="4067175" y="4365625"/>
            <a:ext cx="504825" cy="431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35" name="Arc 19"/>
          <p:cNvSpPr>
            <a:spLocks/>
          </p:cNvSpPr>
          <p:nvPr/>
        </p:nvSpPr>
        <p:spPr bwMode="auto">
          <a:xfrm rot="13323299" flipH="1">
            <a:off x="3779838" y="2349500"/>
            <a:ext cx="504825" cy="504825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36" name="Arc 20"/>
          <p:cNvSpPr>
            <a:spLocks/>
          </p:cNvSpPr>
          <p:nvPr/>
        </p:nvSpPr>
        <p:spPr bwMode="auto">
          <a:xfrm rot="13061494" flipH="1">
            <a:off x="4865688" y="2401888"/>
            <a:ext cx="512762" cy="431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554"/>
              <a:gd name="T1" fmla="*/ 0 h 21600"/>
              <a:gd name="T2" fmla="*/ 21554 w 21554"/>
              <a:gd name="T3" fmla="*/ 20194 h 21600"/>
              <a:gd name="T4" fmla="*/ 0 w 21554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54" h="21600" fill="none" extrusionOk="0">
                <a:moveTo>
                  <a:pt x="-1" y="0"/>
                </a:moveTo>
                <a:cubicBezTo>
                  <a:pt x="11383" y="0"/>
                  <a:pt x="20813" y="8834"/>
                  <a:pt x="21554" y="20193"/>
                </a:cubicBezTo>
              </a:path>
              <a:path w="21554" h="21600" stroke="0" extrusionOk="0">
                <a:moveTo>
                  <a:pt x="-1" y="0"/>
                </a:moveTo>
                <a:cubicBezTo>
                  <a:pt x="11383" y="0"/>
                  <a:pt x="20813" y="8834"/>
                  <a:pt x="21554" y="20193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9237" name="Text Box 21"/>
          <p:cNvSpPr txBox="1">
            <a:spLocks noChangeArrowheads="1"/>
          </p:cNvSpPr>
          <p:nvPr/>
        </p:nvSpPr>
        <p:spPr bwMode="auto">
          <a:xfrm>
            <a:off x="4211638" y="4149725"/>
            <a:ext cx="647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/>
              <a:t>.</a:t>
            </a:r>
          </a:p>
        </p:txBody>
      </p:sp>
      <p:sp>
        <p:nvSpPr>
          <p:cNvPr id="9238" name="Text Box 22"/>
          <p:cNvSpPr txBox="1">
            <a:spLocks noChangeArrowheads="1"/>
          </p:cNvSpPr>
          <p:nvPr/>
        </p:nvSpPr>
        <p:spPr bwMode="auto">
          <a:xfrm>
            <a:off x="5003800" y="2133600"/>
            <a:ext cx="6492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/>
              <a:t>.</a:t>
            </a:r>
          </a:p>
        </p:txBody>
      </p:sp>
      <p:sp>
        <p:nvSpPr>
          <p:cNvPr id="9239" name="Text Box 23"/>
          <p:cNvSpPr txBox="1">
            <a:spLocks noChangeArrowheads="1"/>
          </p:cNvSpPr>
          <p:nvPr/>
        </p:nvSpPr>
        <p:spPr bwMode="auto">
          <a:xfrm>
            <a:off x="5508625" y="3573463"/>
            <a:ext cx="7921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i="1" dirty="0" err="1">
                <a:solidFill>
                  <a:srgbClr val="FF6600"/>
                </a:solidFill>
              </a:rPr>
              <a:t>v</a:t>
            </a:r>
            <a:r>
              <a:rPr lang="cs-CZ" sz="3200" b="1" i="1" baseline="-25000" dirty="0" err="1">
                <a:solidFill>
                  <a:srgbClr val="FF6600"/>
                </a:solidFill>
              </a:rPr>
              <a:t>b</a:t>
            </a:r>
            <a:endParaRPr lang="cs-CZ" sz="3200" b="1" i="1" baseline="-25000" dirty="0">
              <a:solidFill>
                <a:srgbClr val="FF6600"/>
              </a:solidFill>
            </a:endParaRPr>
          </a:p>
        </p:txBody>
      </p:sp>
      <p:sp>
        <p:nvSpPr>
          <p:cNvPr id="9240" name="Text Box 24"/>
          <p:cNvSpPr txBox="1">
            <a:spLocks noChangeArrowheads="1"/>
          </p:cNvSpPr>
          <p:nvPr/>
        </p:nvSpPr>
        <p:spPr bwMode="auto">
          <a:xfrm>
            <a:off x="3995738" y="3500438"/>
            <a:ext cx="560387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i="1">
                <a:solidFill>
                  <a:srgbClr val="339966"/>
                </a:solidFill>
              </a:rPr>
              <a:t>v</a:t>
            </a:r>
            <a:r>
              <a:rPr lang="cs-CZ" sz="3200" b="1" i="1" baseline="-25000">
                <a:solidFill>
                  <a:srgbClr val="339966"/>
                </a:solidFill>
              </a:rPr>
              <a:t>c</a:t>
            </a:r>
          </a:p>
        </p:txBody>
      </p:sp>
      <p:sp>
        <p:nvSpPr>
          <p:cNvPr id="9241" name="Text Box 25"/>
          <p:cNvSpPr txBox="1">
            <a:spLocks noChangeArrowheads="1"/>
          </p:cNvSpPr>
          <p:nvPr/>
        </p:nvSpPr>
        <p:spPr bwMode="auto">
          <a:xfrm>
            <a:off x="2700338" y="3933825"/>
            <a:ext cx="5603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i="1">
                <a:solidFill>
                  <a:srgbClr val="0066FF"/>
                </a:solidFill>
              </a:rPr>
              <a:t>v</a:t>
            </a:r>
            <a:r>
              <a:rPr lang="cs-CZ" sz="3200" b="1" i="1" baseline="-25000">
                <a:solidFill>
                  <a:srgbClr val="0066FF"/>
                </a:solidFill>
              </a:rPr>
              <a:t>a</a:t>
            </a:r>
          </a:p>
        </p:txBody>
      </p:sp>
      <p:sp>
        <p:nvSpPr>
          <p:cNvPr id="9242" name="Line 26"/>
          <p:cNvSpPr>
            <a:spLocks noChangeShapeType="1"/>
          </p:cNvSpPr>
          <p:nvPr/>
        </p:nvSpPr>
        <p:spPr bwMode="auto">
          <a:xfrm flipH="1" flipV="1">
            <a:off x="3924300" y="2276475"/>
            <a:ext cx="3382963" cy="2493963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3" name="Line 27"/>
          <p:cNvSpPr>
            <a:spLocks noChangeShapeType="1"/>
          </p:cNvSpPr>
          <p:nvPr/>
        </p:nvSpPr>
        <p:spPr bwMode="auto">
          <a:xfrm flipH="1">
            <a:off x="1763713" y="2276475"/>
            <a:ext cx="3455987" cy="2520950"/>
          </a:xfrm>
          <a:prstGeom prst="line">
            <a:avLst/>
          </a:prstGeom>
          <a:noFill/>
          <a:ln w="508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4" name="Line 28"/>
          <p:cNvSpPr>
            <a:spLocks noChangeShapeType="1"/>
          </p:cNvSpPr>
          <p:nvPr/>
        </p:nvSpPr>
        <p:spPr bwMode="auto">
          <a:xfrm>
            <a:off x="4572000" y="1628775"/>
            <a:ext cx="0" cy="3168650"/>
          </a:xfrm>
          <a:prstGeom prst="line">
            <a:avLst/>
          </a:prstGeom>
          <a:noFill/>
          <a:ln w="508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9247" name="Text Box 31"/>
          <p:cNvSpPr txBox="1">
            <a:spLocks noChangeArrowheads="1"/>
          </p:cNvSpPr>
          <p:nvPr/>
        </p:nvSpPr>
        <p:spPr bwMode="auto">
          <a:xfrm>
            <a:off x="3851275" y="2060575"/>
            <a:ext cx="647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/>
              <a:t>.</a:t>
            </a:r>
          </a:p>
        </p:txBody>
      </p:sp>
      <p:sp>
        <p:nvSpPr>
          <p:cNvPr id="9250" name="Text Box 34"/>
          <p:cNvSpPr txBox="1">
            <a:spLocks noChangeArrowheads="1"/>
          </p:cNvSpPr>
          <p:nvPr/>
        </p:nvSpPr>
        <p:spPr bwMode="auto">
          <a:xfrm>
            <a:off x="1188244" y="5815370"/>
            <a:ext cx="7488237" cy="5847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2800" b="1" dirty="0">
                <a:highlight>
                  <a:srgbClr val="FFFF00"/>
                </a:highlight>
              </a:rPr>
              <a:t>Výšky k ramenům jsou </a:t>
            </a:r>
            <a:r>
              <a:rPr lang="cs-CZ" sz="2800" b="1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ighlight>
                  <a:srgbClr val="FFFF00"/>
                </a:highlight>
              </a:rPr>
              <a:t>shodné.   </a:t>
            </a:r>
            <a:r>
              <a:rPr lang="cs-CZ" sz="3200" dirty="0">
                <a:solidFill>
                  <a:srgbClr val="FF0000"/>
                </a:solidFill>
                <a:effectLst>
                  <a:outerShdw blurRad="38100" dist="38100" dir="2700000" algn="tl">
                    <a:srgbClr val="C0C0C0"/>
                  </a:outerShdw>
                </a:effectLst>
                <a:highlight>
                  <a:srgbClr val="FFFF00"/>
                </a:highlight>
              </a:rPr>
              <a:t> </a:t>
            </a:r>
          </a:p>
        </p:txBody>
      </p:sp>
      <p:sp>
        <p:nvSpPr>
          <p:cNvPr id="26" name="Text Box 10"/>
          <p:cNvSpPr txBox="1">
            <a:spLocks noChangeArrowheads="1"/>
          </p:cNvSpPr>
          <p:nvPr/>
        </p:nvSpPr>
        <p:spPr bwMode="auto">
          <a:xfrm>
            <a:off x="4211638" y="2807856"/>
            <a:ext cx="5762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/>
              <a:t>V</a:t>
            </a:r>
          </a:p>
        </p:txBody>
      </p:sp>
      <p:sp>
        <p:nvSpPr>
          <p:cNvPr id="2" name="TextovéPole 1">
            <a:extLst>
              <a:ext uri="{FF2B5EF4-FFF2-40B4-BE49-F238E27FC236}">
                <a16:creationId xmlns:a16="http://schemas.microsoft.com/office/drawing/2014/main" id="{3E6D9989-89D5-4A22-A13F-A278E856C85E}"/>
              </a:ext>
            </a:extLst>
          </p:cNvPr>
          <p:cNvSpPr txBox="1"/>
          <p:nvPr/>
        </p:nvSpPr>
        <p:spPr>
          <a:xfrm>
            <a:off x="6300788" y="5882760"/>
            <a:ext cx="255629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800" dirty="0" err="1">
                <a:highlight>
                  <a:srgbClr val="FFFF00"/>
                </a:highlight>
              </a:rPr>
              <a:t>v</a:t>
            </a:r>
            <a:r>
              <a:rPr lang="cs-CZ" sz="2800" baseline="-25000" dirty="0" err="1">
                <a:highlight>
                  <a:srgbClr val="FFFF00"/>
                </a:highlight>
              </a:rPr>
              <a:t>a</a:t>
            </a:r>
            <a:r>
              <a:rPr lang="cs-CZ" sz="2800" baseline="-25000" dirty="0">
                <a:highlight>
                  <a:srgbClr val="FFFF00"/>
                </a:highlight>
              </a:rPr>
              <a:t> </a:t>
            </a:r>
            <a:r>
              <a:rPr lang="cs-CZ" sz="2800" dirty="0">
                <a:highlight>
                  <a:srgbClr val="FFFF00"/>
                </a:highlight>
              </a:rPr>
              <a:t>= </a:t>
            </a:r>
            <a:r>
              <a:rPr lang="cs-CZ" sz="2800" dirty="0" err="1">
                <a:highlight>
                  <a:srgbClr val="FFFF00"/>
                </a:highlight>
              </a:rPr>
              <a:t>v</a:t>
            </a:r>
            <a:r>
              <a:rPr lang="cs-CZ" sz="2800" baseline="-25000" dirty="0" err="1">
                <a:highlight>
                  <a:srgbClr val="FFFF00"/>
                </a:highlight>
              </a:rPr>
              <a:t>b</a:t>
            </a:r>
            <a:r>
              <a:rPr lang="cs-CZ" sz="2800" baseline="-25000" dirty="0">
                <a:highlight>
                  <a:srgbClr val="FFFF00"/>
                </a:highlight>
              </a:rPr>
              <a:t> </a:t>
            </a:r>
            <a:endParaRPr lang="cs-CZ" sz="2800" dirty="0">
              <a:highlight>
                <a:srgbClr val="FFFF00"/>
              </a:highlight>
            </a:endParaRPr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81E4D75-69A4-4287-B86D-DCE63E74BE14}"/>
              </a:ext>
            </a:extLst>
          </p:cNvPr>
          <p:cNvSpPr txBox="1"/>
          <p:nvPr/>
        </p:nvSpPr>
        <p:spPr>
          <a:xfrm>
            <a:off x="5653088" y="1052736"/>
            <a:ext cx="277177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ighlight>
                  <a:srgbClr val="FFFF00"/>
                </a:highlight>
              </a:rPr>
              <a:t>Rýsuj:</a:t>
            </a:r>
          </a:p>
          <a:p>
            <a:r>
              <a:rPr lang="cs-CZ" dirty="0">
                <a:highlight>
                  <a:srgbClr val="FFFF00"/>
                </a:highlight>
              </a:rPr>
              <a:t> c= 8 cm, a = b = 5 cm ,</a:t>
            </a:r>
          </a:p>
          <a:p>
            <a:r>
              <a:rPr lang="cs-CZ" dirty="0">
                <a:highlight>
                  <a:srgbClr val="FFFF00"/>
                </a:highlight>
              </a:rPr>
              <a:t>Urči výšky a zapiš.</a:t>
            </a:r>
          </a:p>
        </p:txBody>
      </p:sp>
    </p:spTree>
    <p:extLst>
      <p:ext uri="{BB962C8B-B14F-4D97-AF65-F5344CB8AC3E}">
        <p14:creationId xmlns:p14="http://schemas.microsoft.com/office/powerpoint/2010/main" val="15025558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20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92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92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2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5" dur="20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50" dur="2000"/>
                                        <p:tgtEl>
                                          <p:spTgt spid="92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92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00"/>
                                        <p:tgtEl>
                                          <p:spTgt spid="92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92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 nodeType="clickPar">
                      <p:stCondLst>
                        <p:cond delay="indefinite"/>
                      </p:stCondLst>
                      <p:childTnLst>
                        <p:par>
                          <p:cTn id="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6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8" dur="20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 nodeType="clickPar">
                      <p:stCondLst>
                        <p:cond delay="indefinite"/>
                      </p:stCondLst>
                      <p:childTnLst>
                        <p:par>
                          <p:cTn id="7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3" dur="2000"/>
                                        <p:tgtEl>
                                          <p:spTgt spid="92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 nodeType="clickPar">
                      <p:stCondLst>
                        <p:cond delay="indefinite"/>
                      </p:stCondLst>
                      <p:childTnLst>
                        <p:par>
                          <p:cTn id="7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92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1" dur="500"/>
                                        <p:tgtEl>
                                          <p:spTgt spid="92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 nodeType="clickPar">
                      <p:stCondLst>
                        <p:cond delay="indefinite"/>
                      </p:stCondLst>
                      <p:childTnLst>
                        <p:par>
                          <p:cTn id="8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4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500" fill="hold"/>
                                        <p:tgtEl>
                                          <p:spTgt spid="924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8" dur="500"/>
                                        <p:tgtEl>
                                          <p:spTgt spid="92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 nodeType="clickPar">
                      <p:stCondLst>
                        <p:cond delay="indefinite"/>
                      </p:stCondLst>
                      <p:childTnLst>
                        <p:par>
                          <p:cTn id="9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3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20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2000" fill="hold"/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2000"/>
                                        <p:tgtEl>
                                          <p:spTgt spid="92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34" presetClass="emph" presetSubtype="0" fill="hold" grpId="1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0.0 0.0 L 0.0 -0.07213" pathEditMode="relative" ptsTypes="">
                                      <p:cBhvr>
                                        <p:cTn id="106" dur="250" accel="500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  <p:animRot by="1500000">
                                      <p:cBhvr>
                                        <p:cTn id="107" dur="12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8" dur="125" fill="hold">
                                          <p:stCondLst>
                                            <p:cond delay="125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-1500000">
                                      <p:cBhvr>
                                        <p:cTn id="109" dur="125" fill="hold">
                                          <p:stCondLst>
                                            <p:cond delay="250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  <p:animRot by="1500000">
                                      <p:cBhvr>
                                        <p:cTn id="110" dur="125" fill="hold">
                                          <p:stCondLst>
                                            <p:cond delay="375"/>
                                          </p:stCondLst>
                                        </p:cTn>
                                        <p:tgtEl>
                                          <p:spTgt spid="9250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8" grpId="0"/>
      <p:bldP spid="9229" grpId="0"/>
      <p:bldP spid="9230" grpId="0"/>
      <p:bldP spid="9231" grpId="0" animBg="1"/>
      <p:bldP spid="9232" grpId="0" animBg="1"/>
      <p:bldP spid="9233" grpId="0" animBg="1"/>
      <p:bldP spid="9234" grpId="0" animBg="1"/>
      <p:bldP spid="9235" grpId="0" animBg="1"/>
      <p:bldP spid="9236" grpId="0" animBg="1"/>
      <p:bldP spid="9237" grpId="0"/>
      <p:bldP spid="9238" grpId="0"/>
      <p:bldP spid="9239" grpId="0"/>
      <p:bldP spid="9240" grpId="0"/>
      <p:bldP spid="9241" grpId="0"/>
      <p:bldP spid="9242" grpId="0" animBg="1"/>
      <p:bldP spid="9243" grpId="0" animBg="1"/>
      <p:bldP spid="9244" grpId="0" animBg="1"/>
      <p:bldP spid="9247" grpId="0"/>
      <p:bldP spid="9250" grpId="0"/>
      <p:bldP spid="9250" grpId="1"/>
      <p:bldP spid="26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Příklady k procvičení / do sešitu/ </a:t>
            </a:r>
            <a:b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cs-CZ" sz="1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/neposílat/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363272" cy="4853136"/>
          </a:xfrm>
        </p:spPr>
        <p:txBody>
          <a:bodyPr>
            <a:normAutofit/>
          </a:bodyPr>
          <a:lstStyle/>
          <a:p>
            <a:pPr marL="457200" indent="-457200">
              <a:buAutoNum type="arabicPeriod"/>
            </a:pPr>
            <a:r>
              <a:rPr lang="cs-CZ" sz="1600" dirty="0"/>
              <a:t>Narýsuj </a:t>
            </a:r>
            <a:r>
              <a:rPr lang="cs-CZ" sz="1600" b="1" dirty="0"/>
              <a:t>rovnostranný</a:t>
            </a:r>
            <a:r>
              <a:rPr lang="cs-CZ" sz="1600" dirty="0"/>
              <a:t> trojúhelník, a= b= c = 5 cm a sestroj všechny výšky trojúhelníku. Změř výšky a zapiš, co pro ně platí. /zadání, náčrtek/</a:t>
            </a:r>
          </a:p>
          <a:p>
            <a:pPr marL="457200" indent="-457200">
              <a:buAutoNum type="arabicPeriod"/>
            </a:pPr>
            <a:endParaRPr lang="cs-CZ" sz="1600" dirty="0"/>
          </a:p>
          <a:p>
            <a:pPr marL="457200" indent="-457200">
              <a:buFont typeface="Arial" pitchFamily="34" charset="0"/>
              <a:buAutoNum type="arabicPeriod"/>
            </a:pPr>
            <a:r>
              <a:rPr lang="cs-CZ" sz="1600" dirty="0"/>
              <a:t>Narýsuj </a:t>
            </a:r>
            <a:r>
              <a:rPr lang="cs-CZ" sz="1600" b="1" dirty="0"/>
              <a:t>rovnoramenný </a:t>
            </a:r>
            <a:r>
              <a:rPr lang="cs-CZ" sz="1600" dirty="0"/>
              <a:t>trojúhelník, kde a= b= 7cm, c= 5 cm/základna/ Sestroj všechny výšky trojúhelníku. Změř výšky a zapiš, co pro ně platí. /zadání, náčrtek/</a:t>
            </a:r>
          </a:p>
          <a:p>
            <a:pPr marL="457200" indent="-457200">
              <a:buFont typeface="Arial" pitchFamily="34" charset="0"/>
              <a:buAutoNum type="arabicPeriod"/>
            </a:pPr>
            <a:endParaRPr lang="cs-CZ" sz="1600" dirty="0"/>
          </a:p>
          <a:p>
            <a:pPr marL="457200" indent="-457200">
              <a:buFont typeface="Arial" pitchFamily="34" charset="0"/>
              <a:buAutoNum type="arabicPeriod"/>
            </a:pPr>
            <a:r>
              <a:rPr lang="cs-CZ" sz="1600" dirty="0"/>
              <a:t>Vypočítej </a:t>
            </a:r>
            <a:r>
              <a:rPr lang="cs-CZ" sz="1600" b="1" dirty="0"/>
              <a:t>obvody</a:t>
            </a:r>
            <a:r>
              <a:rPr lang="cs-CZ" sz="1600" dirty="0"/>
              <a:t>: 	Trojúhelník	60 cm, 20 cm, 50 cm</a:t>
            </a:r>
          </a:p>
          <a:p>
            <a:pPr marL="0" indent="0">
              <a:buNone/>
            </a:pPr>
            <a:r>
              <a:rPr lang="cs-CZ" sz="1600" dirty="0"/>
              <a:t>			Obdélník		8 m, 25 m</a:t>
            </a:r>
          </a:p>
          <a:p>
            <a:pPr marL="0" indent="0">
              <a:buNone/>
            </a:pPr>
            <a:r>
              <a:rPr lang="cs-CZ" sz="1600" dirty="0"/>
              <a:t>			Čtverec		22 dm</a:t>
            </a:r>
          </a:p>
          <a:p>
            <a:pPr marL="0" indent="0">
              <a:buNone/>
            </a:pPr>
            <a:r>
              <a:rPr lang="cs-CZ" sz="1600" dirty="0"/>
              <a:t>			/ vzorec, dosazení, výsledek, jednotka- M 1. díl str.56/</a:t>
            </a:r>
          </a:p>
          <a:p>
            <a:pPr>
              <a:buAutoNum type="arabicPeriod" startAt="4"/>
            </a:pPr>
            <a:r>
              <a:rPr lang="cs-CZ" sz="1600" dirty="0"/>
              <a:t>Str. 52 / 4 A – rýsuj a odpověz</a:t>
            </a:r>
          </a:p>
          <a:p>
            <a:pPr>
              <a:buFont typeface="Arial" pitchFamily="34" charset="0"/>
              <a:buAutoNum type="arabicPeriod" startAt="4"/>
            </a:pPr>
            <a:r>
              <a:rPr lang="cs-CZ" sz="1600" dirty="0"/>
              <a:t>Str. 52 / 5 A – rýsuj a odpověz</a:t>
            </a:r>
          </a:p>
          <a:p>
            <a:pPr>
              <a:buAutoNum type="arabicPeriod" startAt="4"/>
            </a:pPr>
            <a:r>
              <a:rPr lang="cs-CZ" sz="1600" dirty="0"/>
              <a:t>Str. 52/ 6 – jen odpověď</a:t>
            </a:r>
          </a:p>
          <a:p>
            <a:pPr>
              <a:buAutoNum type="arabicPeriod" startAt="4"/>
            </a:pPr>
            <a:r>
              <a:rPr lang="cs-CZ" sz="1600" dirty="0"/>
              <a:t>Str. 63/ 5 – A i B</a:t>
            </a:r>
          </a:p>
          <a:p>
            <a:pPr>
              <a:buAutoNum type="arabicPeriod" startAt="4"/>
            </a:pPr>
            <a:r>
              <a:rPr lang="cs-CZ" sz="1600" dirty="0"/>
              <a:t>Str. 63/ 9 – jen odpověď</a:t>
            </a:r>
          </a:p>
          <a:p>
            <a:pPr>
              <a:buAutoNum type="arabicPeriod" startAt="4"/>
            </a:pPr>
            <a:endParaRPr lang="cs-CZ" sz="1600" dirty="0"/>
          </a:p>
          <a:p>
            <a:pPr>
              <a:buAutoNum type="arabicPeriod" startAt="4"/>
            </a:pPr>
            <a:endParaRPr lang="cs-CZ" sz="1600" dirty="0"/>
          </a:p>
          <a:p>
            <a:pPr>
              <a:buAutoNum type="arabicPeriod" startAt="4"/>
            </a:pPr>
            <a:endParaRPr lang="cs-CZ" sz="1600" dirty="0"/>
          </a:p>
          <a:p>
            <a:pPr>
              <a:buAutoNum type="arabicPeriod" startAt="4"/>
            </a:pPr>
            <a:endParaRPr lang="cs-CZ" sz="1600" dirty="0"/>
          </a:p>
          <a:p>
            <a:pPr marL="457200" indent="-457200">
              <a:buFont typeface="Arial" pitchFamily="34" charset="0"/>
              <a:buAutoNum type="arabicPeriod"/>
            </a:pPr>
            <a:endParaRPr lang="cs-CZ" sz="1600" dirty="0"/>
          </a:p>
          <a:p>
            <a:pPr marL="457200" indent="-457200">
              <a:buFont typeface="Arial" pitchFamily="34" charset="0"/>
              <a:buAutoNum type="arabicPeriod"/>
            </a:pPr>
            <a:endParaRPr lang="cs-CZ" sz="2200" dirty="0"/>
          </a:p>
          <a:p>
            <a:pPr marL="457200" indent="-457200">
              <a:buAutoNum type="arabicPeriod"/>
            </a:pPr>
            <a:endParaRPr lang="cs-CZ" sz="2200" dirty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0539172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6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VÝŠKA</a:t>
            </a:r>
          </a:p>
        </p:txBody>
      </p:sp>
      <p:sp>
        <p:nvSpPr>
          <p:cNvPr id="6" name="Rectangle 5"/>
          <p:cNvSpPr>
            <a:spLocks noChangeArrowheads="1"/>
          </p:cNvSpPr>
          <p:nvPr/>
        </p:nvSpPr>
        <p:spPr bwMode="auto">
          <a:xfrm>
            <a:off x="425027" y="908720"/>
            <a:ext cx="8424936" cy="266429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/>
          <a:p>
            <a:pPr>
              <a:lnSpc>
                <a:spcPct val="150000"/>
              </a:lnSpc>
            </a:pPr>
            <a:r>
              <a:rPr lang="cs-CZ" sz="3200" b="1" dirty="0">
                <a:latin typeface="Times New Roman" pitchFamily="18" charset="0"/>
                <a:cs typeface="Times New Roman" pitchFamily="18" charset="0"/>
              </a:rPr>
              <a:t>Pojem výška nás provází celým životem a setkáváme se s ním prakticky každodenně např. :</a:t>
            </a:r>
          </a:p>
        </p:txBody>
      </p:sp>
      <p:sp>
        <p:nvSpPr>
          <p:cNvPr id="7" name="Obdélník 6"/>
          <p:cNvSpPr/>
          <p:nvPr/>
        </p:nvSpPr>
        <p:spPr>
          <a:xfrm>
            <a:off x="1727176" y="2622210"/>
            <a:ext cx="6373216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výška spolužáka, výška stromu, výška rozhledny, věže, atd.</a:t>
            </a:r>
          </a:p>
        </p:txBody>
      </p:sp>
      <p:pic>
        <p:nvPicPr>
          <p:cNvPr id="2050" name="Picture 2" descr="Zobrazit podrobnosti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2776" y="4077072"/>
            <a:ext cx="1828800" cy="1828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budovy,Eiffelova věž,Evropa,fotografie,Francie,francouzský,místa,pamětihodnosti,Paříž,věže,západy slunc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54337" y="3443659"/>
            <a:ext cx="3095626" cy="30956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batohy,děti,dítka,lidé,studenti,tlumoky,vyučování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31840" y="3875707"/>
            <a:ext cx="2231530" cy="223152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5166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2" name="Picture 8" descr="děti,dítka,knihy,lidé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80" y="4339111"/>
            <a:ext cx="1702939" cy="17029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32471" y="332656"/>
            <a:ext cx="8229600" cy="1143000"/>
          </a:xfrm>
        </p:spPr>
        <p:txBody>
          <a:bodyPr/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jaké </a:t>
            </a: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výšky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vyrostl strom?</a:t>
            </a:r>
          </a:p>
        </p:txBody>
      </p:sp>
      <p:pic>
        <p:nvPicPr>
          <p:cNvPr id="1028" name="Picture 4" descr="listy,příroda,rostliny,stromy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11960" y="1680046"/>
            <a:ext cx="4362004" cy="436200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0" name="Picture 6" descr="domácnosti,krejčovské metry,měření,míry,nástroje,průmysl,stavba,technické vybavení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721877" y="5014931"/>
            <a:ext cx="1049923" cy="1080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5" name="Přímá spojnice 4"/>
          <p:cNvCxnSpPr/>
          <p:nvPr/>
        </p:nvCxnSpPr>
        <p:spPr>
          <a:xfrm>
            <a:off x="323528" y="6071267"/>
            <a:ext cx="856895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2771800" y="1680046"/>
            <a:ext cx="3870779" cy="4269233"/>
          </a:xfrm>
          <a:prstGeom prst="line">
            <a:avLst/>
          </a:prstGeom>
          <a:ln w="76200">
            <a:solidFill>
              <a:schemeClr val="tx2">
                <a:lumMod val="60000"/>
                <a:lumOff val="40000"/>
              </a:schemeClr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/>
          <p:cNvSpPr/>
          <p:nvPr/>
        </p:nvSpPr>
        <p:spPr>
          <a:xfrm>
            <a:off x="3176332" y="4148296"/>
            <a:ext cx="476412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48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endParaRPr lang="cs-CZ" sz="4800" dirty="0">
              <a:solidFill>
                <a:schemeClr val="tx2">
                  <a:lumMod val="60000"/>
                  <a:lumOff val="40000"/>
                </a:schemeClr>
              </a:solidFill>
            </a:endParaRPr>
          </a:p>
        </p:txBody>
      </p:sp>
      <p:grpSp>
        <p:nvGrpSpPr>
          <p:cNvPr id="20" name="Skupina 19"/>
          <p:cNvGrpSpPr/>
          <p:nvPr/>
        </p:nvGrpSpPr>
        <p:grpSpPr>
          <a:xfrm rot="1468030">
            <a:off x="3203236" y="4339466"/>
            <a:ext cx="1317131" cy="541366"/>
            <a:chOff x="377905" y="2934018"/>
            <a:chExt cx="1317131" cy="541366"/>
          </a:xfrm>
        </p:grpSpPr>
        <p:cxnSp>
          <p:nvCxnSpPr>
            <p:cNvPr id="17" name="Přímá spojnice 16"/>
            <p:cNvCxnSpPr/>
            <p:nvPr/>
          </p:nvCxnSpPr>
          <p:spPr>
            <a:xfrm flipV="1">
              <a:off x="532414" y="2934018"/>
              <a:ext cx="1162622" cy="541366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21"/>
            <p:cNvCxnSpPr/>
            <p:nvPr/>
          </p:nvCxnSpPr>
          <p:spPr>
            <a:xfrm>
              <a:off x="377905" y="2996952"/>
              <a:ext cx="1317131" cy="415499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Obdélník 20"/>
          <p:cNvSpPr/>
          <p:nvPr/>
        </p:nvSpPr>
        <p:spPr>
          <a:xfrm>
            <a:off x="3326977" y="3168549"/>
            <a:ext cx="12102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</a:t>
            </a:r>
            <a:endParaRPr lang="cs-CZ" sz="6000" dirty="0"/>
          </a:p>
        </p:txBody>
      </p:sp>
      <p:cxnSp>
        <p:nvCxnSpPr>
          <p:cNvPr id="27" name="Přímá spojnice 26"/>
          <p:cNvCxnSpPr/>
          <p:nvPr/>
        </p:nvCxnSpPr>
        <p:spPr>
          <a:xfrm flipH="1" flipV="1">
            <a:off x="6624926" y="1680046"/>
            <a:ext cx="35307" cy="4415005"/>
          </a:xfrm>
          <a:prstGeom prst="line">
            <a:avLst/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bdélník 30"/>
          <p:cNvSpPr/>
          <p:nvPr/>
        </p:nvSpPr>
        <p:spPr>
          <a:xfrm>
            <a:off x="6698672" y="3676380"/>
            <a:ext cx="500872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cs-CZ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endParaRPr lang="cs-CZ" sz="4800" dirty="0">
              <a:solidFill>
                <a:srgbClr val="FF0000"/>
              </a:solidFill>
            </a:endParaRPr>
          </a:p>
        </p:txBody>
      </p:sp>
      <p:sp>
        <p:nvSpPr>
          <p:cNvPr id="34" name="Arc 21"/>
          <p:cNvSpPr>
            <a:spLocks/>
          </p:cNvSpPr>
          <p:nvPr/>
        </p:nvSpPr>
        <p:spPr bwMode="auto">
          <a:xfrm rot="5400000" flipH="1">
            <a:off x="6589885" y="5088080"/>
            <a:ext cx="1024735" cy="807161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" name="Text Box 22"/>
          <p:cNvSpPr txBox="1">
            <a:spLocks noChangeArrowheads="1"/>
          </p:cNvSpPr>
          <p:nvPr/>
        </p:nvSpPr>
        <p:spPr bwMode="auto">
          <a:xfrm rot="5400000">
            <a:off x="6820195" y="5197118"/>
            <a:ext cx="75869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60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8" name="Obdélník 37"/>
          <p:cNvSpPr/>
          <p:nvPr/>
        </p:nvSpPr>
        <p:spPr>
          <a:xfrm>
            <a:off x="7199544" y="4309937"/>
            <a:ext cx="1692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</a:t>
            </a:r>
            <a:endParaRPr lang="cs-CZ" sz="6000" dirty="0"/>
          </a:p>
        </p:txBody>
      </p:sp>
      <p:sp>
        <p:nvSpPr>
          <p:cNvPr id="3" name="TextovéPole 2">
            <a:extLst>
              <a:ext uri="{FF2B5EF4-FFF2-40B4-BE49-F238E27FC236}">
                <a16:creationId xmlns:a16="http://schemas.microsoft.com/office/drawing/2014/main" id="{6F883714-9AAD-4C65-BC9A-BEF525B9EAA0}"/>
              </a:ext>
            </a:extLst>
          </p:cNvPr>
          <p:cNvSpPr txBox="1"/>
          <p:nvPr/>
        </p:nvSpPr>
        <p:spPr>
          <a:xfrm>
            <a:off x="899592" y="1475656"/>
            <a:ext cx="183376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ighlight>
                  <a:srgbClr val="FFFF00"/>
                </a:highlight>
              </a:rPr>
              <a:t>Náčrtek tužkou</a:t>
            </a:r>
            <a:r>
              <a:rPr lang="cs-CZ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434882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31" grpId="0" animBg="1"/>
      <p:bldP spid="34" grpId="0" animBg="1"/>
      <p:bldP spid="35" grpId="0"/>
      <p:bldP spid="38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architektonický,architektura,budovy,cestování,fotografie,Itálie,Italové,naklání se,opírání,pamětihodnosti,Pisa,věž v Pise,věž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67059" y="139688"/>
            <a:ext cx="6565755" cy="656575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50009">
            <a:off x="546487" y="149975"/>
            <a:ext cx="2170584" cy="6034683"/>
          </a:xfrm>
        </p:spPr>
        <p:txBody>
          <a:bodyPr vert="vert270">
            <a:normAutofit/>
          </a:bodyPr>
          <a:lstStyle/>
          <a:p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Do jaké </a:t>
            </a:r>
            <a:r>
              <a:rPr lang="cs-CZ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výšky</a:t>
            </a:r>
            <a:r>
              <a:rPr lang="cs-CZ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sahá šikmá věž v Pise?</a:t>
            </a:r>
          </a:p>
        </p:txBody>
      </p:sp>
      <p:cxnSp>
        <p:nvCxnSpPr>
          <p:cNvPr id="5" name="Přímá spojnice 4"/>
          <p:cNvCxnSpPr/>
          <p:nvPr/>
        </p:nvCxnSpPr>
        <p:spPr>
          <a:xfrm>
            <a:off x="323528" y="6071267"/>
            <a:ext cx="8568952" cy="0"/>
          </a:xfrm>
          <a:prstGeom prst="line">
            <a:avLst/>
          </a:prstGeom>
          <a:ln w="762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Přímá spojnice 7"/>
          <p:cNvCxnSpPr/>
          <p:nvPr/>
        </p:nvCxnSpPr>
        <p:spPr>
          <a:xfrm flipV="1">
            <a:off x="4574061" y="1268760"/>
            <a:ext cx="644908" cy="4685246"/>
          </a:xfrm>
          <a:prstGeom prst="line">
            <a:avLst/>
          </a:prstGeom>
          <a:ln w="76200">
            <a:solidFill>
              <a:srgbClr val="FFFF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bdélník 10"/>
          <p:cNvSpPr/>
          <p:nvPr/>
        </p:nvSpPr>
        <p:spPr>
          <a:xfrm>
            <a:off x="4051132" y="4156680"/>
            <a:ext cx="476412" cy="830997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r>
              <a:rPr lang="cs-CZ" sz="48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endParaRPr lang="cs-CZ" sz="4800" dirty="0">
              <a:solidFill>
                <a:srgbClr val="FFFF00"/>
              </a:solidFill>
            </a:endParaRPr>
          </a:p>
        </p:txBody>
      </p:sp>
      <p:grpSp>
        <p:nvGrpSpPr>
          <p:cNvPr id="20" name="Skupina 19"/>
          <p:cNvGrpSpPr/>
          <p:nvPr/>
        </p:nvGrpSpPr>
        <p:grpSpPr>
          <a:xfrm rot="1468030">
            <a:off x="4065020" y="4408187"/>
            <a:ext cx="1317131" cy="541366"/>
            <a:chOff x="377905" y="2934018"/>
            <a:chExt cx="1317131" cy="541366"/>
          </a:xfrm>
        </p:grpSpPr>
        <p:cxnSp>
          <p:nvCxnSpPr>
            <p:cNvPr id="17" name="Přímá spojnice 16"/>
            <p:cNvCxnSpPr/>
            <p:nvPr/>
          </p:nvCxnSpPr>
          <p:spPr>
            <a:xfrm flipV="1">
              <a:off x="532414" y="2934018"/>
              <a:ext cx="1162622" cy="541366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Přímá spojnice 21"/>
            <p:cNvCxnSpPr/>
            <p:nvPr/>
          </p:nvCxnSpPr>
          <p:spPr>
            <a:xfrm>
              <a:off x="377905" y="2996952"/>
              <a:ext cx="1317131" cy="415499"/>
            </a:xfrm>
            <a:prstGeom prst="line">
              <a:avLst/>
            </a:prstGeom>
            <a:ln w="76200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1" name="Obdélník 20"/>
          <p:cNvSpPr/>
          <p:nvPr/>
        </p:nvSpPr>
        <p:spPr>
          <a:xfrm>
            <a:off x="3317262" y="3061590"/>
            <a:ext cx="1210282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NE</a:t>
            </a:r>
            <a:endParaRPr lang="cs-CZ" sz="6000" dirty="0"/>
          </a:p>
        </p:txBody>
      </p:sp>
      <p:cxnSp>
        <p:nvCxnSpPr>
          <p:cNvPr id="27" name="Přímá spojnice 26"/>
          <p:cNvCxnSpPr/>
          <p:nvPr/>
        </p:nvCxnSpPr>
        <p:spPr>
          <a:xfrm flipH="1" flipV="1">
            <a:off x="5218969" y="1124744"/>
            <a:ext cx="17655" cy="4975035"/>
          </a:xfrm>
          <a:prstGeom prst="line">
            <a:avLst/>
          </a:prstGeom>
          <a:ln w="76200">
            <a:solidFill>
              <a:srgbClr val="FF0000"/>
            </a:solidFill>
            <a:headEnd type="none" w="med" len="med"/>
            <a:tailEnd type="arrow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Obdélník 30"/>
          <p:cNvSpPr/>
          <p:nvPr/>
        </p:nvSpPr>
        <p:spPr>
          <a:xfrm>
            <a:off x="5307529" y="3098638"/>
            <a:ext cx="500872" cy="830997"/>
          </a:xfrm>
          <a:prstGeom prst="rect">
            <a:avLst/>
          </a:prstGeom>
          <a:solidFill>
            <a:srgbClr val="FFFF00"/>
          </a:solidFill>
        </p:spPr>
        <p:txBody>
          <a:bodyPr wrap="square">
            <a:spAutoFit/>
          </a:bodyPr>
          <a:lstStyle/>
          <a:p>
            <a:r>
              <a:rPr lang="cs-CZ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endParaRPr lang="cs-CZ" sz="4800" dirty="0">
              <a:solidFill>
                <a:srgbClr val="FF0000"/>
              </a:solidFill>
            </a:endParaRPr>
          </a:p>
        </p:txBody>
      </p:sp>
      <p:sp>
        <p:nvSpPr>
          <p:cNvPr id="34" name="Arc 21"/>
          <p:cNvSpPr>
            <a:spLocks/>
          </p:cNvSpPr>
          <p:nvPr/>
        </p:nvSpPr>
        <p:spPr bwMode="auto">
          <a:xfrm rot="5400000" flipH="1">
            <a:off x="5166275" y="5092807"/>
            <a:ext cx="1024735" cy="807161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35" name="Text Box 22"/>
          <p:cNvSpPr txBox="1">
            <a:spLocks noChangeArrowheads="1"/>
          </p:cNvSpPr>
          <p:nvPr/>
        </p:nvSpPr>
        <p:spPr bwMode="auto">
          <a:xfrm rot="5400000">
            <a:off x="5396585" y="5201845"/>
            <a:ext cx="75869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60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38" name="Obdélník 37"/>
          <p:cNvSpPr/>
          <p:nvPr/>
        </p:nvSpPr>
        <p:spPr>
          <a:xfrm>
            <a:off x="5503468" y="4052694"/>
            <a:ext cx="1692936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sz="60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ANO</a:t>
            </a:r>
            <a:endParaRPr lang="cs-CZ" sz="6000" dirty="0"/>
          </a:p>
        </p:txBody>
      </p:sp>
      <p:sp>
        <p:nvSpPr>
          <p:cNvPr id="23" name="Obdélník 22"/>
          <p:cNvSpPr/>
          <p:nvPr/>
        </p:nvSpPr>
        <p:spPr>
          <a:xfrm>
            <a:off x="293440" y="6240891"/>
            <a:ext cx="30653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/>
              <a:t>Do výšky 56 metrů. </a:t>
            </a:r>
          </a:p>
        </p:txBody>
      </p:sp>
    </p:spTree>
    <p:extLst>
      <p:ext uri="{BB962C8B-B14F-4D97-AF65-F5344CB8AC3E}">
        <p14:creationId xmlns:p14="http://schemas.microsoft.com/office/powerpoint/2010/main" val="15126657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5" dur="1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22" presetClass="entr" presetSubtype="4" fill="hold" grpId="0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22" presetClass="entr" presetSubtype="4" fill="hold" grpId="0" nodeType="withEffect">
                                  <p:stCondLst>
                                    <p:cond delay="7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21" grpId="0"/>
      <p:bldP spid="31" grpId="0" animBg="1"/>
      <p:bldP spid="34" grpId="0" animBg="1"/>
      <p:bldP spid="35" grpId="0"/>
      <p:bldP spid="38" grpId="0"/>
      <p:bldP spid="2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b="1" dirty="0"/>
              <a:t>Do jaké </a:t>
            </a:r>
            <a:r>
              <a:rPr lang="cs-CZ" b="1" dirty="0">
                <a:solidFill>
                  <a:srgbClr val="FF0000"/>
                </a:solidFill>
              </a:rPr>
              <a:t>výšky</a:t>
            </a:r>
            <a:r>
              <a:rPr lang="cs-CZ" b="1" dirty="0"/>
              <a:t> sahá </a:t>
            </a:r>
            <a:r>
              <a:rPr lang="cs-CZ" b="1" dirty="0" err="1"/>
              <a:t>Eiffelova</a:t>
            </a:r>
            <a:r>
              <a:rPr lang="cs-CZ" b="1" dirty="0"/>
              <a:t> věž?</a:t>
            </a:r>
          </a:p>
        </p:txBody>
      </p:sp>
      <p:pic>
        <p:nvPicPr>
          <p:cNvPr id="1026" name="Picture 2" descr="architektura,budovy,cestování,dominanty,Eiffelova věž,Evropa,Francie,místa,Paříž,věž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2248165" y="1236907"/>
            <a:ext cx="4359639" cy="5184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4" name="Přímá spojnice 3"/>
          <p:cNvCxnSpPr>
            <a:stCxn id="1026" idx="0"/>
          </p:cNvCxnSpPr>
          <p:nvPr/>
        </p:nvCxnSpPr>
        <p:spPr>
          <a:xfrm>
            <a:off x="4427984" y="1236907"/>
            <a:ext cx="1" cy="4892898"/>
          </a:xfrm>
          <a:prstGeom prst="line">
            <a:avLst/>
          </a:prstGeom>
          <a:ln w="76200">
            <a:solidFill>
              <a:srgbClr val="FF0000"/>
            </a:solidFill>
            <a:headEnd type="arrow" w="med" len="med"/>
            <a:tailEnd type="none" w="med" len="med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bdélník 4"/>
          <p:cNvSpPr/>
          <p:nvPr/>
        </p:nvSpPr>
        <p:spPr>
          <a:xfrm>
            <a:off x="4466423" y="1465943"/>
            <a:ext cx="500872" cy="83099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48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</a:t>
            </a:r>
            <a:endParaRPr lang="cs-CZ" sz="4800" dirty="0">
              <a:solidFill>
                <a:srgbClr val="FF0000"/>
              </a:solidFill>
            </a:endParaRPr>
          </a:p>
        </p:txBody>
      </p:sp>
      <p:sp>
        <p:nvSpPr>
          <p:cNvPr id="6" name="Arc 21"/>
          <p:cNvSpPr>
            <a:spLocks/>
          </p:cNvSpPr>
          <p:nvPr/>
        </p:nvSpPr>
        <p:spPr bwMode="auto">
          <a:xfrm rot="5400000" flipH="1">
            <a:off x="4357636" y="5133586"/>
            <a:ext cx="1024735" cy="807161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76200">
            <a:solidFill>
              <a:srgbClr val="FF00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7" name="Text Box 22"/>
          <p:cNvSpPr txBox="1">
            <a:spLocks noChangeArrowheads="1"/>
          </p:cNvSpPr>
          <p:nvPr/>
        </p:nvSpPr>
        <p:spPr bwMode="auto">
          <a:xfrm rot="5400000">
            <a:off x="4587946" y="5242624"/>
            <a:ext cx="758699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6000" b="1" dirty="0">
                <a:solidFill>
                  <a:srgbClr val="FF0000"/>
                </a:solidFill>
              </a:rPr>
              <a:t>.</a:t>
            </a:r>
          </a:p>
        </p:txBody>
      </p:sp>
      <p:sp>
        <p:nvSpPr>
          <p:cNvPr id="9" name="Obdélník 8"/>
          <p:cNvSpPr/>
          <p:nvPr/>
        </p:nvSpPr>
        <p:spPr>
          <a:xfrm>
            <a:off x="2842388" y="6334780"/>
            <a:ext cx="3248069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/>
              <a:t>Do výšky 324 metrů. </a:t>
            </a:r>
          </a:p>
        </p:txBody>
      </p:sp>
      <p:sp>
        <p:nvSpPr>
          <p:cNvPr id="10" name="Obdélník 9"/>
          <p:cNvSpPr/>
          <p:nvPr/>
        </p:nvSpPr>
        <p:spPr>
          <a:xfrm>
            <a:off x="169169" y="2434570"/>
            <a:ext cx="2358248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400" b="1" dirty="0"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Výšku vždy měříme kolmo od země až do nejvyššího bodu měřeného objektu – kolmá vzdálenost.</a:t>
            </a:r>
            <a:endParaRPr lang="cs-CZ" sz="6000" dirty="0">
              <a:highlight>
                <a:srgbClr val="FFFF00"/>
              </a:highlight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969966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53" presetClass="entr" presetSubtype="16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22" presetClass="entr" presetSubtype="4" fill="hold" grpId="0" nodeType="withEffect">
                                  <p:stCondLst>
                                    <p:cond delay="125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5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22" presetClass="entr" presetSubtype="4" fill="hold" grpId="0" nodeType="withEffect">
                                  <p:stCondLst>
                                    <p:cond delay="200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8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 animBg="1"/>
      <p:bldP spid="7" grpId="0"/>
      <p:bldP spid="9" grpId="0"/>
      <p:bldP spid="1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79512" y="620689"/>
            <a:ext cx="738664" cy="4826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OBECNÝ TROJÚHELNÍK</a:t>
            </a: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2052638" y="1701800"/>
            <a:ext cx="5688012" cy="3529013"/>
          </a:xfrm>
          <a:prstGeom prst="triangle">
            <a:avLst>
              <a:gd name="adj" fmla="val 36986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763713" y="5157788"/>
            <a:ext cx="5762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A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7596188" y="5157788"/>
            <a:ext cx="5762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B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924300" y="1125538"/>
            <a:ext cx="5762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C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484438" y="3213100"/>
            <a:ext cx="5762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b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364163" y="5157788"/>
            <a:ext cx="5762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c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5795963" y="2852738"/>
            <a:ext cx="5762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a</a:t>
            </a:r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4140200" y="1701800"/>
            <a:ext cx="0" cy="3529013"/>
          </a:xfrm>
          <a:prstGeom prst="line">
            <a:avLst/>
          </a:prstGeom>
          <a:noFill/>
          <a:ln w="508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14" name="Arc 18"/>
          <p:cNvSpPr>
            <a:spLocks/>
          </p:cNvSpPr>
          <p:nvPr/>
        </p:nvSpPr>
        <p:spPr bwMode="auto">
          <a:xfrm flipH="1">
            <a:off x="3635375" y="4799013"/>
            <a:ext cx="504825" cy="431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3779838" y="4583113"/>
            <a:ext cx="647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/>
              <a:t>.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4140200" y="4221163"/>
            <a:ext cx="5603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i="1">
                <a:solidFill>
                  <a:srgbClr val="339966"/>
                </a:solidFill>
              </a:rPr>
              <a:t>v</a:t>
            </a:r>
            <a:r>
              <a:rPr lang="cs-CZ" sz="3200" b="1" i="1" baseline="-25000">
                <a:solidFill>
                  <a:srgbClr val="339966"/>
                </a:solidFill>
              </a:rPr>
              <a:t>c</a:t>
            </a: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3924300" y="5229225"/>
            <a:ext cx="7921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/>
              <a:t>C</a:t>
            </a:r>
            <a:r>
              <a:rPr lang="cs-CZ" sz="3200" b="1" baseline="-25000" dirty="0"/>
              <a:t>1</a:t>
            </a:r>
          </a:p>
        </p:txBody>
      </p:sp>
      <p:sp>
        <p:nvSpPr>
          <p:cNvPr id="4129" name="Line 33"/>
          <p:cNvSpPr>
            <a:spLocks noChangeShapeType="1"/>
          </p:cNvSpPr>
          <p:nvPr/>
        </p:nvSpPr>
        <p:spPr bwMode="auto">
          <a:xfrm>
            <a:off x="2051050" y="5229225"/>
            <a:ext cx="5689600" cy="0"/>
          </a:xfrm>
          <a:prstGeom prst="line">
            <a:avLst/>
          </a:prstGeom>
          <a:noFill/>
          <a:ln w="508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33" name="Text Box 37"/>
          <p:cNvSpPr txBox="1">
            <a:spLocks noChangeArrowheads="1"/>
          </p:cNvSpPr>
          <p:nvPr/>
        </p:nvSpPr>
        <p:spPr bwMode="auto">
          <a:xfrm>
            <a:off x="1151732" y="5949949"/>
            <a:ext cx="84248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 b="1" dirty="0">
                <a:highlight>
                  <a:srgbClr val="FFFF00"/>
                </a:highlight>
              </a:rPr>
              <a:t>Úsečka </a:t>
            </a:r>
            <a:r>
              <a:rPr lang="cs-CZ" sz="3600" b="1" i="1" dirty="0" err="1">
                <a:solidFill>
                  <a:srgbClr val="009900"/>
                </a:solidFill>
                <a:highlight>
                  <a:srgbClr val="FFFF00"/>
                </a:highlight>
              </a:rPr>
              <a:t>v</a:t>
            </a:r>
            <a:r>
              <a:rPr lang="cs-CZ" sz="3600" b="1" i="1" baseline="-25000" dirty="0" err="1">
                <a:solidFill>
                  <a:srgbClr val="009900"/>
                </a:solidFill>
                <a:highlight>
                  <a:srgbClr val="FFFF00"/>
                </a:highlight>
              </a:rPr>
              <a:t>c</a:t>
            </a:r>
            <a:r>
              <a:rPr lang="cs-CZ" sz="3600" b="1" i="1" dirty="0">
                <a:solidFill>
                  <a:srgbClr val="009900"/>
                </a:solidFill>
                <a:highlight>
                  <a:srgbClr val="FFFF00"/>
                </a:highlight>
              </a:rPr>
              <a:t> </a:t>
            </a:r>
            <a:r>
              <a:rPr lang="cs-CZ" sz="3600" b="1" dirty="0">
                <a:solidFill>
                  <a:srgbClr val="009900"/>
                </a:solidFill>
                <a:highlight>
                  <a:srgbClr val="FFFF00"/>
                </a:highlight>
              </a:rPr>
              <a:t>= </a:t>
            </a:r>
            <a:r>
              <a:rPr lang="cs-CZ" sz="3600" b="1" i="1" dirty="0">
                <a:solidFill>
                  <a:srgbClr val="009900"/>
                </a:solidFill>
                <a:highlight>
                  <a:srgbClr val="FFFF00"/>
                </a:highlight>
              </a:rPr>
              <a:t>CC</a:t>
            </a:r>
            <a:r>
              <a:rPr lang="cs-CZ" sz="3600" b="1" i="1" baseline="-25000" dirty="0">
                <a:solidFill>
                  <a:srgbClr val="009900"/>
                </a:solidFill>
                <a:highlight>
                  <a:srgbClr val="FFFF00"/>
                </a:highlight>
              </a:rPr>
              <a:t>1</a:t>
            </a:r>
            <a:r>
              <a:rPr lang="cs-CZ" sz="3600" b="1" i="1" baseline="-25000" dirty="0">
                <a:solidFill>
                  <a:srgbClr val="0066FF"/>
                </a:solidFill>
                <a:highlight>
                  <a:srgbClr val="FFFF00"/>
                </a:highlight>
              </a:rPr>
              <a:t>  </a:t>
            </a:r>
            <a:r>
              <a:rPr lang="cs-CZ" sz="3600" b="1" dirty="0">
                <a:highlight>
                  <a:srgbClr val="FFFF00"/>
                </a:highlight>
              </a:rPr>
              <a:t>je výška ke straně </a:t>
            </a:r>
            <a:r>
              <a:rPr lang="cs-CZ" sz="3600" b="1" i="1" dirty="0">
                <a:solidFill>
                  <a:srgbClr val="009900"/>
                </a:solidFill>
                <a:highlight>
                  <a:srgbClr val="FFFF00"/>
                </a:highlight>
              </a:rPr>
              <a:t>c</a:t>
            </a:r>
            <a:endParaRPr lang="cs-CZ" sz="3600" b="1" i="1" baseline="-25000" dirty="0">
              <a:solidFill>
                <a:srgbClr val="009900"/>
              </a:solidFill>
              <a:highlight>
                <a:srgbClr val="FFFF00"/>
              </a:highlight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002618" y="116632"/>
            <a:ext cx="72571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ighlight>
                  <a:srgbClr val="FFFF00"/>
                </a:highlight>
              </a:rPr>
              <a:t>Jak vysoký je trojúhelník ABC?</a:t>
            </a:r>
          </a:p>
        </p:txBody>
      </p:sp>
      <p:sp>
        <p:nvSpPr>
          <p:cNvPr id="3" name="Obdélník 2"/>
          <p:cNvSpPr/>
          <p:nvPr/>
        </p:nvSpPr>
        <p:spPr>
          <a:xfrm>
            <a:off x="2446664" y="5367893"/>
            <a:ext cx="1505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pata kolmice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TextovéPole 3">
            <a:extLst>
              <a:ext uri="{FF2B5EF4-FFF2-40B4-BE49-F238E27FC236}">
                <a16:creationId xmlns:a16="http://schemas.microsoft.com/office/drawing/2014/main" id="{4AB61E4D-17ED-485B-B2B1-EC99ED96CAE9}"/>
              </a:ext>
            </a:extLst>
          </p:cNvPr>
          <p:cNvSpPr txBox="1"/>
          <p:nvPr/>
        </p:nvSpPr>
        <p:spPr>
          <a:xfrm>
            <a:off x="5003802" y="1340768"/>
            <a:ext cx="325598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>
                <a:highlight>
                  <a:srgbClr val="FFFF00"/>
                </a:highlight>
              </a:rPr>
              <a:t>Načrtni od ruky a z dalších obrázků doplň </a:t>
            </a:r>
            <a:r>
              <a:rPr lang="cs-CZ" dirty="0" err="1">
                <a:highlight>
                  <a:srgbClr val="FFFF00"/>
                </a:highlight>
              </a:rPr>
              <a:t>va</a:t>
            </a:r>
            <a:r>
              <a:rPr lang="cs-CZ" dirty="0">
                <a:highlight>
                  <a:srgbClr val="FFFF00"/>
                </a:highlight>
              </a:rPr>
              <a:t> a </a:t>
            </a:r>
            <a:r>
              <a:rPr lang="cs-CZ" dirty="0" err="1">
                <a:highlight>
                  <a:srgbClr val="FFFF00"/>
                </a:highlight>
              </a:rPr>
              <a:t>vb</a:t>
            </a:r>
            <a:r>
              <a:rPr lang="cs-CZ" dirty="0">
                <a:highlight>
                  <a:srgbClr val="FFFF00"/>
                </a:highlight>
              </a:rPr>
              <a:t>. Výšky označ barevně.</a:t>
            </a:r>
          </a:p>
        </p:txBody>
      </p:sp>
    </p:spTree>
    <p:extLst>
      <p:ext uri="{BB962C8B-B14F-4D97-AF65-F5344CB8AC3E}">
        <p14:creationId xmlns:p14="http://schemas.microsoft.com/office/powerpoint/2010/main" val="40307615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1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2" dur="2000"/>
                                        <p:tgtEl>
                                          <p:spTgt spid="4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20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4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41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53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9" dur="5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413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41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5" grpId="0"/>
      <p:bldP spid="4106" grpId="0"/>
      <p:bldP spid="4107" grpId="0"/>
      <p:bldP spid="4111" grpId="0" animBg="1"/>
      <p:bldP spid="4114" grpId="0" animBg="1"/>
      <p:bldP spid="4117" grpId="0"/>
      <p:bldP spid="4121" grpId="0"/>
      <p:bldP spid="4124" grpId="0"/>
      <p:bldP spid="4129" grpId="0" animBg="1"/>
      <p:bldP spid="4133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79512" y="620689"/>
            <a:ext cx="738664" cy="4826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OBECNÝ TROJÚHELNÍK</a:t>
            </a: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2052638" y="1701800"/>
            <a:ext cx="5688012" cy="3529013"/>
          </a:xfrm>
          <a:prstGeom prst="triangle">
            <a:avLst>
              <a:gd name="adj" fmla="val 36986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763713" y="5157788"/>
            <a:ext cx="5762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A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7596188" y="5157788"/>
            <a:ext cx="5762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B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924300" y="1125538"/>
            <a:ext cx="5762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C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484438" y="3213100"/>
            <a:ext cx="5762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b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364163" y="5157788"/>
            <a:ext cx="5762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c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5795963" y="2852738"/>
            <a:ext cx="5762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a</a:t>
            </a:r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>
            <a:off x="2052638" y="2493963"/>
            <a:ext cx="2879725" cy="2736850"/>
          </a:xfrm>
          <a:prstGeom prst="line">
            <a:avLst/>
          </a:prstGeom>
          <a:noFill/>
          <a:ln w="508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16" name="Arc 20"/>
          <p:cNvSpPr>
            <a:spLocks/>
          </p:cNvSpPr>
          <p:nvPr/>
        </p:nvSpPr>
        <p:spPr bwMode="auto">
          <a:xfrm rot="13214182" flipH="1">
            <a:off x="4716463" y="2565400"/>
            <a:ext cx="504825" cy="431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4787900" y="2276475"/>
            <a:ext cx="6492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/>
              <a:t>.</a:t>
            </a: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3132138" y="4006850"/>
            <a:ext cx="5603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i="1">
                <a:solidFill>
                  <a:srgbClr val="0066FF"/>
                </a:solidFill>
              </a:rPr>
              <a:t>v</a:t>
            </a:r>
            <a:r>
              <a:rPr lang="cs-CZ" sz="3200" b="1" i="1" baseline="-25000">
                <a:solidFill>
                  <a:srgbClr val="0066FF"/>
                </a:solidFill>
              </a:rPr>
              <a:t>a</a:t>
            </a: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4932363" y="1916113"/>
            <a:ext cx="7921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A</a:t>
            </a:r>
            <a:r>
              <a:rPr lang="cs-CZ" sz="3200" b="1" baseline="-25000"/>
              <a:t>1</a:t>
            </a:r>
          </a:p>
        </p:txBody>
      </p:sp>
      <p:sp>
        <p:nvSpPr>
          <p:cNvPr id="4128" name="Line 32"/>
          <p:cNvSpPr>
            <a:spLocks noChangeShapeType="1"/>
          </p:cNvSpPr>
          <p:nvPr/>
        </p:nvSpPr>
        <p:spPr bwMode="auto">
          <a:xfrm>
            <a:off x="4140200" y="1700213"/>
            <a:ext cx="3600450" cy="3529012"/>
          </a:xfrm>
          <a:prstGeom prst="line">
            <a:avLst/>
          </a:prstGeom>
          <a:noFill/>
          <a:ln w="508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31" name="Text Box 35"/>
          <p:cNvSpPr txBox="1">
            <a:spLocks noChangeArrowheads="1"/>
          </p:cNvSpPr>
          <p:nvPr/>
        </p:nvSpPr>
        <p:spPr bwMode="auto">
          <a:xfrm>
            <a:off x="1439863" y="5949949"/>
            <a:ext cx="84248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 b="1" dirty="0"/>
              <a:t> </a:t>
            </a:r>
            <a:r>
              <a:rPr lang="cs-CZ" sz="3600" b="1" dirty="0">
                <a:highlight>
                  <a:srgbClr val="FFFF00"/>
                </a:highlight>
              </a:rPr>
              <a:t>Úsečka </a:t>
            </a:r>
            <a:r>
              <a:rPr lang="cs-CZ" sz="3600" b="1" i="1" dirty="0" err="1">
                <a:solidFill>
                  <a:srgbClr val="0066FF"/>
                </a:solidFill>
                <a:highlight>
                  <a:srgbClr val="FFFF00"/>
                </a:highlight>
              </a:rPr>
              <a:t>v</a:t>
            </a:r>
            <a:r>
              <a:rPr lang="cs-CZ" sz="3600" b="1" i="1" baseline="-25000" dirty="0" err="1">
                <a:solidFill>
                  <a:srgbClr val="0066FF"/>
                </a:solidFill>
                <a:highlight>
                  <a:srgbClr val="FFFF00"/>
                </a:highlight>
              </a:rPr>
              <a:t>a</a:t>
            </a:r>
            <a:r>
              <a:rPr lang="cs-CZ" sz="3600" b="1" i="1" dirty="0">
                <a:solidFill>
                  <a:srgbClr val="0066FF"/>
                </a:solidFill>
                <a:highlight>
                  <a:srgbClr val="FFFF00"/>
                </a:highlight>
              </a:rPr>
              <a:t> </a:t>
            </a:r>
            <a:r>
              <a:rPr lang="cs-CZ" sz="3600" b="1" dirty="0">
                <a:solidFill>
                  <a:srgbClr val="0066FF"/>
                </a:solidFill>
                <a:highlight>
                  <a:srgbClr val="FFFF00"/>
                </a:highlight>
              </a:rPr>
              <a:t>= </a:t>
            </a:r>
            <a:r>
              <a:rPr lang="cs-CZ" sz="3600" b="1" i="1" dirty="0">
                <a:solidFill>
                  <a:srgbClr val="0066FF"/>
                </a:solidFill>
                <a:highlight>
                  <a:srgbClr val="FFFF00"/>
                </a:highlight>
              </a:rPr>
              <a:t>AA</a:t>
            </a:r>
            <a:r>
              <a:rPr lang="cs-CZ" sz="3600" b="1" i="1" baseline="-25000" dirty="0">
                <a:solidFill>
                  <a:srgbClr val="0066FF"/>
                </a:solidFill>
                <a:highlight>
                  <a:srgbClr val="FFFF00"/>
                </a:highlight>
              </a:rPr>
              <a:t>1  </a:t>
            </a:r>
            <a:r>
              <a:rPr lang="cs-CZ" sz="3600" b="1" dirty="0">
                <a:highlight>
                  <a:srgbClr val="FFFF00"/>
                </a:highlight>
              </a:rPr>
              <a:t>je výška ke straně </a:t>
            </a:r>
            <a:r>
              <a:rPr lang="cs-CZ" sz="3600" b="1" i="1" dirty="0">
                <a:solidFill>
                  <a:srgbClr val="0066FF"/>
                </a:solidFill>
                <a:highlight>
                  <a:srgbClr val="FFFF00"/>
                </a:highlight>
              </a:rPr>
              <a:t>a</a:t>
            </a:r>
            <a:endParaRPr lang="cs-CZ" sz="3600" b="1" i="1" baseline="-25000" dirty="0">
              <a:solidFill>
                <a:srgbClr val="0066FF"/>
              </a:solidFill>
              <a:highlight>
                <a:srgbClr val="FFFF00"/>
              </a:highlight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002618" y="116632"/>
            <a:ext cx="72571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vysoký je trojúhelník ABC?</a:t>
            </a:r>
          </a:p>
        </p:txBody>
      </p:sp>
      <p:sp>
        <p:nvSpPr>
          <p:cNvPr id="18" name="Obdélník 17"/>
          <p:cNvSpPr/>
          <p:nvPr/>
        </p:nvSpPr>
        <p:spPr>
          <a:xfrm>
            <a:off x="5499822" y="2021165"/>
            <a:ext cx="1505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pata kolmice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04817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2000"/>
                                        <p:tgtEl>
                                          <p:spTgt spid="4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2000"/>
                                        <p:tgtEl>
                                          <p:spTgt spid="41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2" grpId="0" animBg="1"/>
      <p:bldP spid="4116" grpId="0" animBg="1"/>
      <p:bldP spid="4118" grpId="0"/>
      <p:bldP spid="4122" grpId="0"/>
      <p:bldP spid="4125" grpId="0"/>
      <p:bldP spid="4128" grpId="0" animBg="1"/>
      <p:bldP spid="4131" grpId="0"/>
      <p:bldP spid="1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0" name="Text Box 4"/>
          <p:cNvSpPr txBox="1">
            <a:spLocks noChangeArrowheads="1"/>
          </p:cNvSpPr>
          <p:nvPr/>
        </p:nvSpPr>
        <p:spPr bwMode="auto">
          <a:xfrm>
            <a:off x="179512" y="620689"/>
            <a:ext cx="738664" cy="4826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OBECNÝ TROJÚHELNÍK</a:t>
            </a:r>
          </a:p>
        </p:txBody>
      </p:sp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2052638" y="1701800"/>
            <a:ext cx="5688012" cy="3529013"/>
          </a:xfrm>
          <a:prstGeom prst="triangle">
            <a:avLst>
              <a:gd name="adj" fmla="val 36986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763713" y="5157788"/>
            <a:ext cx="5762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A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7596188" y="5157788"/>
            <a:ext cx="5762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B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924300" y="1125538"/>
            <a:ext cx="5762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C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484438" y="3213100"/>
            <a:ext cx="5762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b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364163" y="5157788"/>
            <a:ext cx="5762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c</a:t>
            </a:r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3492500" y="2854325"/>
            <a:ext cx="4248150" cy="2376488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15" name="Arc 19"/>
          <p:cNvSpPr>
            <a:spLocks/>
          </p:cNvSpPr>
          <p:nvPr/>
        </p:nvSpPr>
        <p:spPr bwMode="auto">
          <a:xfrm rot="12084291" flipH="1">
            <a:off x="3276600" y="2925763"/>
            <a:ext cx="504825" cy="431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5435600" y="4006850"/>
            <a:ext cx="7921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i="1">
                <a:solidFill>
                  <a:srgbClr val="FF6600"/>
                </a:solidFill>
              </a:rPr>
              <a:t>v</a:t>
            </a:r>
            <a:r>
              <a:rPr lang="cs-CZ" sz="3200" b="1" i="1" baseline="-25000">
                <a:solidFill>
                  <a:srgbClr val="FF6600"/>
                </a:solidFill>
              </a:rPr>
              <a:t>b</a:t>
            </a: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2843213" y="2420938"/>
            <a:ext cx="7921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B</a:t>
            </a:r>
            <a:r>
              <a:rPr lang="cs-CZ" sz="3200" b="1" baseline="-25000"/>
              <a:t>1</a:t>
            </a:r>
          </a:p>
        </p:txBody>
      </p:sp>
      <p:sp>
        <p:nvSpPr>
          <p:cNvPr id="4127" name="Line 31"/>
          <p:cNvSpPr>
            <a:spLocks noChangeShapeType="1"/>
          </p:cNvSpPr>
          <p:nvPr/>
        </p:nvSpPr>
        <p:spPr bwMode="auto">
          <a:xfrm flipV="1">
            <a:off x="2051050" y="1700213"/>
            <a:ext cx="2087563" cy="3529012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3348038" y="2636838"/>
            <a:ext cx="647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/>
              <a:t>.</a:t>
            </a:r>
          </a:p>
        </p:txBody>
      </p:sp>
      <p:sp>
        <p:nvSpPr>
          <p:cNvPr id="4132" name="Text Box 36"/>
          <p:cNvSpPr txBox="1">
            <a:spLocks noChangeArrowheads="1"/>
          </p:cNvSpPr>
          <p:nvPr/>
        </p:nvSpPr>
        <p:spPr bwMode="auto">
          <a:xfrm>
            <a:off x="1002618" y="5983396"/>
            <a:ext cx="8424862" cy="6463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 b="1" dirty="0">
                <a:highlight>
                  <a:srgbClr val="FFFF00"/>
                </a:highlight>
              </a:rPr>
              <a:t>Úsečka </a:t>
            </a:r>
            <a:r>
              <a:rPr lang="cs-CZ" sz="3600" b="1" i="1" dirty="0" err="1">
                <a:solidFill>
                  <a:srgbClr val="FF6600"/>
                </a:solidFill>
                <a:highlight>
                  <a:srgbClr val="FFFF00"/>
                </a:highlight>
              </a:rPr>
              <a:t>v</a:t>
            </a:r>
            <a:r>
              <a:rPr lang="cs-CZ" sz="3600" b="1" i="1" baseline="-25000" dirty="0" err="1">
                <a:solidFill>
                  <a:srgbClr val="FF6600"/>
                </a:solidFill>
                <a:highlight>
                  <a:srgbClr val="FFFF00"/>
                </a:highlight>
              </a:rPr>
              <a:t>b</a:t>
            </a:r>
            <a:r>
              <a:rPr lang="cs-CZ" sz="3600" b="1" i="1" dirty="0">
                <a:solidFill>
                  <a:srgbClr val="FF6600"/>
                </a:solidFill>
                <a:highlight>
                  <a:srgbClr val="FFFF00"/>
                </a:highlight>
              </a:rPr>
              <a:t> </a:t>
            </a:r>
            <a:r>
              <a:rPr lang="cs-CZ" sz="3600" b="1" dirty="0">
                <a:solidFill>
                  <a:srgbClr val="FF6600"/>
                </a:solidFill>
                <a:highlight>
                  <a:srgbClr val="FFFF00"/>
                </a:highlight>
              </a:rPr>
              <a:t>= </a:t>
            </a:r>
            <a:r>
              <a:rPr lang="cs-CZ" sz="3600" b="1" i="1" dirty="0">
                <a:solidFill>
                  <a:srgbClr val="FF6600"/>
                </a:solidFill>
                <a:highlight>
                  <a:srgbClr val="FFFF00"/>
                </a:highlight>
              </a:rPr>
              <a:t>BB</a:t>
            </a:r>
            <a:r>
              <a:rPr lang="cs-CZ" sz="3600" b="1" i="1" baseline="-25000" dirty="0">
                <a:solidFill>
                  <a:srgbClr val="FF6600"/>
                </a:solidFill>
                <a:highlight>
                  <a:srgbClr val="FFFF00"/>
                </a:highlight>
              </a:rPr>
              <a:t>1</a:t>
            </a:r>
            <a:r>
              <a:rPr lang="cs-CZ" sz="3600" b="1" i="1" baseline="-25000" dirty="0">
                <a:solidFill>
                  <a:srgbClr val="0066FF"/>
                </a:solidFill>
                <a:highlight>
                  <a:srgbClr val="FFFF00"/>
                </a:highlight>
              </a:rPr>
              <a:t>  </a:t>
            </a:r>
            <a:r>
              <a:rPr lang="cs-CZ" sz="3600" b="1" dirty="0">
                <a:highlight>
                  <a:srgbClr val="FFFF00"/>
                </a:highlight>
              </a:rPr>
              <a:t>je výška ke straně </a:t>
            </a:r>
            <a:r>
              <a:rPr lang="cs-CZ" sz="3600" b="1" i="1" dirty="0">
                <a:solidFill>
                  <a:srgbClr val="FF6600"/>
                </a:solidFill>
                <a:highlight>
                  <a:srgbClr val="FFFF00"/>
                </a:highlight>
              </a:rPr>
              <a:t>b</a:t>
            </a:r>
            <a:endParaRPr lang="cs-CZ" sz="3600" b="1" i="1" baseline="-25000" dirty="0">
              <a:solidFill>
                <a:srgbClr val="FF6600"/>
              </a:solidFill>
              <a:highlight>
                <a:srgbClr val="FFFF00"/>
              </a:highlight>
            </a:endParaRPr>
          </a:p>
        </p:txBody>
      </p:sp>
      <p:sp>
        <p:nvSpPr>
          <p:cNvPr id="2" name="Obdélník 1"/>
          <p:cNvSpPr/>
          <p:nvPr/>
        </p:nvSpPr>
        <p:spPr>
          <a:xfrm>
            <a:off x="1002618" y="116632"/>
            <a:ext cx="72571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vysoký je trojúhelník ABC?</a:t>
            </a:r>
          </a:p>
        </p:txBody>
      </p:sp>
      <p:sp>
        <p:nvSpPr>
          <p:cNvPr id="32" name="Text Box 10"/>
          <p:cNvSpPr txBox="1">
            <a:spLocks noChangeArrowheads="1"/>
          </p:cNvSpPr>
          <p:nvPr/>
        </p:nvSpPr>
        <p:spPr bwMode="auto">
          <a:xfrm>
            <a:off x="6092825" y="3036768"/>
            <a:ext cx="5762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/>
              <a:t>a</a:t>
            </a:r>
          </a:p>
        </p:txBody>
      </p:sp>
      <p:sp>
        <p:nvSpPr>
          <p:cNvPr id="19" name="Obdélník 18"/>
          <p:cNvSpPr/>
          <p:nvPr/>
        </p:nvSpPr>
        <p:spPr>
          <a:xfrm>
            <a:off x="1337673" y="2532741"/>
            <a:ext cx="1505540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b="1" dirty="0">
                <a:latin typeface="Times New Roman" pitchFamily="18" charset="0"/>
                <a:cs typeface="Times New Roman" pitchFamily="18" charset="0"/>
              </a:rPr>
              <a:t>pata kolmice </a:t>
            </a:r>
            <a:endParaRPr lang="cs-CZ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0615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000"/>
                                        <p:tgtEl>
                                          <p:spTgt spid="4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20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4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41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413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13" grpId="0" animBg="1"/>
      <p:bldP spid="4115" grpId="0" animBg="1"/>
      <p:bldP spid="4120" grpId="0"/>
      <p:bldP spid="4123" grpId="0"/>
      <p:bldP spid="4127" grpId="0" animBg="1"/>
      <p:bldP spid="4130" grpId="0"/>
      <p:bldP spid="1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01" name="AutoShape 5"/>
          <p:cNvSpPr>
            <a:spLocks noChangeArrowheads="1"/>
          </p:cNvSpPr>
          <p:nvPr/>
        </p:nvSpPr>
        <p:spPr bwMode="auto">
          <a:xfrm>
            <a:off x="2052638" y="1701800"/>
            <a:ext cx="5688012" cy="3529013"/>
          </a:xfrm>
          <a:prstGeom prst="triangle">
            <a:avLst>
              <a:gd name="adj" fmla="val 36986"/>
            </a:avLst>
          </a:prstGeom>
          <a:noFill/>
          <a:ln w="254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333399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02" name="Text Box 6"/>
          <p:cNvSpPr txBox="1">
            <a:spLocks noChangeArrowheads="1"/>
          </p:cNvSpPr>
          <p:nvPr/>
        </p:nvSpPr>
        <p:spPr bwMode="auto">
          <a:xfrm>
            <a:off x="1763713" y="5157788"/>
            <a:ext cx="5762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A</a:t>
            </a:r>
          </a:p>
        </p:txBody>
      </p:sp>
      <p:sp>
        <p:nvSpPr>
          <p:cNvPr id="4103" name="Text Box 7"/>
          <p:cNvSpPr txBox="1">
            <a:spLocks noChangeArrowheads="1"/>
          </p:cNvSpPr>
          <p:nvPr/>
        </p:nvSpPr>
        <p:spPr bwMode="auto">
          <a:xfrm>
            <a:off x="7596188" y="5157788"/>
            <a:ext cx="5762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B</a:t>
            </a:r>
          </a:p>
        </p:txBody>
      </p:sp>
      <p:sp>
        <p:nvSpPr>
          <p:cNvPr id="4104" name="Text Box 8"/>
          <p:cNvSpPr txBox="1">
            <a:spLocks noChangeArrowheads="1"/>
          </p:cNvSpPr>
          <p:nvPr/>
        </p:nvSpPr>
        <p:spPr bwMode="auto">
          <a:xfrm>
            <a:off x="3924300" y="1125538"/>
            <a:ext cx="576263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C</a:t>
            </a:r>
          </a:p>
        </p:txBody>
      </p:sp>
      <p:sp>
        <p:nvSpPr>
          <p:cNvPr id="4105" name="Text Box 9"/>
          <p:cNvSpPr txBox="1">
            <a:spLocks noChangeArrowheads="1"/>
          </p:cNvSpPr>
          <p:nvPr/>
        </p:nvSpPr>
        <p:spPr bwMode="auto">
          <a:xfrm>
            <a:off x="2484438" y="3213100"/>
            <a:ext cx="5762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b</a:t>
            </a:r>
          </a:p>
        </p:txBody>
      </p:sp>
      <p:sp>
        <p:nvSpPr>
          <p:cNvPr id="4106" name="Text Box 10"/>
          <p:cNvSpPr txBox="1">
            <a:spLocks noChangeArrowheads="1"/>
          </p:cNvSpPr>
          <p:nvPr/>
        </p:nvSpPr>
        <p:spPr bwMode="auto">
          <a:xfrm>
            <a:off x="5364163" y="5157788"/>
            <a:ext cx="5762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c</a:t>
            </a:r>
          </a:p>
        </p:txBody>
      </p:sp>
      <p:sp>
        <p:nvSpPr>
          <p:cNvPr id="4107" name="Text Box 11"/>
          <p:cNvSpPr txBox="1">
            <a:spLocks noChangeArrowheads="1"/>
          </p:cNvSpPr>
          <p:nvPr/>
        </p:nvSpPr>
        <p:spPr bwMode="auto">
          <a:xfrm>
            <a:off x="5795963" y="2852738"/>
            <a:ext cx="5762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a</a:t>
            </a:r>
          </a:p>
        </p:txBody>
      </p:sp>
      <p:sp>
        <p:nvSpPr>
          <p:cNvPr id="4111" name="Line 15"/>
          <p:cNvSpPr>
            <a:spLocks noChangeShapeType="1"/>
          </p:cNvSpPr>
          <p:nvPr/>
        </p:nvSpPr>
        <p:spPr bwMode="auto">
          <a:xfrm>
            <a:off x="4140200" y="1701800"/>
            <a:ext cx="0" cy="3529013"/>
          </a:xfrm>
          <a:prstGeom prst="line">
            <a:avLst/>
          </a:prstGeom>
          <a:noFill/>
          <a:ln w="508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12" name="Line 16"/>
          <p:cNvSpPr>
            <a:spLocks noChangeShapeType="1"/>
          </p:cNvSpPr>
          <p:nvPr/>
        </p:nvSpPr>
        <p:spPr bwMode="auto">
          <a:xfrm flipH="1">
            <a:off x="2052638" y="2493963"/>
            <a:ext cx="2879725" cy="2736850"/>
          </a:xfrm>
          <a:prstGeom prst="line">
            <a:avLst/>
          </a:prstGeom>
          <a:noFill/>
          <a:ln w="508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13" name="Line 17"/>
          <p:cNvSpPr>
            <a:spLocks noChangeShapeType="1"/>
          </p:cNvSpPr>
          <p:nvPr/>
        </p:nvSpPr>
        <p:spPr bwMode="auto">
          <a:xfrm>
            <a:off x="3492500" y="2854325"/>
            <a:ext cx="4248150" cy="2376488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14" name="Arc 18"/>
          <p:cNvSpPr>
            <a:spLocks/>
          </p:cNvSpPr>
          <p:nvPr/>
        </p:nvSpPr>
        <p:spPr bwMode="auto">
          <a:xfrm flipH="1">
            <a:off x="3635375" y="4799013"/>
            <a:ext cx="504825" cy="431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15" name="Arc 19"/>
          <p:cNvSpPr>
            <a:spLocks/>
          </p:cNvSpPr>
          <p:nvPr/>
        </p:nvSpPr>
        <p:spPr bwMode="auto">
          <a:xfrm rot="12084291" flipH="1">
            <a:off x="3276600" y="2925763"/>
            <a:ext cx="504825" cy="431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16" name="Arc 20"/>
          <p:cNvSpPr>
            <a:spLocks/>
          </p:cNvSpPr>
          <p:nvPr/>
        </p:nvSpPr>
        <p:spPr bwMode="auto">
          <a:xfrm rot="13214182" flipH="1">
            <a:off x="4716463" y="2565400"/>
            <a:ext cx="504825" cy="431800"/>
          </a:xfrm>
          <a:custGeom>
            <a:avLst/>
            <a:gdLst>
              <a:gd name="G0" fmla="+- 0 0 0"/>
              <a:gd name="G1" fmla="+- 21600 0 0"/>
              <a:gd name="G2" fmla="+- 21600 0 0"/>
              <a:gd name="T0" fmla="*/ 0 w 21600"/>
              <a:gd name="T1" fmla="*/ 0 h 21600"/>
              <a:gd name="T2" fmla="*/ 21600 w 21600"/>
              <a:gd name="T3" fmla="*/ 21600 h 21600"/>
              <a:gd name="T4" fmla="*/ 0 w 21600"/>
              <a:gd name="T5" fmla="*/ 21600 h 21600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600" h="21600" fill="none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</a:path>
              <a:path w="21600" h="21600" stroke="0" extrusionOk="0">
                <a:moveTo>
                  <a:pt x="-1" y="0"/>
                </a:moveTo>
                <a:cubicBezTo>
                  <a:pt x="11929" y="0"/>
                  <a:pt x="21600" y="9670"/>
                  <a:pt x="21600" y="21600"/>
                </a:cubicBezTo>
                <a:lnTo>
                  <a:pt x="0" y="21600"/>
                </a:lnTo>
                <a:close/>
              </a:path>
            </a:pathLst>
          </a:custGeom>
          <a:noFill/>
          <a:ln w="9525">
            <a:solidFill>
              <a:schemeClr val="tx1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cs-CZ"/>
          </a:p>
        </p:txBody>
      </p:sp>
      <p:sp>
        <p:nvSpPr>
          <p:cNvPr id="4117" name="Text Box 21"/>
          <p:cNvSpPr txBox="1">
            <a:spLocks noChangeArrowheads="1"/>
          </p:cNvSpPr>
          <p:nvPr/>
        </p:nvSpPr>
        <p:spPr bwMode="auto">
          <a:xfrm>
            <a:off x="3779838" y="4583113"/>
            <a:ext cx="647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/>
              <a:t>.</a:t>
            </a:r>
          </a:p>
        </p:txBody>
      </p:sp>
      <p:sp>
        <p:nvSpPr>
          <p:cNvPr id="4118" name="Text Box 22"/>
          <p:cNvSpPr txBox="1">
            <a:spLocks noChangeArrowheads="1"/>
          </p:cNvSpPr>
          <p:nvPr/>
        </p:nvSpPr>
        <p:spPr bwMode="auto">
          <a:xfrm>
            <a:off x="4787900" y="2276475"/>
            <a:ext cx="649288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/>
              <a:t>.</a:t>
            </a:r>
          </a:p>
        </p:txBody>
      </p:sp>
      <p:sp>
        <p:nvSpPr>
          <p:cNvPr id="4120" name="Text Box 24"/>
          <p:cNvSpPr txBox="1">
            <a:spLocks noChangeArrowheads="1"/>
          </p:cNvSpPr>
          <p:nvPr/>
        </p:nvSpPr>
        <p:spPr bwMode="auto">
          <a:xfrm>
            <a:off x="5435600" y="4006850"/>
            <a:ext cx="7921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i="1">
                <a:solidFill>
                  <a:srgbClr val="FF6600"/>
                </a:solidFill>
              </a:rPr>
              <a:t>v</a:t>
            </a:r>
            <a:r>
              <a:rPr lang="cs-CZ" sz="3200" b="1" i="1" baseline="-25000">
                <a:solidFill>
                  <a:srgbClr val="FF6600"/>
                </a:solidFill>
              </a:rPr>
              <a:t>b</a:t>
            </a:r>
          </a:p>
        </p:txBody>
      </p:sp>
      <p:sp>
        <p:nvSpPr>
          <p:cNvPr id="4121" name="Text Box 25"/>
          <p:cNvSpPr txBox="1">
            <a:spLocks noChangeArrowheads="1"/>
          </p:cNvSpPr>
          <p:nvPr/>
        </p:nvSpPr>
        <p:spPr bwMode="auto">
          <a:xfrm>
            <a:off x="4140200" y="4221163"/>
            <a:ext cx="560388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339966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i="1">
                <a:solidFill>
                  <a:srgbClr val="339966"/>
                </a:solidFill>
              </a:rPr>
              <a:t>v</a:t>
            </a:r>
            <a:r>
              <a:rPr lang="cs-CZ" sz="3200" b="1" i="1" baseline="-25000">
                <a:solidFill>
                  <a:srgbClr val="339966"/>
                </a:solidFill>
              </a:rPr>
              <a:t>c</a:t>
            </a:r>
          </a:p>
        </p:txBody>
      </p:sp>
      <p:sp>
        <p:nvSpPr>
          <p:cNvPr id="4122" name="Text Box 26"/>
          <p:cNvSpPr txBox="1">
            <a:spLocks noChangeArrowheads="1"/>
          </p:cNvSpPr>
          <p:nvPr/>
        </p:nvSpPr>
        <p:spPr bwMode="auto">
          <a:xfrm>
            <a:off x="3132138" y="4006850"/>
            <a:ext cx="560387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i="1">
                <a:solidFill>
                  <a:srgbClr val="0066FF"/>
                </a:solidFill>
              </a:rPr>
              <a:t>v</a:t>
            </a:r>
            <a:r>
              <a:rPr lang="cs-CZ" sz="3200" b="1" i="1" baseline="-25000">
                <a:solidFill>
                  <a:srgbClr val="0066FF"/>
                </a:solidFill>
              </a:rPr>
              <a:t>a</a:t>
            </a:r>
          </a:p>
        </p:txBody>
      </p:sp>
      <p:sp>
        <p:nvSpPr>
          <p:cNvPr id="4123" name="Text Box 27"/>
          <p:cNvSpPr txBox="1">
            <a:spLocks noChangeArrowheads="1"/>
          </p:cNvSpPr>
          <p:nvPr/>
        </p:nvSpPr>
        <p:spPr bwMode="auto">
          <a:xfrm>
            <a:off x="2843213" y="2420938"/>
            <a:ext cx="7921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B</a:t>
            </a:r>
            <a:r>
              <a:rPr lang="cs-CZ" sz="3200" b="1" baseline="-25000"/>
              <a:t>1</a:t>
            </a:r>
          </a:p>
        </p:txBody>
      </p:sp>
      <p:sp>
        <p:nvSpPr>
          <p:cNvPr id="4124" name="Text Box 28"/>
          <p:cNvSpPr txBox="1">
            <a:spLocks noChangeArrowheads="1"/>
          </p:cNvSpPr>
          <p:nvPr/>
        </p:nvSpPr>
        <p:spPr bwMode="auto">
          <a:xfrm>
            <a:off x="3924300" y="5229225"/>
            <a:ext cx="792163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C</a:t>
            </a:r>
            <a:r>
              <a:rPr lang="cs-CZ" sz="3200" b="1" baseline="-25000"/>
              <a:t>1</a:t>
            </a:r>
          </a:p>
        </p:txBody>
      </p:sp>
      <p:sp>
        <p:nvSpPr>
          <p:cNvPr id="4125" name="Text Box 29"/>
          <p:cNvSpPr txBox="1">
            <a:spLocks noChangeArrowheads="1"/>
          </p:cNvSpPr>
          <p:nvPr/>
        </p:nvSpPr>
        <p:spPr bwMode="auto">
          <a:xfrm>
            <a:off x="4932363" y="1916113"/>
            <a:ext cx="792162" cy="5794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/>
              <a:t>A</a:t>
            </a:r>
            <a:r>
              <a:rPr lang="cs-CZ" sz="3200" b="1" baseline="-25000"/>
              <a:t>1</a:t>
            </a:r>
          </a:p>
        </p:txBody>
      </p:sp>
      <p:sp>
        <p:nvSpPr>
          <p:cNvPr id="4127" name="Line 31"/>
          <p:cNvSpPr>
            <a:spLocks noChangeShapeType="1"/>
          </p:cNvSpPr>
          <p:nvPr/>
        </p:nvSpPr>
        <p:spPr bwMode="auto">
          <a:xfrm flipV="1">
            <a:off x="2051050" y="1700213"/>
            <a:ext cx="2087563" cy="3529012"/>
          </a:xfrm>
          <a:prstGeom prst="line">
            <a:avLst/>
          </a:prstGeom>
          <a:noFill/>
          <a:ln w="50800">
            <a:solidFill>
              <a:srgbClr val="FF6600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28" name="Line 32"/>
          <p:cNvSpPr>
            <a:spLocks noChangeShapeType="1"/>
          </p:cNvSpPr>
          <p:nvPr/>
        </p:nvSpPr>
        <p:spPr bwMode="auto">
          <a:xfrm>
            <a:off x="4140200" y="1700213"/>
            <a:ext cx="3600450" cy="3529012"/>
          </a:xfrm>
          <a:prstGeom prst="line">
            <a:avLst/>
          </a:prstGeom>
          <a:noFill/>
          <a:ln w="50800">
            <a:solidFill>
              <a:srgbClr val="3366FF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29" name="Line 33"/>
          <p:cNvSpPr>
            <a:spLocks noChangeShapeType="1"/>
          </p:cNvSpPr>
          <p:nvPr/>
        </p:nvSpPr>
        <p:spPr bwMode="auto">
          <a:xfrm>
            <a:off x="2051050" y="5229225"/>
            <a:ext cx="5689600" cy="0"/>
          </a:xfrm>
          <a:prstGeom prst="line">
            <a:avLst/>
          </a:prstGeom>
          <a:noFill/>
          <a:ln w="50800">
            <a:solidFill>
              <a:srgbClr val="339966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cs-CZ"/>
          </a:p>
        </p:txBody>
      </p:sp>
      <p:sp>
        <p:nvSpPr>
          <p:cNvPr id="4130" name="Text Box 34"/>
          <p:cNvSpPr txBox="1">
            <a:spLocks noChangeArrowheads="1"/>
          </p:cNvSpPr>
          <p:nvPr/>
        </p:nvSpPr>
        <p:spPr bwMode="auto">
          <a:xfrm>
            <a:off x="3348038" y="2636838"/>
            <a:ext cx="647700" cy="641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/>
              <a:t>.</a:t>
            </a:r>
          </a:p>
        </p:txBody>
      </p:sp>
      <p:sp>
        <p:nvSpPr>
          <p:cNvPr id="32" name="Text Box 4"/>
          <p:cNvSpPr txBox="1">
            <a:spLocks noChangeArrowheads="1"/>
          </p:cNvSpPr>
          <p:nvPr/>
        </p:nvSpPr>
        <p:spPr bwMode="auto">
          <a:xfrm>
            <a:off x="179512" y="620689"/>
            <a:ext cx="738664" cy="48268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vert270"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6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OBECNÝ TROJÚHELNÍK</a:t>
            </a:r>
          </a:p>
        </p:txBody>
      </p:sp>
      <p:sp>
        <p:nvSpPr>
          <p:cNvPr id="33" name="Obdélník 32"/>
          <p:cNvSpPr/>
          <p:nvPr/>
        </p:nvSpPr>
        <p:spPr>
          <a:xfrm>
            <a:off x="1002618" y="116632"/>
            <a:ext cx="725717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spcBef>
                <a:spcPct val="50000"/>
              </a:spcBef>
            </a:pPr>
            <a:r>
              <a:rPr lang="cs-CZ" sz="44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Jak vysoký je trojúhelník ABC?</a:t>
            </a:r>
          </a:p>
        </p:txBody>
      </p:sp>
      <p:sp>
        <p:nvSpPr>
          <p:cNvPr id="34" name="Obdélník 33"/>
          <p:cNvSpPr/>
          <p:nvPr/>
        </p:nvSpPr>
        <p:spPr>
          <a:xfrm>
            <a:off x="5328444" y="1008172"/>
            <a:ext cx="3744416" cy="181588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cs-CZ" sz="2800" b="1" dirty="0">
                <a:solidFill>
                  <a:srgbClr val="FF0000"/>
                </a:solidFill>
                <a:highlight>
                  <a:srgbClr val="FFFF00"/>
                </a:highlight>
                <a:latin typeface="Times New Roman" pitchFamily="18" charset="0"/>
                <a:cs typeface="Times New Roman" pitchFamily="18" charset="0"/>
              </a:rPr>
              <a:t>Výška trojúhelníku je kolmá vzdálenost strany a příslušného vrcholu.</a:t>
            </a:r>
            <a:endParaRPr lang="cs-CZ" sz="6600" dirty="0">
              <a:solidFill>
                <a:srgbClr val="FF0000"/>
              </a:solidFill>
              <a:highlight>
                <a:srgbClr val="FFFF00"/>
              </a:highlight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5" name="Text Box 9"/>
          <p:cNvSpPr txBox="1">
            <a:spLocks noChangeArrowheads="1"/>
          </p:cNvSpPr>
          <p:nvPr/>
        </p:nvSpPr>
        <p:spPr bwMode="auto">
          <a:xfrm>
            <a:off x="4140201" y="3282950"/>
            <a:ext cx="576262" cy="5794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cs-CZ" sz="3200" b="1" dirty="0"/>
              <a:t>V</a:t>
            </a:r>
          </a:p>
        </p:txBody>
      </p:sp>
      <p:sp>
        <p:nvSpPr>
          <p:cNvPr id="2" name="Obdélník 1">
            <a:extLst>
              <a:ext uri="{FF2B5EF4-FFF2-40B4-BE49-F238E27FC236}">
                <a16:creationId xmlns:a16="http://schemas.microsoft.com/office/drawing/2014/main" id="{F206FA5C-E169-48D6-A88E-615F5EBA799D}"/>
              </a:ext>
            </a:extLst>
          </p:cNvPr>
          <p:cNvSpPr/>
          <p:nvPr/>
        </p:nvSpPr>
        <p:spPr>
          <a:xfrm>
            <a:off x="503320" y="5772985"/>
            <a:ext cx="5423792" cy="80021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cs-CZ" sz="2800" dirty="0">
                <a:highlight>
                  <a:srgbClr val="FFFF00"/>
                </a:highlight>
              </a:rPr>
              <a:t>Rýsuj: c = 6 cm, b= 4,5 cm, a=5,5 cm</a:t>
            </a:r>
          </a:p>
          <a:p>
            <a:r>
              <a:rPr lang="cs-CZ" dirty="0">
                <a:highlight>
                  <a:srgbClr val="FFFF00"/>
                </a:highlight>
              </a:rPr>
              <a:t> Zapiš: </a:t>
            </a:r>
            <a:r>
              <a:rPr lang="cs-CZ" dirty="0" err="1">
                <a:highlight>
                  <a:srgbClr val="FFFF00"/>
                </a:highlight>
              </a:rPr>
              <a:t>v</a:t>
            </a:r>
            <a:r>
              <a:rPr lang="cs-CZ" sz="1600" dirty="0" err="1">
                <a:highlight>
                  <a:srgbClr val="FFFF00"/>
                </a:highlight>
              </a:rPr>
              <a:t>a</a:t>
            </a:r>
            <a:r>
              <a:rPr lang="cs-CZ" sz="1600" dirty="0">
                <a:highlight>
                  <a:srgbClr val="FFFF00"/>
                </a:highlight>
              </a:rPr>
              <a:t> =	</a:t>
            </a:r>
            <a:r>
              <a:rPr lang="cs-CZ" sz="1600" dirty="0" err="1">
                <a:highlight>
                  <a:srgbClr val="FFFF00"/>
                </a:highlight>
              </a:rPr>
              <a:t>vb</a:t>
            </a:r>
            <a:r>
              <a:rPr lang="cs-CZ" sz="1600" dirty="0">
                <a:highlight>
                  <a:srgbClr val="FFFF00"/>
                </a:highlight>
              </a:rPr>
              <a:t>=		</a:t>
            </a:r>
            <a:r>
              <a:rPr lang="cs-CZ" sz="1600" dirty="0" err="1">
                <a:highlight>
                  <a:srgbClr val="FFFF00"/>
                </a:highlight>
              </a:rPr>
              <a:t>vc</a:t>
            </a:r>
            <a:r>
              <a:rPr lang="cs-CZ" sz="1600" dirty="0">
                <a:highlight>
                  <a:srgbClr val="FFFF00"/>
                </a:highlight>
              </a:rPr>
              <a:t>=</a:t>
            </a:r>
            <a:endParaRPr lang="cs-CZ" dirty="0">
              <a:highlight>
                <a:srgbClr val="FFFF00"/>
              </a:highlight>
            </a:endParaRPr>
          </a:p>
        </p:txBody>
      </p:sp>
    </p:spTree>
    <p:extLst>
      <p:ext uri="{BB962C8B-B14F-4D97-AF65-F5344CB8AC3E}">
        <p14:creationId xmlns:p14="http://schemas.microsoft.com/office/powerpoint/2010/main" val="809698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272</TotalTime>
  <Words>567</Words>
  <Application>Microsoft Office PowerPoint</Application>
  <PresentationFormat>Předvádění na obrazovce (4:3)</PresentationFormat>
  <Paragraphs>213</Paragraphs>
  <Slides>17</Slides>
  <Notes>5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17</vt:i4>
      </vt:variant>
    </vt:vector>
  </HeadingPairs>
  <TitlesOfParts>
    <vt:vector size="21" baseType="lpstr">
      <vt:lpstr>Arial</vt:lpstr>
      <vt:lpstr>Calibri</vt:lpstr>
      <vt:lpstr>Times New Roman</vt:lpstr>
      <vt:lpstr>Motiv systému Office</vt:lpstr>
      <vt:lpstr>Výšky v trojúhelníku</vt:lpstr>
      <vt:lpstr>VÝŠKA</vt:lpstr>
      <vt:lpstr>Do jaké výšky vyrostl strom?</vt:lpstr>
      <vt:lpstr>Do jaké výšky sahá šikmá věž v Pise?</vt:lpstr>
      <vt:lpstr>Do jaké výšky sahá Eiffelova věž?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Příklady k procvičení / do sešitu/  /neposílat/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učebního materiálu</dc:title>
  <dc:creator>pc-135M</dc:creator>
  <cp:lastModifiedBy>havlova93@seznam.cz</cp:lastModifiedBy>
  <cp:revision>45</cp:revision>
  <dcterms:created xsi:type="dcterms:W3CDTF">2011-03-19T07:06:37Z</dcterms:created>
  <dcterms:modified xsi:type="dcterms:W3CDTF">2020-04-01T08:46:55Z</dcterms:modified>
</cp:coreProperties>
</file>