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1" r:id="rId3"/>
    <p:sldId id="257" r:id="rId4"/>
    <p:sldId id="259" r:id="rId5"/>
    <p:sldId id="258" r:id="rId6"/>
    <p:sldId id="260" r:id="rId7"/>
    <p:sldId id="261" r:id="rId8"/>
    <p:sldId id="262" r:id="rId9"/>
    <p:sldId id="272" r:id="rId10"/>
    <p:sldId id="263" r:id="rId11"/>
    <p:sldId id="265" r:id="rId12"/>
    <p:sldId id="264" r:id="rId13"/>
    <p:sldId id="266" r:id="rId14"/>
    <p:sldId id="267" r:id="rId15"/>
    <p:sldId id="269" r:id="rId16"/>
    <p:sldId id="270" r:id="rId17"/>
    <p:sldId id="268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CA3E4E-ABD2-42F5-8AC5-57EA3574FC03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DC7161-B5F2-4440-89E8-02FB33E28F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9084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C7161-B5F2-4440-89E8-02FB33E28FF9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808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obrázky z </a:t>
            </a:r>
            <a:r>
              <a:rPr lang="cs-CZ" dirty="0" err="1"/>
              <a:t>Clipartu</a:t>
            </a:r>
            <a:r>
              <a:rPr lang="cs-CZ" dirty="0"/>
              <a:t> Microsoft Office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C7161-B5F2-4440-89E8-02FB33E28FF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53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obrázky z </a:t>
            </a:r>
            <a:r>
              <a:rPr lang="cs-CZ" dirty="0" err="1"/>
              <a:t>Clipartu</a:t>
            </a:r>
            <a:r>
              <a:rPr lang="cs-CZ" dirty="0"/>
              <a:t> Microsoft Office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C7161-B5F2-4440-89E8-02FB33E28FF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859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obrázky z </a:t>
            </a:r>
            <a:r>
              <a:rPr lang="cs-CZ" dirty="0" err="1"/>
              <a:t>Clipartu</a:t>
            </a:r>
            <a:r>
              <a:rPr lang="cs-CZ" dirty="0"/>
              <a:t> Microsoft Office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C7161-B5F2-4440-89E8-02FB33E28FF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8596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obrázky z </a:t>
            </a:r>
            <a:r>
              <a:rPr lang="cs-CZ" dirty="0" err="1"/>
              <a:t>Clipartu</a:t>
            </a:r>
            <a:r>
              <a:rPr lang="cs-CZ"/>
              <a:t> Microsoft Office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C7161-B5F2-4440-89E8-02FB33E28FF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597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C9BBC-568E-49E8-B83B-57E3D1062E6E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61EF-63DA-4AB8-BE90-0F31142496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952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C9BBC-568E-49E8-B83B-57E3D1062E6E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61EF-63DA-4AB8-BE90-0F31142496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0821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C9BBC-568E-49E8-B83B-57E3D1062E6E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61EF-63DA-4AB8-BE90-0F31142496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59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C9BBC-568E-49E8-B83B-57E3D1062E6E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61EF-63DA-4AB8-BE90-0F31142496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2181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C9BBC-568E-49E8-B83B-57E3D1062E6E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61EF-63DA-4AB8-BE90-0F31142496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818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C9BBC-568E-49E8-B83B-57E3D1062E6E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61EF-63DA-4AB8-BE90-0F31142496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88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C9BBC-568E-49E8-B83B-57E3D1062E6E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61EF-63DA-4AB8-BE90-0F31142496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432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C9BBC-568E-49E8-B83B-57E3D1062E6E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61EF-63DA-4AB8-BE90-0F31142496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769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C9BBC-568E-49E8-B83B-57E3D1062E6E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61EF-63DA-4AB8-BE90-0F31142496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321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C9BBC-568E-49E8-B83B-57E3D1062E6E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61EF-63DA-4AB8-BE90-0F31142496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286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C9BBC-568E-49E8-B83B-57E3D1062E6E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61EF-63DA-4AB8-BE90-0F31142496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093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C9BBC-568E-49E8-B83B-57E3D1062E6E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E61EF-63DA-4AB8-BE90-0F31142496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759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806450" y="764704"/>
            <a:ext cx="7772400" cy="1082675"/>
          </a:xfrm>
        </p:spPr>
        <p:txBody>
          <a:bodyPr>
            <a:noAutofit/>
          </a:bodyPr>
          <a:lstStyle/>
          <a:p>
            <a:pPr eaLnBrk="1" hangingPunct="1"/>
            <a:r>
              <a:rPr lang="cs-CZ" sz="6600" b="1" dirty="0">
                <a:solidFill>
                  <a:srgbClr val="FE2710"/>
                </a:solidFill>
                <a:highlight>
                  <a:srgbClr val="FFFF00"/>
                </a:highlight>
              </a:rPr>
              <a:t>Výšky v trojúhelníku</a:t>
            </a:r>
            <a:endParaRPr lang="cs-CZ" sz="6600" dirty="0">
              <a:solidFill>
                <a:srgbClr val="FE2710"/>
              </a:solidFill>
              <a:highlight>
                <a:srgbClr val="FFFF00"/>
              </a:highlight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242823B-785F-4EBE-9121-C71F3C7FBAB7}"/>
              </a:ext>
            </a:extLst>
          </p:cNvPr>
          <p:cNvSpPr txBox="1"/>
          <p:nvPr/>
        </p:nvSpPr>
        <p:spPr>
          <a:xfrm>
            <a:off x="1691680" y="2780928"/>
            <a:ext cx="63367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M / 6. A		týden	 6. – 10. 4.</a:t>
            </a:r>
          </a:p>
          <a:p>
            <a:endParaRPr lang="cs-CZ" dirty="0"/>
          </a:p>
          <a:p>
            <a:pPr marL="342900" indent="-342900">
              <a:buAutoNum type="arabicPeriod"/>
            </a:pPr>
            <a:r>
              <a:rPr lang="cs-CZ" b="1" dirty="0"/>
              <a:t>Výpisky do sešitu </a:t>
            </a:r>
            <a:r>
              <a:rPr lang="cs-CZ" dirty="0"/>
              <a:t>/ neposílat/ - snímek 1 – 16</a:t>
            </a:r>
          </a:p>
          <a:p>
            <a:r>
              <a:rPr lang="cs-CZ" dirty="0"/>
              <a:t>	/ důležité vyznačeno žlutě/</a:t>
            </a:r>
          </a:p>
          <a:p>
            <a:pPr marL="342900" indent="-342900">
              <a:buAutoNum type="arabicPeriod"/>
            </a:pPr>
            <a:endParaRPr lang="cs-CZ" dirty="0"/>
          </a:p>
          <a:p>
            <a:r>
              <a:rPr lang="cs-CZ" b="1" dirty="0"/>
              <a:t>2.    Úkoly</a:t>
            </a:r>
            <a:r>
              <a:rPr lang="cs-CZ" dirty="0"/>
              <a:t> z posledního snímku vypracovat do sešitu. Nemusíte 	posílat. Výsledky  jsou vzadu v učebnici.</a:t>
            </a:r>
          </a:p>
        </p:txBody>
      </p:sp>
    </p:spTree>
    <p:extLst>
      <p:ext uri="{BB962C8B-B14F-4D97-AF65-F5344CB8AC3E}">
        <p14:creationId xmlns:p14="http://schemas.microsoft.com/office/powerpoint/2010/main" val="1662202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699544" y="188639"/>
            <a:ext cx="66246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PAMATUJ !</a:t>
            </a:r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250825" y="2997200"/>
            <a:ext cx="864076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539750" y="3037609"/>
            <a:ext cx="84248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 dirty="0">
                <a:highlight>
                  <a:srgbClr val="FFFF00"/>
                </a:highlight>
              </a:rPr>
              <a:t>Každá výška</a:t>
            </a:r>
            <a:r>
              <a:rPr lang="cs-CZ" sz="3600" b="1" dirty="0">
                <a:highlight>
                  <a:srgbClr val="FFFF00"/>
                </a:highlight>
              </a:rPr>
              <a:t> </a:t>
            </a:r>
            <a:r>
              <a:rPr lang="cs-CZ" sz="3600" dirty="0">
                <a:highlight>
                  <a:srgbClr val="FFFF00"/>
                </a:highlight>
              </a:rPr>
              <a:t>je kolmá k jedné jeho straně.</a:t>
            </a:r>
            <a:endParaRPr lang="cs-CZ" sz="3600" b="1" i="1" baseline="-25000" dirty="0">
              <a:solidFill>
                <a:srgbClr val="0066FF"/>
              </a:solidFill>
              <a:highlight>
                <a:srgbClr val="FFFF00"/>
              </a:highlight>
            </a:endParaRP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648493" y="3860800"/>
            <a:ext cx="16557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i="1" dirty="0" err="1">
                <a:solidFill>
                  <a:srgbClr val="0066FF"/>
                </a:solidFill>
              </a:rPr>
              <a:t>v</a:t>
            </a:r>
            <a:r>
              <a:rPr lang="cs-CZ" sz="3200" b="1" i="1" baseline="-25000" dirty="0" err="1">
                <a:solidFill>
                  <a:srgbClr val="0066FF"/>
                </a:solidFill>
              </a:rPr>
              <a:t>a</a:t>
            </a:r>
            <a:r>
              <a:rPr lang="cs-CZ" sz="3200" b="1" i="1" dirty="0">
                <a:solidFill>
                  <a:srgbClr val="0066FF"/>
                </a:solidFill>
              </a:rPr>
              <a:t>         a</a:t>
            </a:r>
            <a:endParaRPr lang="cs-CZ" sz="3200" b="1" i="1" baseline="-25000" dirty="0">
              <a:solidFill>
                <a:srgbClr val="0066FF"/>
              </a:solidFill>
            </a:endParaRPr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>
            <a:off x="1476375" y="3933825"/>
            <a:ext cx="0" cy="3603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>
            <a:off x="1260475" y="4294188"/>
            <a:ext cx="433388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6516688" y="3860800"/>
            <a:ext cx="16557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i="1" dirty="0" err="1">
                <a:solidFill>
                  <a:srgbClr val="009900"/>
                </a:solidFill>
              </a:rPr>
              <a:t>v</a:t>
            </a:r>
            <a:r>
              <a:rPr lang="cs-CZ" sz="3200" b="1" i="1" baseline="-25000" dirty="0" err="1">
                <a:solidFill>
                  <a:srgbClr val="009900"/>
                </a:solidFill>
              </a:rPr>
              <a:t>c</a:t>
            </a:r>
            <a:r>
              <a:rPr lang="cs-CZ" sz="3200" b="1" i="1" dirty="0">
                <a:solidFill>
                  <a:srgbClr val="009900"/>
                </a:solidFill>
              </a:rPr>
              <a:t>         c</a:t>
            </a:r>
            <a:endParaRPr lang="cs-CZ" sz="3200" b="1" i="1" baseline="-25000" dirty="0">
              <a:solidFill>
                <a:srgbClr val="009900"/>
              </a:solidFill>
            </a:endParaRP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3492500" y="3860800"/>
            <a:ext cx="16557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i="1" dirty="0" err="1">
                <a:solidFill>
                  <a:srgbClr val="FF6600"/>
                </a:solidFill>
              </a:rPr>
              <a:t>v</a:t>
            </a:r>
            <a:r>
              <a:rPr lang="cs-CZ" sz="3200" b="1" i="1" baseline="-25000" dirty="0" err="1">
                <a:solidFill>
                  <a:srgbClr val="FF6600"/>
                </a:solidFill>
              </a:rPr>
              <a:t>b</a:t>
            </a:r>
            <a:r>
              <a:rPr lang="cs-CZ" sz="3200" b="1" i="1" dirty="0">
                <a:solidFill>
                  <a:srgbClr val="FF6600"/>
                </a:solidFill>
              </a:rPr>
              <a:t>         b</a:t>
            </a:r>
            <a:endParaRPr lang="cs-CZ" sz="3200" b="1" i="1" baseline="-25000" dirty="0">
              <a:solidFill>
                <a:srgbClr val="FF6600"/>
              </a:solidFill>
            </a:endParaRPr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>
            <a:off x="4357688" y="3933825"/>
            <a:ext cx="0" cy="3603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45" name="Line 25"/>
          <p:cNvSpPr>
            <a:spLocks noChangeShapeType="1"/>
          </p:cNvSpPr>
          <p:nvPr/>
        </p:nvSpPr>
        <p:spPr bwMode="auto">
          <a:xfrm>
            <a:off x="7381875" y="3933825"/>
            <a:ext cx="0" cy="360363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46" name="Line 26"/>
          <p:cNvSpPr>
            <a:spLocks noChangeShapeType="1"/>
          </p:cNvSpPr>
          <p:nvPr/>
        </p:nvSpPr>
        <p:spPr bwMode="auto">
          <a:xfrm>
            <a:off x="4140200" y="4294188"/>
            <a:ext cx="433388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47" name="Line 27"/>
          <p:cNvSpPr>
            <a:spLocks noChangeShapeType="1"/>
          </p:cNvSpPr>
          <p:nvPr/>
        </p:nvSpPr>
        <p:spPr bwMode="auto">
          <a:xfrm>
            <a:off x="7165975" y="4294188"/>
            <a:ext cx="433388" cy="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49" name="Line 29"/>
          <p:cNvSpPr>
            <a:spLocks noChangeShapeType="1"/>
          </p:cNvSpPr>
          <p:nvPr/>
        </p:nvSpPr>
        <p:spPr bwMode="auto">
          <a:xfrm>
            <a:off x="323850" y="4724400"/>
            <a:ext cx="864076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107504" y="2209403"/>
            <a:ext cx="9018239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400" dirty="0">
                <a:highlight>
                  <a:srgbClr val="FFFF00"/>
                </a:highlight>
              </a:rPr>
              <a:t>Všechny výšky se protínají v …….……………bodě V. </a:t>
            </a:r>
            <a:endParaRPr lang="cs-CZ" sz="3400" i="1" baseline="-25000" dirty="0">
              <a:solidFill>
                <a:srgbClr val="0066FF"/>
              </a:solidFill>
              <a:highlight>
                <a:srgbClr val="FFFF00"/>
              </a:highlight>
            </a:endParaRPr>
          </a:p>
        </p:txBody>
      </p:sp>
      <p:sp>
        <p:nvSpPr>
          <p:cNvPr id="5152" name="Line 32"/>
          <p:cNvSpPr>
            <a:spLocks noChangeShapeType="1"/>
          </p:cNvSpPr>
          <p:nvPr/>
        </p:nvSpPr>
        <p:spPr bwMode="auto">
          <a:xfrm>
            <a:off x="250825" y="1844675"/>
            <a:ext cx="864076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539750" y="5348535"/>
            <a:ext cx="889317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400" dirty="0">
                <a:highlight>
                  <a:srgbClr val="FFFF00"/>
                </a:highlight>
              </a:rPr>
              <a:t>Výška je </a:t>
            </a:r>
            <a:r>
              <a:rPr lang="cs-CZ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ighlight>
                  <a:srgbClr val="FFFF00"/>
                </a:highlight>
              </a:rPr>
              <a:t>úsečka</a:t>
            </a:r>
            <a:r>
              <a:rPr lang="cs-CZ" sz="4400" dirty="0">
                <a:highlight>
                  <a:srgbClr val="FFFF00"/>
                </a:highlight>
              </a:rPr>
              <a:t> </a:t>
            </a:r>
            <a:r>
              <a:rPr lang="cs-CZ" sz="4400" dirty="0"/>
              <a:t>– nikoli přímka !</a:t>
            </a:r>
            <a:endParaRPr lang="cs-CZ" sz="4400" i="1" baseline="-25000" dirty="0">
              <a:solidFill>
                <a:srgbClr val="0066FF"/>
              </a:solidFill>
            </a:endParaRPr>
          </a:p>
        </p:txBody>
      </p:sp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466725" y="1019636"/>
            <a:ext cx="842486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dirty="0">
                <a:highlight>
                  <a:srgbClr val="FFFF00"/>
                </a:highlight>
              </a:rPr>
              <a:t>Každý trojúhelník má …………….výšky.</a:t>
            </a:r>
            <a:endParaRPr lang="cs-CZ" sz="4000" b="1" i="1" baseline="-25000" dirty="0">
              <a:solidFill>
                <a:srgbClr val="0066FF"/>
              </a:solidFill>
              <a:highlight>
                <a:srgbClr val="FFFF00"/>
              </a:highlight>
            </a:endParaRPr>
          </a:p>
        </p:txBody>
      </p:sp>
      <p:sp>
        <p:nvSpPr>
          <p:cNvPr id="5157" name="Line 37"/>
          <p:cNvSpPr>
            <a:spLocks noChangeShapeType="1"/>
          </p:cNvSpPr>
          <p:nvPr/>
        </p:nvSpPr>
        <p:spPr bwMode="auto">
          <a:xfrm flipV="1">
            <a:off x="4572000" y="4941888"/>
            <a:ext cx="2447925" cy="1582737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58" name="Line 38"/>
          <p:cNvSpPr>
            <a:spLocks noChangeShapeType="1"/>
          </p:cNvSpPr>
          <p:nvPr/>
        </p:nvSpPr>
        <p:spPr bwMode="auto">
          <a:xfrm>
            <a:off x="4607719" y="5156200"/>
            <a:ext cx="2736850" cy="136842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5561909" y="739699"/>
            <a:ext cx="20737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tři</a:t>
            </a:r>
            <a:endParaRPr lang="cs-CZ" sz="4800" dirty="0"/>
          </a:p>
        </p:txBody>
      </p:sp>
      <p:sp>
        <p:nvSpPr>
          <p:cNvPr id="3" name="Obdélník 2"/>
          <p:cNvSpPr/>
          <p:nvPr/>
        </p:nvSpPr>
        <p:spPr>
          <a:xfrm>
            <a:off x="5148263" y="1914795"/>
            <a:ext cx="198002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jednom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377674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20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20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7" grpId="0" animBg="1"/>
      <p:bldP spid="5138" grpId="0" animBg="1"/>
      <p:bldP spid="5142" grpId="0"/>
      <p:bldP spid="5143" grpId="0"/>
      <p:bldP spid="5144" grpId="0" animBg="1"/>
      <p:bldP spid="5145" grpId="0" animBg="1"/>
      <p:bldP spid="5146" grpId="0" animBg="1"/>
      <p:bldP spid="5147" grpId="0" animBg="1"/>
      <p:bldP spid="5153" grpId="0"/>
      <p:bldP spid="5157" grpId="0" animBg="1"/>
      <p:bldP spid="5158" grpId="0" animBg="1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762919" y="260648"/>
            <a:ext cx="619283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PRAVOÚHLÝ TROJÚHELNÍK</a:t>
            </a: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2758786" y="1570624"/>
            <a:ext cx="4897438" cy="3313113"/>
          </a:xfrm>
          <a:prstGeom prst="rtTriangl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75" name="Arc 7"/>
          <p:cNvSpPr>
            <a:spLocks/>
          </p:cNvSpPr>
          <p:nvPr/>
        </p:nvSpPr>
        <p:spPr bwMode="auto">
          <a:xfrm>
            <a:off x="2758786" y="4018549"/>
            <a:ext cx="863600" cy="86518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903249" y="3802649"/>
            <a:ext cx="7921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6000"/>
              <a:t>.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7511761" y="4883737"/>
            <a:ext cx="5762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A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2255549" y="994362"/>
            <a:ext cx="5762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B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2326986" y="4883737"/>
            <a:ext cx="5762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C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4414549" y="4883737"/>
            <a:ext cx="5762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b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4990811" y="2434224"/>
            <a:ext cx="5762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c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1318924" y="2794587"/>
            <a:ext cx="5762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a</a:t>
            </a:r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>
            <a:off x="2758786" y="1570624"/>
            <a:ext cx="4897438" cy="3311525"/>
          </a:xfrm>
          <a:prstGeom prst="line">
            <a:avLst/>
          </a:prstGeom>
          <a:noFill/>
          <a:ln w="508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>
            <a:off x="2758786" y="1570624"/>
            <a:ext cx="0" cy="3313113"/>
          </a:xfrm>
          <a:prstGeom prst="line">
            <a:avLst/>
          </a:prstGeom>
          <a:noFill/>
          <a:ln w="508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>
            <a:off x="2758786" y="4883737"/>
            <a:ext cx="4895850" cy="0"/>
          </a:xfrm>
          <a:prstGeom prst="line">
            <a:avLst/>
          </a:prstGeom>
          <a:noFill/>
          <a:ln w="508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5206711" y="4883737"/>
            <a:ext cx="7921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i="1">
                <a:solidFill>
                  <a:srgbClr val="FF6600"/>
                </a:solidFill>
              </a:rPr>
              <a:t>v</a:t>
            </a:r>
            <a:r>
              <a:rPr lang="cs-CZ" sz="3200" b="1" i="1" baseline="-25000">
                <a:solidFill>
                  <a:srgbClr val="FF6600"/>
                </a:solidFill>
              </a:rPr>
              <a:t>a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3695411" y="3299412"/>
            <a:ext cx="5603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i="1">
                <a:solidFill>
                  <a:srgbClr val="339966"/>
                </a:solidFill>
              </a:rPr>
              <a:t>v</a:t>
            </a:r>
            <a:r>
              <a:rPr lang="cs-CZ" sz="3200" b="1" i="1" baseline="-25000">
                <a:solidFill>
                  <a:srgbClr val="339966"/>
                </a:solidFill>
              </a:rPr>
              <a:t>c</a:t>
            </a:r>
          </a:p>
        </p:txBody>
      </p:sp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2111086" y="2794587"/>
            <a:ext cx="6477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i="1">
                <a:solidFill>
                  <a:srgbClr val="0066FF"/>
                </a:solidFill>
              </a:rPr>
              <a:t>v</a:t>
            </a:r>
            <a:r>
              <a:rPr lang="cs-CZ" sz="3200" b="1" i="1" baseline="-25000">
                <a:solidFill>
                  <a:srgbClr val="0066FF"/>
                </a:solidFill>
              </a:rPr>
              <a:t>b</a:t>
            </a:r>
          </a:p>
        </p:txBody>
      </p:sp>
      <p:sp>
        <p:nvSpPr>
          <p:cNvPr id="7203" name="Line 35"/>
          <p:cNvSpPr>
            <a:spLocks noChangeShapeType="1"/>
          </p:cNvSpPr>
          <p:nvPr/>
        </p:nvSpPr>
        <p:spPr bwMode="auto">
          <a:xfrm flipV="1">
            <a:off x="2758786" y="2578687"/>
            <a:ext cx="1512888" cy="2233612"/>
          </a:xfrm>
          <a:prstGeom prst="line">
            <a:avLst/>
          </a:prstGeom>
          <a:noFill/>
          <a:ln w="508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04" name="Text Box 36"/>
          <p:cNvSpPr txBox="1">
            <a:spLocks noChangeArrowheads="1"/>
          </p:cNvSpPr>
          <p:nvPr/>
        </p:nvSpPr>
        <p:spPr bwMode="auto">
          <a:xfrm>
            <a:off x="4127211" y="2434224"/>
            <a:ext cx="6492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/>
              <a:t>.</a:t>
            </a:r>
          </a:p>
        </p:txBody>
      </p:sp>
      <p:sp>
        <p:nvSpPr>
          <p:cNvPr id="7205" name="Arc 37"/>
          <p:cNvSpPr>
            <a:spLocks/>
          </p:cNvSpPr>
          <p:nvPr/>
        </p:nvSpPr>
        <p:spPr bwMode="auto">
          <a:xfrm rot="12084291" flipH="1">
            <a:off x="4054186" y="2723149"/>
            <a:ext cx="504825" cy="431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07" name="Text Box 39"/>
          <p:cNvSpPr txBox="1">
            <a:spLocks noChangeArrowheads="1"/>
          </p:cNvSpPr>
          <p:nvPr/>
        </p:nvSpPr>
        <p:spPr bwMode="auto">
          <a:xfrm>
            <a:off x="1679286" y="2867612"/>
            <a:ext cx="10080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=</a:t>
            </a:r>
          </a:p>
        </p:txBody>
      </p:sp>
      <p:sp>
        <p:nvSpPr>
          <p:cNvPr id="7208" name="Text Box 40"/>
          <p:cNvSpPr txBox="1">
            <a:spLocks noChangeArrowheads="1"/>
          </p:cNvSpPr>
          <p:nvPr/>
        </p:nvSpPr>
        <p:spPr bwMode="auto">
          <a:xfrm>
            <a:off x="4846349" y="4883737"/>
            <a:ext cx="10080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=</a:t>
            </a:r>
          </a:p>
        </p:txBody>
      </p:sp>
      <p:sp>
        <p:nvSpPr>
          <p:cNvPr id="7209" name="Text Box 41"/>
          <p:cNvSpPr txBox="1">
            <a:spLocks noChangeArrowheads="1"/>
          </p:cNvSpPr>
          <p:nvPr/>
        </p:nvSpPr>
        <p:spPr bwMode="auto">
          <a:xfrm>
            <a:off x="1679286" y="5780782"/>
            <a:ext cx="740435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highlight>
                  <a:srgbClr val="FFFF00"/>
                </a:highlight>
              </a:rPr>
              <a:t>Odvěsny pravoúhlého trojúhelníku jsou </a:t>
            </a:r>
            <a:r>
              <a:rPr lang="cs-CZ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ighlight>
                  <a:srgbClr val="FFFF00"/>
                </a:highlight>
              </a:rPr>
              <a:t>zároveň</a:t>
            </a:r>
            <a:r>
              <a:rPr lang="cs-CZ" sz="3200" b="1" dirty="0">
                <a:highlight>
                  <a:srgbClr val="FFFF00"/>
                </a:highlight>
              </a:rPr>
              <a:t> výškami.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5DA8A888-F456-42E0-845E-CE9E8D2B64C0}"/>
              </a:ext>
            </a:extLst>
          </p:cNvPr>
          <p:cNvSpPr txBox="1"/>
          <p:nvPr/>
        </p:nvSpPr>
        <p:spPr>
          <a:xfrm>
            <a:off x="5376701" y="1425460"/>
            <a:ext cx="2592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ighlight>
                  <a:srgbClr val="FFFF00"/>
                </a:highlight>
              </a:rPr>
              <a:t>Náčrtek od ruky</a:t>
            </a:r>
          </a:p>
        </p:txBody>
      </p:sp>
    </p:spTree>
    <p:extLst>
      <p:ext uri="{BB962C8B-B14F-4D97-AF65-F5344CB8AC3E}">
        <p14:creationId xmlns:p14="http://schemas.microsoft.com/office/powerpoint/2010/main" val="93790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2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20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3" grpId="0"/>
      <p:bldP spid="7184" grpId="0"/>
      <p:bldP spid="7185" grpId="0"/>
      <p:bldP spid="7186" grpId="0" animBg="1"/>
      <p:bldP spid="7187" grpId="0" animBg="1"/>
      <p:bldP spid="7188" grpId="0" animBg="1"/>
      <p:bldP spid="7195" grpId="0"/>
      <p:bldP spid="7196" grpId="0"/>
      <p:bldP spid="7197" grpId="0"/>
      <p:bldP spid="7203" grpId="0" animBg="1"/>
      <p:bldP spid="7204" grpId="0"/>
      <p:bldP spid="7205" grpId="0" animBg="1"/>
      <p:bldP spid="7207" grpId="0"/>
      <p:bldP spid="7208" grpId="0"/>
      <p:bldP spid="720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750283" y="908720"/>
            <a:ext cx="7705725" cy="5724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ighlight>
                  <a:srgbClr val="FFFF00"/>
                </a:highlight>
              </a:rPr>
              <a:t>Výška v trojúhelníku je nejkratší vzdálenost mezi vrcholem a přímkou, na které leží protější strana.</a:t>
            </a:r>
          </a:p>
          <a:p>
            <a:pPr>
              <a:spcBef>
                <a:spcPct val="50000"/>
              </a:spcBef>
            </a:pPr>
            <a:endParaRPr lang="cs-CZ" sz="4000" b="1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842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611187" y="227156"/>
            <a:ext cx="597693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TUPOÚHLÝ TROJÚHELNÍK</a:t>
            </a:r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 rot="8908241">
            <a:off x="1619250" y="2565400"/>
            <a:ext cx="6069013" cy="1871663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116013" y="4221163"/>
            <a:ext cx="5762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A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292725" y="4221163"/>
            <a:ext cx="5762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B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6804025" y="765175"/>
            <a:ext cx="5762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C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3924300" y="2060575"/>
            <a:ext cx="5762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b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3492500" y="4221163"/>
            <a:ext cx="5762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c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5867400" y="2708275"/>
            <a:ext cx="5762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a</a:t>
            </a:r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1547813" y="1125538"/>
            <a:ext cx="5184775" cy="3168650"/>
          </a:xfrm>
          <a:prstGeom prst="line">
            <a:avLst/>
          </a:prstGeom>
          <a:noFill/>
          <a:ln w="508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H="1">
            <a:off x="5148263" y="1125538"/>
            <a:ext cx="1584325" cy="3168650"/>
          </a:xfrm>
          <a:prstGeom prst="line">
            <a:avLst/>
          </a:prstGeom>
          <a:noFill/>
          <a:ln w="508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1547813" y="4292600"/>
            <a:ext cx="3600450" cy="0"/>
          </a:xfrm>
          <a:prstGeom prst="line">
            <a:avLst/>
          </a:prstGeom>
          <a:noFill/>
          <a:ln w="508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11" name="Arc 19"/>
          <p:cNvSpPr>
            <a:spLocks/>
          </p:cNvSpPr>
          <p:nvPr/>
        </p:nvSpPr>
        <p:spPr bwMode="auto">
          <a:xfrm flipH="1">
            <a:off x="6227763" y="3860800"/>
            <a:ext cx="504825" cy="431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12" name="Arc 20"/>
          <p:cNvSpPr>
            <a:spLocks/>
          </p:cNvSpPr>
          <p:nvPr/>
        </p:nvSpPr>
        <p:spPr bwMode="auto">
          <a:xfrm rot="1714926" flipH="1">
            <a:off x="4140200" y="5013325"/>
            <a:ext cx="504825" cy="5048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13" name="Arc 21"/>
          <p:cNvSpPr>
            <a:spLocks/>
          </p:cNvSpPr>
          <p:nvPr/>
        </p:nvSpPr>
        <p:spPr bwMode="auto">
          <a:xfrm rot="13061494" flipH="1">
            <a:off x="3779838" y="2781300"/>
            <a:ext cx="574675" cy="431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196"/>
              <a:gd name="T1" fmla="*/ 0 h 21600"/>
              <a:gd name="T2" fmla="*/ 21196 w 21196"/>
              <a:gd name="T3" fmla="*/ 17440 h 21600"/>
              <a:gd name="T4" fmla="*/ 0 w 2119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96" h="21600" fill="none" extrusionOk="0">
                <a:moveTo>
                  <a:pt x="-1" y="0"/>
                </a:moveTo>
                <a:cubicBezTo>
                  <a:pt x="10325" y="0"/>
                  <a:pt x="19207" y="7307"/>
                  <a:pt x="21195" y="17440"/>
                </a:cubicBezTo>
              </a:path>
              <a:path w="21196" h="21600" stroke="0" extrusionOk="0">
                <a:moveTo>
                  <a:pt x="-1" y="0"/>
                </a:moveTo>
                <a:cubicBezTo>
                  <a:pt x="10325" y="0"/>
                  <a:pt x="19207" y="7307"/>
                  <a:pt x="21195" y="1744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6372225" y="3644900"/>
            <a:ext cx="647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/>
              <a:t>.</a:t>
            </a: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3924300" y="2492375"/>
            <a:ext cx="6492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/>
              <a:t>.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6732588" y="2349500"/>
            <a:ext cx="7921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i="1">
                <a:solidFill>
                  <a:srgbClr val="FF6600"/>
                </a:solidFill>
              </a:rPr>
              <a:t>v</a:t>
            </a:r>
            <a:r>
              <a:rPr lang="cs-CZ" sz="3200" b="1" i="1" baseline="-25000">
                <a:solidFill>
                  <a:srgbClr val="FF6600"/>
                </a:solidFill>
              </a:rPr>
              <a:t>c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4572000" y="2997200"/>
            <a:ext cx="6477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i="1">
                <a:solidFill>
                  <a:srgbClr val="339966"/>
                </a:solidFill>
              </a:rPr>
              <a:t>v</a:t>
            </a:r>
            <a:r>
              <a:rPr lang="cs-CZ" sz="3200" b="1" i="1" baseline="-25000">
                <a:solidFill>
                  <a:srgbClr val="339966"/>
                </a:solidFill>
              </a:rPr>
              <a:t>b</a:t>
            </a: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2843213" y="4868863"/>
            <a:ext cx="56038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i="1">
                <a:solidFill>
                  <a:srgbClr val="0066FF"/>
                </a:solidFill>
              </a:rPr>
              <a:t>v</a:t>
            </a:r>
            <a:r>
              <a:rPr lang="cs-CZ" sz="3200" b="1" i="1" baseline="-25000">
                <a:solidFill>
                  <a:srgbClr val="0066FF"/>
                </a:solidFill>
              </a:rPr>
              <a:t>a</a:t>
            </a:r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 flipV="1">
            <a:off x="6732588" y="1125538"/>
            <a:ext cx="0" cy="3168650"/>
          </a:xfrm>
          <a:prstGeom prst="line">
            <a:avLst/>
          </a:prstGeom>
          <a:noFill/>
          <a:ln w="508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23" name="Line 31"/>
          <p:cNvSpPr>
            <a:spLocks noChangeShapeType="1"/>
          </p:cNvSpPr>
          <p:nvPr/>
        </p:nvSpPr>
        <p:spPr bwMode="auto">
          <a:xfrm flipH="1" flipV="1">
            <a:off x="1547813" y="4292600"/>
            <a:ext cx="2952750" cy="1296988"/>
          </a:xfrm>
          <a:prstGeom prst="line">
            <a:avLst/>
          </a:prstGeom>
          <a:noFill/>
          <a:ln w="508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24" name="Line 32"/>
          <p:cNvSpPr>
            <a:spLocks noChangeShapeType="1"/>
          </p:cNvSpPr>
          <p:nvPr/>
        </p:nvSpPr>
        <p:spPr bwMode="auto">
          <a:xfrm>
            <a:off x="4140200" y="2708275"/>
            <a:ext cx="1009650" cy="1584325"/>
          </a:xfrm>
          <a:prstGeom prst="line">
            <a:avLst/>
          </a:prstGeom>
          <a:noFill/>
          <a:ln w="508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25" name="Line 33"/>
          <p:cNvSpPr>
            <a:spLocks noChangeShapeType="1"/>
          </p:cNvSpPr>
          <p:nvPr/>
        </p:nvSpPr>
        <p:spPr bwMode="auto">
          <a:xfrm>
            <a:off x="5076825" y="4292600"/>
            <a:ext cx="302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26" name="Line 34"/>
          <p:cNvSpPr>
            <a:spLocks noChangeShapeType="1"/>
          </p:cNvSpPr>
          <p:nvPr/>
        </p:nvSpPr>
        <p:spPr bwMode="auto">
          <a:xfrm flipV="1">
            <a:off x="4211638" y="4149725"/>
            <a:ext cx="1008062" cy="2014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4284663" y="4868863"/>
            <a:ext cx="647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/>
              <a:t>.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336726" y="993914"/>
            <a:ext cx="3529012" cy="141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Průsečík výšek trojúhelníku leží vně.</a:t>
            </a:r>
          </a:p>
          <a:p>
            <a:pPr>
              <a:spcBef>
                <a:spcPct val="50000"/>
              </a:spcBef>
            </a:pP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  <a:highlight>
                  <a:srgbClr val="FFFF00"/>
                </a:highlight>
              </a:rPr>
              <a:t>Prohlédni</a:t>
            </a:r>
            <a:r>
              <a:rPr lang="cs-CZ" sz="2000" dirty="0">
                <a:effectLst>
                  <a:outerShdw blurRad="38100" dist="38100" dir="2700000" algn="tl">
                    <a:srgbClr val="C0C0C0"/>
                  </a:outerShdw>
                </a:effectLst>
                <a:highlight>
                  <a:srgbClr val="FFFF00"/>
                </a:highlight>
              </a:rPr>
              <a:t> .</a:t>
            </a:r>
          </a:p>
        </p:txBody>
      </p:sp>
      <p:sp>
        <p:nvSpPr>
          <p:cNvPr id="8231" name="Line 39"/>
          <p:cNvSpPr>
            <a:spLocks noChangeShapeType="1"/>
          </p:cNvSpPr>
          <p:nvPr/>
        </p:nvSpPr>
        <p:spPr bwMode="auto">
          <a:xfrm>
            <a:off x="5148263" y="4292600"/>
            <a:ext cx="1800225" cy="2565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32" name="Line 40"/>
          <p:cNvSpPr>
            <a:spLocks noChangeShapeType="1"/>
          </p:cNvSpPr>
          <p:nvPr/>
        </p:nvSpPr>
        <p:spPr bwMode="auto">
          <a:xfrm>
            <a:off x="4067175" y="5373688"/>
            <a:ext cx="2881313" cy="12969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33" name="Line 41"/>
          <p:cNvSpPr>
            <a:spLocks noChangeShapeType="1"/>
          </p:cNvSpPr>
          <p:nvPr/>
        </p:nvSpPr>
        <p:spPr bwMode="auto">
          <a:xfrm>
            <a:off x="6732588" y="4292600"/>
            <a:ext cx="0" cy="2565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360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20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20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2000"/>
                                        <p:tgtEl>
                                          <p:spTgt spid="8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20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2000"/>
                                        <p:tgtEl>
                                          <p:spTgt spid="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8" grpId="0" animBg="1"/>
      <p:bldP spid="8209" grpId="0" animBg="1"/>
      <p:bldP spid="8210" grpId="0" animBg="1"/>
      <p:bldP spid="8211" grpId="0" animBg="1"/>
      <p:bldP spid="8212" grpId="0" animBg="1"/>
      <p:bldP spid="8213" grpId="0" animBg="1"/>
      <p:bldP spid="8214" grpId="0"/>
      <p:bldP spid="8215" grpId="0"/>
      <p:bldP spid="8216" grpId="0"/>
      <p:bldP spid="8217" grpId="0"/>
      <p:bldP spid="8218" grpId="0"/>
      <p:bldP spid="8222" grpId="0" animBg="1"/>
      <p:bldP spid="8223" grpId="0" animBg="1"/>
      <p:bldP spid="8224" grpId="0" animBg="1"/>
      <p:bldP spid="8225" grpId="0" animBg="1"/>
      <p:bldP spid="8226" grpId="0" animBg="1"/>
      <p:bldP spid="8227" grpId="0"/>
      <p:bldP spid="8228" grpId="0"/>
      <p:bldP spid="8231" grpId="0" animBg="1"/>
      <p:bldP spid="8232" grpId="0" animBg="1"/>
      <p:bldP spid="823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403648" y="271100"/>
            <a:ext cx="586869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NAJDI VŠECHNY 4 CHYBY</a:t>
            </a:r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>
            <a:off x="2052638" y="1701800"/>
            <a:ext cx="5688012" cy="3529013"/>
          </a:xfrm>
          <a:prstGeom prst="triangle">
            <a:avLst>
              <a:gd name="adj" fmla="val 36986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908175" y="5229225"/>
            <a:ext cx="5762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A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7596188" y="5157788"/>
            <a:ext cx="5762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B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2484438" y="3213100"/>
            <a:ext cx="5762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b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4716463" y="5373688"/>
            <a:ext cx="5762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c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5795963" y="2852738"/>
            <a:ext cx="5762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a</a:t>
            </a:r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4140200" y="1700213"/>
            <a:ext cx="1008063" cy="35290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 flipH="1">
            <a:off x="827088" y="1268413"/>
            <a:ext cx="5400675" cy="51133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3492500" y="2854325"/>
            <a:ext cx="4248150" cy="23764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80" name="Arc 16"/>
          <p:cNvSpPr>
            <a:spLocks/>
          </p:cNvSpPr>
          <p:nvPr/>
        </p:nvSpPr>
        <p:spPr bwMode="auto">
          <a:xfrm flipH="1">
            <a:off x="4500563" y="4797425"/>
            <a:ext cx="504825" cy="431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81" name="Arc 17"/>
          <p:cNvSpPr>
            <a:spLocks/>
          </p:cNvSpPr>
          <p:nvPr/>
        </p:nvSpPr>
        <p:spPr bwMode="auto">
          <a:xfrm rot="12084291" flipH="1">
            <a:off x="3276600" y="2925763"/>
            <a:ext cx="504825" cy="431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82" name="Arc 18"/>
          <p:cNvSpPr>
            <a:spLocks/>
          </p:cNvSpPr>
          <p:nvPr/>
        </p:nvSpPr>
        <p:spPr bwMode="auto">
          <a:xfrm rot="13214182" flipH="1">
            <a:off x="4716463" y="2565400"/>
            <a:ext cx="504825" cy="431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4643438" y="4581525"/>
            <a:ext cx="647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 dirty="0"/>
              <a:t>.</a:t>
            </a: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4787900" y="2276475"/>
            <a:ext cx="6492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/>
              <a:t>.</a:t>
            </a: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5435600" y="4006850"/>
            <a:ext cx="7921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i="1"/>
              <a:t>v</a:t>
            </a:r>
            <a:r>
              <a:rPr lang="cs-CZ" sz="3200" b="1" i="1" baseline="-25000"/>
              <a:t>c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4140200" y="4005263"/>
            <a:ext cx="6492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i="1"/>
              <a:t>v</a:t>
            </a:r>
            <a:r>
              <a:rPr lang="cs-CZ" sz="3200" b="1" i="1" baseline="-25000"/>
              <a:t>b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3132138" y="4006850"/>
            <a:ext cx="5603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i="1"/>
              <a:t>v</a:t>
            </a:r>
            <a:r>
              <a:rPr lang="cs-CZ" sz="3200" b="1" i="1" baseline="-25000"/>
              <a:t>a</a:t>
            </a: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3348038" y="2636838"/>
            <a:ext cx="647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/>
              <a:t>.</a:t>
            </a:r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3924300" y="1125538"/>
            <a:ext cx="5762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C</a:t>
            </a:r>
          </a:p>
        </p:txBody>
      </p:sp>
      <p:sp>
        <p:nvSpPr>
          <p:cNvPr id="11297" name="Line 33"/>
          <p:cNvSpPr>
            <a:spLocks noChangeShapeType="1"/>
          </p:cNvSpPr>
          <p:nvPr/>
        </p:nvSpPr>
        <p:spPr bwMode="auto">
          <a:xfrm flipV="1">
            <a:off x="2051050" y="2492375"/>
            <a:ext cx="2881313" cy="2736850"/>
          </a:xfrm>
          <a:prstGeom prst="line">
            <a:avLst/>
          </a:prstGeom>
          <a:noFill/>
          <a:ln w="508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98" name="Text Box 34"/>
          <p:cNvSpPr txBox="1">
            <a:spLocks noChangeArrowheads="1"/>
          </p:cNvSpPr>
          <p:nvPr/>
        </p:nvSpPr>
        <p:spPr bwMode="auto">
          <a:xfrm>
            <a:off x="5435600" y="4005263"/>
            <a:ext cx="7921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i="1">
                <a:solidFill>
                  <a:srgbClr val="FF0066"/>
                </a:solidFill>
              </a:rPr>
              <a:t>v</a:t>
            </a:r>
            <a:r>
              <a:rPr lang="cs-CZ" sz="3200" b="1" i="1" baseline="-25000">
                <a:solidFill>
                  <a:srgbClr val="FF0066"/>
                </a:solidFill>
              </a:rPr>
              <a:t>b</a:t>
            </a:r>
          </a:p>
        </p:txBody>
      </p:sp>
      <p:sp>
        <p:nvSpPr>
          <p:cNvPr id="11299" name="Text Box 35"/>
          <p:cNvSpPr txBox="1">
            <a:spLocks noChangeArrowheads="1"/>
          </p:cNvSpPr>
          <p:nvPr/>
        </p:nvSpPr>
        <p:spPr bwMode="auto">
          <a:xfrm>
            <a:off x="4140200" y="4005263"/>
            <a:ext cx="7921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i="1">
                <a:solidFill>
                  <a:schemeClr val="accent2"/>
                </a:solidFill>
              </a:rPr>
              <a:t>v</a:t>
            </a:r>
            <a:r>
              <a:rPr lang="cs-CZ" sz="3200" b="1" i="1" baseline="-25000">
                <a:solidFill>
                  <a:schemeClr val="accent2"/>
                </a:solidFill>
              </a:rPr>
              <a:t>c</a:t>
            </a:r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 flipH="1" flipV="1">
            <a:off x="4140200" y="1700213"/>
            <a:ext cx="0" cy="3529012"/>
          </a:xfrm>
          <a:prstGeom prst="line">
            <a:avLst/>
          </a:prstGeom>
          <a:noFill/>
          <a:ln w="508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301" name="Arc 37"/>
          <p:cNvSpPr>
            <a:spLocks/>
          </p:cNvSpPr>
          <p:nvPr/>
        </p:nvSpPr>
        <p:spPr bwMode="auto">
          <a:xfrm flipH="1">
            <a:off x="3635375" y="4797425"/>
            <a:ext cx="504825" cy="431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302" name="Text Box 38"/>
          <p:cNvSpPr txBox="1">
            <a:spLocks noChangeArrowheads="1"/>
          </p:cNvSpPr>
          <p:nvPr/>
        </p:nvSpPr>
        <p:spPr bwMode="auto">
          <a:xfrm>
            <a:off x="3779838" y="4581525"/>
            <a:ext cx="647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/>
              <a:t>.</a:t>
            </a: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4118192" y="3263973"/>
            <a:ext cx="5762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2749903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2000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0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2000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2000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7" grpId="0" animBg="1"/>
      <p:bldP spid="11278" grpId="0" animBg="1"/>
      <p:bldP spid="11280" grpId="0" animBg="1"/>
      <p:bldP spid="11283" grpId="0"/>
      <p:bldP spid="11285" grpId="0"/>
      <p:bldP spid="11286" grpId="0"/>
      <p:bldP spid="11297" grpId="0" animBg="1"/>
      <p:bldP spid="11298" grpId="0"/>
      <p:bldP spid="11299" grpId="0"/>
      <p:bldP spid="11300" grpId="0" animBg="1"/>
      <p:bldP spid="11301" grpId="0" animBg="1"/>
      <p:bldP spid="1130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423986" y="311594"/>
            <a:ext cx="71278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ROVNOSTRANNÝ TROJÚHELNÍK</a:t>
            </a: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2339975" y="1628775"/>
            <a:ext cx="4319588" cy="3455988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1979613" y="5013325"/>
            <a:ext cx="5762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A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6516688" y="5013325"/>
            <a:ext cx="5762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B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4284663" y="1052513"/>
            <a:ext cx="5762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C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2987675" y="2924175"/>
            <a:ext cx="5762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b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211638" y="5013325"/>
            <a:ext cx="5762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c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5651500" y="2852738"/>
            <a:ext cx="5762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a</a:t>
            </a:r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 flipH="1">
            <a:off x="2339975" y="5084763"/>
            <a:ext cx="4248150" cy="0"/>
          </a:xfrm>
          <a:prstGeom prst="line">
            <a:avLst/>
          </a:prstGeom>
          <a:noFill/>
          <a:ln w="508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4500563" y="1628775"/>
            <a:ext cx="2159000" cy="3455988"/>
          </a:xfrm>
          <a:prstGeom prst="line">
            <a:avLst/>
          </a:prstGeom>
          <a:noFill/>
          <a:ln w="508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 flipV="1">
            <a:off x="2339975" y="1628775"/>
            <a:ext cx="2162175" cy="3455988"/>
          </a:xfrm>
          <a:prstGeom prst="line">
            <a:avLst/>
          </a:prstGeom>
          <a:noFill/>
          <a:ln w="508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8" name="Arc 18"/>
          <p:cNvSpPr>
            <a:spLocks/>
          </p:cNvSpPr>
          <p:nvPr/>
        </p:nvSpPr>
        <p:spPr bwMode="auto">
          <a:xfrm flipH="1">
            <a:off x="3995738" y="4652963"/>
            <a:ext cx="504825" cy="431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59" name="Arc 19"/>
          <p:cNvSpPr>
            <a:spLocks/>
          </p:cNvSpPr>
          <p:nvPr/>
        </p:nvSpPr>
        <p:spPr bwMode="auto">
          <a:xfrm rot="12533846" flipH="1">
            <a:off x="3276600" y="3429000"/>
            <a:ext cx="504825" cy="5048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60" name="Arc 20"/>
          <p:cNvSpPr>
            <a:spLocks/>
          </p:cNvSpPr>
          <p:nvPr/>
        </p:nvSpPr>
        <p:spPr bwMode="auto">
          <a:xfrm rot="13935483" flipH="1">
            <a:off x="5252243" y="3469482"/>
            <a:ext cx="512763" cy="431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554"/>
              <a:gd name="T1" fmla="*/ 0 h 21600"/>
              <a:gd name="T2" fmla="*/ 21554 w 21554"/>
              <a:gd name="T3" fmla="*/ 20194 h 21600"/>
              <a:gd name="T4" fmla="*/ 0 w 2155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54" h="21600" fill="none" extrusionOk="0">
                <a:moveTo>
                  <a:pt x="-1" y="0"/>
                </a:moveTo>
                <a:cubicBezTo>
                  <a:pt x="11383" y="0"/>
                  <a:pt x="20813" y="8834"/>
                  <a:pt x="21554" y="20193"/>
                </a:cubicBezTo>
              </a:path>
              <a:path w="21554" h="21600" stroke="0" extrusionOk="0">
                <a:moveTo>
                  <a:pt x="-1" y="0"/>
                </a:moveTo>
                <a:cubicBezTo>
                  <a:pt x="11383" y="0"/>
                  <a:pt x="20813" y="8834"/>
                  <a:pt x="21554" y="20193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4140200" y="4437063"/>
            <a:ext cx="647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/>
              <a:t>.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5364163" y="3213100"/>
            <a:ext cx="6492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/>
              <a:t>.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5003800" y="4221163"/>
            <a:ext cx="7921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i="1">
                <a:solidFill>
                  <a:srgbClr val="FF6600"/>
                </a:solidFill>
              </a:rPr>
              <a:t>v</a:t>
            </a:r>
            <a:r>
              <a:rPr lang="cs-CZ" sz="3200" b="1" i="1" baseline="-25000">
                <a:solidFill>
                  <a:srgbClr val="FF6600"/>
                </a:solidFill>
              </a:rPr>
              <a:t>b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4427538" y="2565400"/>
            <a:ext cx="5603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i="1">
                <a:solidFill>
                  <a:srgbClr val="339966"/>
                </a:solidFill>
              </a:rPr>
              <a:t>v</a:t>
            </a:r>
            <a:r>
              <a:rPr lang="cs-CZ" sz="3200" b="1" i="1" baseline="-25000">
                <a:solidFill>
                  <a:srgbClr val="339966"/>
                </a:solidFill>
              </a:rPr>
              <a:t>c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3419475" y="4292600"/>
            <a:ext cx="5603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i="1">
                <a:solidFill>
                  <a:srgbClr val="0066FF"/>
                </a:solidFill>
              </a:rPr>
              <a:t>v</a:t>
            </a:r>
            <a:r>
              <a:rPr lang="cs-CZ" sz="3200" b="1" i="1" baseline="-25000">
                <a:solidFill>
                  <a:srgbClr val="0066FF"/>
                </a:solidFill>
              </a:rPr>
              <a:t>a</a:t>
            </a:r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 flipH="1" flipV="1">
            <a:off x="3419475" y="3357563"/>
            <a:ext cx="3167063" cy="1701800"/>
          </a:xfrm>
          <a:prstGeom prst="line">
            <a:avLst/>
          </a:prstGeom>
          <a:noFill/>
          <a:ln w="508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67" name="Line 27"/>
          <p:cNvSpPr>
            <a:spLocks noChangeShapeType="1"/>
          </p:cNvSpPr>
          <p:nvPr/>
        </p:nvSpPr>
        <p:spPr bwMode="auto">
          <a:xfrm flipH="1">
            <a:off x="2339975" y="3357563"/>
            <a:ext cx="3240088" cy="1728787"/>
          </a:xfrm>
          <a:prstGeom prst="line">
            <a:avLst/>
          </a:prstGeom>
          <a:noFill/>
          <a:ln w="508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68" name="Line 28"/>
          <p:cNvSpPr>
            <a:spLocks noChangeShapeType="1"/>
          </p:cNvSpPr>
          <p:nvPr/>
        </p:nvSpPr>
        <p:spPr bwMode="auto">
          <a:xfrm>
            <a:off x="4500563" y="1628775"/>
            <a:ext cx="0" cy="3455988"/>
          </a:xfrm>
          <a:prstGeom prst="line">
            <a:avLst/>
          </a:prstGeom>
          <a:noFill/>
          <a:ln w="508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3348038" y="3141663"/>
            <a:ext cx="647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/>
              <a:t>.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1488765" y="5948363"/>
            <a:ext cx="616647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 dirty="0">
                <a:highlight>
                  <a:srgbClr val="FFFF00"/>
                </a:highlight>
              </a:rPr>
              <a:t>Všechny výšky jsou </a:t>
            </a:r>
            <a:r>
              <a: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ighlight>
                  <a:srgbClr val="FFFF00"/>
                </a:highlight>
              </a:rPr>
              <a:t>shodné.    </a:t>
            </a:r>
            <a:r>
              <a:rPr lang="cs-CZ" sz="2800" dirty="0" err="1">
                <a:highlight>
                  <a:srgbClr val="FFFF00"/>
                </a:highlight>
              </a:rPr>
              <a:t>v</a:t>
            </a:r>
            <a:r>
              <a:rPr lang="cs-CZ" sz="2800" baseline="-25000" dirty="0" err="1">
                <a:highlight>
                  <a:srgbClr val="FFFF00"/>
                </a:highlight>
              </a:rPr>
              <a:t>a</a:t>
            </a:r>
            <a:r>
              <a:rPr lang="cs-CZ" sz="2800" baseline="-25000" dirty="0">
                <a:highlight>
                  <a:srgbClr val="FFFF00"/>
                </a:highlight>
              </a:rPr>
              <a:t> </a:t>
            </a:r>
            <a:r>
              <a:rPr lang="cs-CZ" sz="2800" dirty="0">
                <a:highlight>
                  <a:srgbClr val="FFFF00"/>
                </a:highlight>
              </a:rPr>
              <a:t>=</a:t>
            </a:r>
            <a:r>
              <a:rPr lang="cs-CZ" sz="2800" dirty="0" err="1">
                <a:highlight>
                  <a:srgbClr val="FFFF00"/>
                </a:highlight>
              </a:rPr>
              <a:t>v</a:t>
            </a:r>
            <a:r>
              <a:rPr lang="cs-CZ" sz="2800" baseline="-25000" dirty="0" err="1">
                <a:highlight>
                  <a:srgbClr val="FFFF00"/>
                </a:highlight>
              </a:rPr>
              <a:t>b</a:t>
            </a:r>
            <a:r>
              <a:rPr lang="cs-CZ" sz="2800" baseline="-25000" dirty="0">
                <a:highlight>
                  <a:srgbClr val="FFFF00"/>
                </a:highlight>
              </a:rPr>
              <a:t> </a:t>
            </a:r>
            <a:r>
              <a:rPr lang="cs-CZ" sz="2800" dirty="0">
                <a:highlight>
                  <a:srgbClr val="FFFF00"/>
                </a:highlight>
              </a:rPr>
              <a:t>=</a:t>
            </a:r>
            <a:r>
              <a:rPr lang="cs-CZ" sz="2800" dirty="0" err="1">
                <a:highlight>
                  <a:srgbClr val="FFFF00"/>
                </a:highlight>
              </a:rPr>
              <a:t>v</a:t>
            </a:r>
            <a:r>
              <a:rPr lang="cs-CZ" sz="2800" baseline="-25000" dirty="0" err="1">
                <a:highlight>
                  <a:srgbClr val="FFFF00"/>
                </a:highlight>
              </a:rPr>
              <a:t>c</a:t>
            </a:r>
            <a:r>
              <a:rPr lang="cs-CZ" sz="2800" baseline="-25000" dirty="0">
                <a:highlight>
                  <a:srgbClr val="FFFF00"/>
                </a:highlight>
              </a:rPr>
              <a:t> </a:t>
            </a:r>
            <a:endParaRPr lang="cs-CZ" sz="2800" dirty="0">
              <a:highlight>
                <a:srgbClr val="FFFF00"/>
              </a:highlight>
            </a:endParaRPr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4118192" y="3263973"/>
            <a:ext cx="5762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V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5AC0B15-B981-4B2C-A4C5-D1EE3E334982}"/>
              </a:ext>
            </a:extLst>
          </p:cNvPr>
          <p:cNvSpPr txBox="1"/>
          <p:nvPr/>
        </p:nvSpPr>
        <p:spPr>
          <a:xfrm>
            <a:off x="5795963" y="1342231"/>
            <a:ext cx="2448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ighlight>
                  <a:srgbClr val="FFFF00"/>
                </a:highlight>
              </a:rPr>
              <a:t>Rýsuj: a=b=c=5 cm</a:t>
            </a:r>
          </a:p>
        </p:txBody>
      </p:sp>
    </p:spTree>
    <p:extLst>
      <p:ext uri="{BB962C8B-B14F-4D97-AF65-F5344CB8AC3E}">
        <p14:creationId xmlns:p14="http://schemas.microsoft.com/office/powerpoint/2010/main" val="371081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5" grpId="0" animBg="1"/>
      <p:bldP spid="10256" grpId="0" animBg="1"/>
      <p:bldP spid="10257" grpId="0" animBg="1"/>
      <p:bldP spid="10258" grpId="0" animBg="1"/>
      <p:bldP spid="10259" grpId="0" animBg="1"/>
      <p:bldP spid="10260" grpId="0" animBg="1"/>
      <p:bldP spid="10261" grpId="0"/>
      <p:bldP spid="10262" grpId="0"/>
      <p:bldP spid="10263" grpId="0"/>
      <p:bldP spid="10264" grpId="0"/>
      <p:bldP spid="10265" grpId="0"/>
      <p:bldP spid="10266" grpId="0" animBg="1"/>
      <p:bldP spid="10267" grpId="0" animBg="1"/>
      <p:bldP spid="10268" grpId="0" animBg="1"/>
      <p:bldP spid="10269" grpId="0"/>
      <p:bldP spid="10270" grpId="0"/>
      <p:bldP spid="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296987" y="273189"/>
            <a:ext cx="71278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ROVNORAMENNÝ TROJÚHELNÍK</a:t>
            </a:r>
          </a:p>
        </p:txBody>
      </p:sp>
      <p:sp>
        <p:nvSpPr>
          <p:cNvPr id="9224" name="AutoShape 8"/>
          <p:cNvSpPr>
            <a:spLocks noChangeArrowheads="1"/>
          </p:cNvSpPr>
          <p:nvPr/>
        </p:nvSpPr>
        <p:spPr bwMode="auto">
          <a:xfrm>
            <a:off x="1763713" y="1557338"/>
            <a:ext cx="5616575" cy="3240087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1403350" y="4724400"/>
            <a:ext cx="5762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A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7380288" y="4724400"/>
            <a:ext cx="5762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B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4356100" y="981075"/>
            <a:ext cx="5762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C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2700338" y="2636838"/>
            <a:ext cx="5762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b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284663" y="4797425"/>
            <a:ext cx="5762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c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940425" y="2565400"/>
            <a:ext cx="5762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a</a:t>
            </a:r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1763713" y="4797425"/>
            <a:ext cx="5616575" cy="0"/>
          </a:xfrm>
          <a:prstGeom prst="line">
            <a:avLst/>
          </a:prstGeom>
          <a:noFill/>
          <a:ln w="508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4572000" y="1557338"/>
            <a:ext cx="2808288" cy="3240087"/>
          </a:xfrm>
          <a:prstGeom prst="line">
            <a:avLst/>
          </a:prstGeom>
          <a:noFill/>
          <a:ln w="508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V="1">
            <a:off x="1763713" y="1557338"/>
            <a:ext cx="2809875" cy="3240087"/>
          </a:xfrm>
          <a:prstGeom prst="line">
            <a:avLst/>
          </a:prstGeom>
          <a:noFill/>
          <a:ln w="508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34" name="Arc 18"/>
          <p:cNvSpPr>
            <a:spLocks/>
          </p:cNvSpPr>
          <p:nvPr/>
        </p:nvSpPr>
        <p:spPr bwMode="auto">
          <a:xfrm flipH="1">
            <a:off x="4067175" y="4365625"/>
            <a:ext cx="504825" cy="431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35" name="Arc 19"/>
          <p:cNvSpPr>
            <a:spLocks/>
          </p:cNvSpPr>
          <p:nvPr/>
        </p:nvSpPr>
        <p:spPr bwMode="auto">
          <a:xfrm rot="13323299" flipH="1">
            <a:off x="3779838" y="2349500"/>
            <a:ext cx="504825" cy="5048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36" name="Arc 20"/>
          <p:cNvSpPr>
            <a:spLocks/>
          </p:cNvSpPr>
          <p:nvPr/>
        </p:nvSpPr>
        <p:spPr bwMode="auto">
          <a:xfrm rot="13061494" flipH="1">
            <a:off x="4865688" y="2401888"/>
            <a:ext cx="512762" cy="431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554"/>
              <a:gd name="T1" fmla="*/ 0 h 21600"/>
              <a:gd name="T2" fmla="*/ 21554 w 21554"/>
              <a:gd name="T3" fmla="*/ 20194 h 21600"/>
              <a:gd name="T4" fmla="*/ 0 w 2155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54" h="21600" fill="none" extrusionOk="0">
                <a:moveTo>
                  <a:pt x="-1" y="0"/>
                </a:moveTo>
                <a:cubicBezTo>
                  <a:pt x="11383" y="0"/>
                  <a:pt x="20813" y="8834"/>
                  <a:pt x="21554" y="20193"/>
                </a:cubicBezTo>
              </a:path>
              <a:path w="21554" h="21600" stroke="0" extrusionOk="0">
                <a:moveTo>
                  <a:pt x="-1" y="0"/>
                </a:moveTo>
                <a:cubicBezTo>
                  <a:pt x="11383" y="0"/>
                  <a:pt x="20813" y="8834"/>
                  <a:pt x="21554" y="20193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4211638" y="4149725"/>
            <a:ext cx="647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/>
              <a:t>.</a:t>
            </a: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5003800" y="2133600"/>
            <a:ext cx="6492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/>
              <a:t>.</a:t>
            </a: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5508625" y="3573463"/>
            <a:ext cx="7921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i="1" dirty="0" err="1">
                <a:solidFill>
                  <a:srgbClr val="FF6600"/>
                </a:solidFill>
              </a:rPr>
              <a:t>v</a:t>
            </a:r>
            <a:r>
              <a:rPr lang="cs-CZ" sz="3200" b="1" i="1" baseline="-25000" dirty="0" err="1">
                <a:solidFill>
                  <a:srgbClr val="FF6600"/>
                </a:solidFill>
              </a:rPr>
              <a:t>b</a:t>
            </a:r>
            <a:endParaRPr lang="cs-CZ" sz="3200" b="1" i="1" baseline="-25000" dirty="0">
              <a:solidFill>
                <a:srgbClr val="FF6600"/>
              </a:solidFill>
            </a:endParaRP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3995738" y="3500438"/>
            <a:ext cx="56038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i="1">
                <a:solidFill>
                  <a:srgbClr val="339966"/>
                </a:solidFill>
              </a:rPr>
              <a:t>v</a:t>
            </a:r>
            <a:r>
              <a:rPr lang="cs-CZ" sz="3200" b="1" i="1" baseline="-25000">
                <a:solidFill>
                  <a:srgbClr val="339966"/>
                </a:solidFill>
              </a:rPr>
              <a:t>c</a:t>
            </a:r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2700338" y="3933825"/>
            <a:ext cx="5603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i="1">
                <a:solidFill>
                  <a:srgbClr val="0066FF"/>
                </a:solidFill>
              </a:rPr>
              <a:t>v</a:t>
            </a:r>
            <a:r>
              <a:rPr lang="cs-CZ" sz="3200" b="1" i="1" baseline="-25000">
                <a:solidFill>
                  <a:srgbClr val="0066FF"/>
                </a:solidFill>
              </a:rPr>
              <a:t>a</a:t>
            </a:r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 flipH="1" flipV="1">
            <a:off x="3924300" y="2276475"/>
            <a:ext cx="3382963" cy="2493963"/>
          </a:xfrm>
          <a:prstGeom prst="line">
            <a:avLst/>
          </a:prstGeom>
          <a:noFill/>
          <a:ln w="508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43" name="Line 27"/>
          <p:cNvSpPr>
            <a:spLocks noChangeShapeType="1"/>
          </p:cNvSpPr>
          <p:nvPr/>
        </p:nvSpPr>
        <p:spPr bwMode="auto">
          <a:xfrm flipH="1">
            <a:off x="1763713" y="2276475"/>
            <a:ext cx="3455987" cy="2520950"/>
          </a:xfrm>
          <a:prstGeom prst="line">
            <a:avLst/>
          </a:prstGeom>
          <a:noFill/>
          <a:ln w="508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>
            <a:off x="4572000" y="1628775"/>
            <a:ext cx="0" cy="3168650"/>
          </a:xfrm>
          <a:prstGeom prst="line">
            <a:avLst/>
          </a:prstGeom>
          <a:noFill/>
          <a:ln w="508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3851275" y="2060575"/>
            <a:ext cx="647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/>
              <a:t>.</a:t>
            </a:r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1188244" y="5815370"/>
            <a:ext cx="74882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 dirty="0">
                <a:highlight>
                  <a:srgbClr val="FFFF00"/>
                </a:highlight>
              </a:rPr>
              <a:t>Výšky k ramenům jsou </a:t>
            </a:r>
            <a:r>
              <a: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ighlight>
                  <a:srgbClr val="FFFF00"/>
                </a:highlight>
              </a:rPr>
              <a:t>shodné.   </a:t>
            </a:r>
            <a:r>
              <a:rPr lang="cs-CZ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ighlight>
                  <a:srgbClr val="FFFF00"/>
                </a:highlight>
              </a:rPr>
              <a:t> </a:t>
            </a:r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4211638" y="2807856"/>
            <a:ext cx="5762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V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E6D9989-89D5-4A22-A13F-A278E856C85E}"/>
              </a:ext>
            </a:extLst>
          </p:cNvPr>
          <p:cNvSpPr txBox="1"/>
          <p:nvPr/>
        </p:nvSpPr>
        <p:spPr>
          <a:xfrm>
            <a:off x="6300788" y="5882760"/>
            <a:ext cx="2556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>
                <a:highlight>
                  <a:srgbClr val="FFFF00"/>
                </a:highlight>
              </a:rPr>
              <a:t>v</a:t>
            </a:r>
            <a:r>
              <a:rPr lang="cs-CZ" sz="2800" baseline="-25000" dirty="0" err="1">
                <a:highlight>
                  <a:srgbClr val="FFFF00"/>
                </a:highlight>
              </a:rPr>
              <a:t>a</a:t>
            </a:r>
            <a:r>
              <a:rPr lang="cs-CZ" sz="2800" baseline="-25000" dirty="0">
                <a:highlight>
                  <a:srgbClr val="FFFF00"/>
                </a:highlight>
              </a:rPr>
              <a:t> </a:t>
            </a:r>
            <a:r>
              <a:rPr lang="cs-CZ" sz="2800" dirty="0">
                <a:highlight>
                  <a:srgbClr val="FFFF00"/>
                </a:highlight>
              </a:rPr>
              <a:t>= </a:t>
            </a:r>
            <a:r>
              <a:rPr lang="cs-CZ" sz="2800" dirty="0" err="1">
                <a:highlight>
                  <a:srgbClr val="FFFF00"/>
                </a:highlight>
              </a:rPr>
              <a:t>v</a:t>
            </a:r>
            <a:r>
              <a:rPr lang="cs-CZ" sz="2800" baseline="-25000" dirty="0" err="1">
                <a:highlight>
                  <a:srgbClr val="FFFF00"/>
                </a:highlight>
              </a:rPr>
              <a:t>b</a:t>
            </a:r>
            <a:r>
              <a:rPr lang="cs-CZ" sz="2800" baseline="-25000" dirty="0">
                <a:highlight>
                  <a:srgbClr val="FFFF00"/>
                </a:highlight>
              </a:rPr>
              <a:t> </a:t>
            </a:r>
            <a:endParaRPr lang="cs-CZ" sz="2800" dirty="0">
              <a:highlight>
                <a:srgbClr val="FFFF00"/>
              </a:highlight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81E4D75-69A4-4287-B86D-DCE63E74BE14}"/>
              </a:ext>
            </a:extLst>
          </p:cNvPr>
          <p:cNvSpPr txBox="1"/>
          <p:nvPr/>
        </p:nvSpPr>
        <p:spPr>
          <a:xfrm>
            <a:off x="5653088" y="1052736"/>
            <a:ext cx="27717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ighlight>
                  <a:srgbClr val="FFFF00"/>
                </a:highlight>
              </a:rPr>
              <a:t>Rýsuj:</a:t>
            </a:r>
          </a:p>
          <a:p>
            <a:r>
              <a:rPr lang="cs-CZ" dirty="0">
                <a:highlight>
                  <a:srgbClr val="FFFF00"/>
                </a:highlight>
              </a:rPr>
              <a:t> c= 8 cm, a = b = 5 cm ,</a:t>
            </a:r>
          </a:p>
          <a:p>
            <a:r>
              <a:rPr lang="cs-CZ" dirty="0">
                <a:highlight>
                  <a:srgbClr val="FFFF00"/>
                </a:highlight>
              </a:rPr>
              <a:t>Urči výšky a zapiš.</a:t>
            </a:r>
          </a:p>
        </p:txBody>
      </p:sp>
    </p:spTree>
    <p:extLst>
      <p:ext uri="{BB962C8B-B14F-4D97-AF65-F5344CB8AC3E}">
        <p14:creationId xmlns:p14="http://schemas.microsoft.com/office/powerpoint/2010/main" val="150255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20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2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20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8" grpId="0"/>
      <p:bldP spid="9229" grpId="0"/>
      <p:bldP spid="9230" grpId="0"/>
      <p:bldP spid="9231" grpId="0" animBg="1"/>
      <p:bldP spid="9232" grpId="0" animBg="1"/>
      <p:bldP spid="9233" grpId="0" animBg="1"/>
      <p:bldP spid="9234" grpId="0" animBg="1"/>
      <p:bldP spid="9235" grpId="0" animBg="1"/>
      <p:bldP spid="9236" grpId="0" animBg="1"/>
      <p:bldP spid="9237" grpId="0"/>
      <p:bldP spid="9238" grpId="0"/>
      <p:bldP spid="9239" grpId="0"/>
      <p:bldP spid="9240" grpId="0"/>
      <p:bldP spid="9241" grpId="0"/>
      <p:bldP spid="9242" grpId="0" animBg="1"/>
      <p:bldP spid="9243" grpId="0" animBg="1"/>
      <p:bldP spid="9244" grpId="0" animBg="1"/>
      <p:bldP spid="9247" grpId="0"/>
      <p:bldP spid="9250" grpId="0"/>
      <p:bldP spid="9250" grpId="1"/>
      <p:bldP spid="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Příklady k procvičení / do sešitu/ </a:t>
            </a:r>
            <a:b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/neposílat/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53136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cs-CZ" sz="1600" dirty="0"/>
              <a:t>Narýsuj </a:t>
            </a:r>
            <a:r>
              <a:rPr lang="cs-CZ" sz="1600" b="1" dirty="0"/>
              <a:t>rovnostranný</a:t>
            </a:r>
            <a:r>
              <a:rPr lang="cs-CZ" sz="1600" dirty="0"/>
              <a:t> trojúhelník, a= b= c = 5 cm a sestroj všechny výšky trojúhelníku. Změř výšky a zapiš, co pro ně platí. /zadání, náčrtek/</a:t>
            </a:r>
          </a:p>
          <a:p>
            <a:pPr marL="457200" indent="-457200">
              <a:buAutoNum type="arabicPeriod"/>
            </a:pPr>
            <a:endParaRPr lang="cs-CZ" sz="1600" dirty="0"/>
          </a:p>
          <a:p>
            <a:pPr marL="457200" indent="-457200">
              <a:buFont typeface="Arial" pitchFamily="34" charset="0"/>
              <a:buAutoNum type="arabicPeriod"/>
            </a:pPr>
            <a:r>
              <a:rPr lang="cs-CZ" sz="1600" dirty="0"/>
              <a:t>Narýsuj </a:t>
            </a:r>
            <a:r>
              <a:rPr lang="cs-CZ" sz="1600" b="1" dirty="0"/>
              <a:t>rovnoramenný </a:t>
            </a:r>
            <a:r>
              <a:rPr lang="cs-CZ" sz="1600" dirty="0"/>
              <a:t>trojúhelník, kde a= b= 7cm, c= 5 cm/základna/ Sestroj všechny výšky trojúhelníku. Změř výšky a zapiš, co pro ně platí. /zadání, náčrtek/</a:t>
            </a:r>
          </a:p>
          <a:p>
            <a:pPr marL="457200" indent="-457200">
              <a:buFont typeface="Arial" pitchFamily="34" charset="0"/>
              <a:buAutoNum type="arabicPeriod"/>
            </a:pPr>
            <a:endParaRPr lang="cs-CZ" sz="1600" dirty="0"/>
          </a:p>
          <a:p>
            <a:pPr marL="457200" indent="-457200">
              <a:buFont typeface="Arial" pitchFamily="34" charset="0"/>
              <a:buAutoNum type="arabicPeriod"/>
            </a:pPr>
            <a:r>
              <a:rPr lang="cs-CZ" sz="1600" dirty="0"/>
              <a:t>Vypočítej </a:t>
            </a:r>
            <a:r>
              <a:rPr lang="cs-CZ" sz="1600" b="1" dirty="0"/>
              <a:t>obvody</a:t>
            </a:r>
            <a:r>
              <a:rPr lang="cs-CZ" sz="1600" dirty="0"/>
              <a:t>: 	Trojúhelník	60 cm, 20 cm, 50 cm</a:t>
            </a:r>
          </a:p>
          <a:p>
            <a:pPr marL="0" indent="0">
              <a:buNone/>
            </a:pPr>
            <a:r>
              <a:rPr lang="cs-CZ" sz="1600" dirty="0"/>
              <a:t>			Obdélník		8 m, 25 m</a:t>
            </a:r>
          </a:p>
          <a:p>
            <a:pPr marL="0" indent="0">
              <a:buNone/>
            </a:pPr>
            <a:r>
              <a:rPr lang="cs-CZ" sz="1600" dirty="0"/>
              <a:t>			Čtverec		22 dm</a:t>
            </a:r>
          </a:p>
          <a:p>
            <a:pPr marL="0" indent="0">
              <a:buNone/>
            </a:pPr>
            <a:r>
              <a:rPr lang="cs-CZ" sz="1600" dirty="0"/>
              <a:t>			/ vzorec, dosazení, výsledek, jednotka- M 1. díl str.56/</a:t>
            </a:r>
          </a:p>
          <a:p>
            <a:pPr>
              <a:buAutoNum type="arabicPeriod" startAt="4"/>
            </a:pPr>
            <a:r>
              <a:rPr lang="cs-CZ" sz="1600" dirty="0"/>
              <a:t>Str. 52 / 4 A – rýsuj a odpověz</a:t>
            </a:r>
          </a:p>
          <a:p>
            <a:pPr>
              <a:buFont typeface="Arial" pitchFamily="34" charset="0"/>
              <a:buAutoNum type="arabicPeriod" startAt="4"/>
            </a:pPr>
            <a:r>
              <a:rPr lang="cs-CZ" sz="1600" dirty="0"/>
              <a:t>Str. 52 / 5 A – rýsuj a odpověz</a:t>
            </a:r>
          </a:p>
          <a:p>
            <a:pPr>
              <a:buAutoNum type="arabicPeriod" startAt="4"/>
            </a:pPr>
            <a:r>
              <a:rPr lang="cs-CZ" sz="1600" dirty="0"/>
              <a:t>Str. 52/ 6 – jen odpověď</a:t>
            </a:r>
          </a:p>
          <a:p>
            <a:pPr>
              <a:buAutoNum type="arabicPeriod" startAt="4"/>
            </a:pPr>
            <a:r>
              <a:rPr lang="cs-CZ" sz="1600" dirty="0"/>
              <a:t>Str. 63/ 5 – A i B</a:t>
            </a:r>
          </a:p>
          <a:p>
            <a:pPr>
              <a:buAutoNum type="arabicPeriod" startAt="4"/>
            </a:pPr>
            <a:r>
              <a:rPr lang="cs-CZ" sz="1600" dirty="0"/>
              <a:t>Str. 63/ 9 – jen odpověď</a:t>
            </a:r>
          </a:p>
          <a:p>
            <a:pPr>
              <a:buAutoNum type="arabicPeriod" startAt="4"/>
            </a:pPr>
            <a:endParaRPr lang="cs-CZ" sz="1600" dirty="0"/>
          </a:p>
          <a:p>
            <a:pPr>
              <a:buAutoNum type="arabicPeriod" startAt="4"/>
            </a:pPr>
            <a:endParaRPr lang="cs-CZ" sz="1600" dirty="0"/>
          </a:p>
          <a:p>
            <a:pPr>
              <a:buAutoNum type="arabicPeriod" startAt="4"/>
            </a:pPr>
            <a:endParaRPr lang="cs-CZ" sz="1600" dirty="0"/>
          </a:p>
          <a:p>
            <a:pPr>
              <a:buAutoNum type="arabicPeriod" startAt="4"/>
            </a:pPr>
            <a:endParaRPr lang="cs-CZ" sz="1600" dirty="0"/>
          </a:p>
          <a:p>
            <a:pPr marL="457200" indent="-457200">
              <a:buFont typeface="Arial" pitchFamily="34" charset="0"/>
              <a:buAutoNum type="arabicPeriod"/>
            </a:pPr>
            <a:endParaRPr lang="cs-CZ" sz="1600" dirty="0"/>
          </a:p>
          <a:p>
            <a:pPr marL="457200" indent="-457200">
              <a:buFont typeface="Arial" pitchFamily="34" charset="0"/>
              <a:buAutoNum type="arabicPeriod"/>
            </a:pPr>
            <a:endParaRPr lang="cs-CZ" sz="2200" dirty="0"/>
          </a:p>
          <a:p>
            <a:pPr marL="457200" indent="-457200">
              <a:buAutoNum type="arabicPeriod"/>
            </a:pPr>
            <a:endParaRPr lang="cs-CZ" sz="22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5391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VÝŠKA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25027" y="908720"/>
            <a:ext cx="8424936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cs-CZ" sz="3200" b="1" dirty="0">
                <a:latin typeface="Times New Roman" pitchFamily="18" charset="0"/>
                <a:cs typeface="Times New Roman" pitchFamily="18" charset="0"/>
              </a:rPr>
              <a:t>Pojem výška nás provází celým životem a setkáváme se s ním prakticky každodenně např. :</a:t>
            </a:r>
          </a:p>
        </p:txBody>
      </p:sp>
      <p:sp>
        <p:nvSpPr>
          <p:cNvPr id="7" name="Obdélník 6"/>
          <p:cNvSpPr/>
          <p:nvPr/>
        </p:nvSpPr>
        <p:spPr>
          <a:xfrm>
            <a:off x="1727176" y="2622210"/>
            <a:ext cx="63732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výška spolužáka, výška stromu, výška rozhledny, věže, atd.</a:t>
            </a:r>
          </a:p>
        </p:txBody>
      </p:sp>
      <p:pic>
        <p:nvPicPr>
          <p:cNvPr id="2050" name="Picture 2" descr="Zobrazit podrobnost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776" y="4077072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budovy,Eiffelova věž,Evropa,fotografie,Francie,francouzský,místa,pamětihodnosti,Paříž,věže,západy slunc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4337" y="3443659"/>
            <a:ext cx="3095626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batohy,děti,dítka,lidé,studenti,tlumoky,vyučování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875707"/>
            <a:ext cx="2231530" cy="2231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1663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děti,dítka,knihy,lidé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80" y="4339111"/>
            <a:ext cx="1702939" cy="1702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2471" y="332656"/>
            <a:ext cx="8229600" cy="1143000"/>
          </a:xfrm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jaké </a:t>
            </a: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výšky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vyrostl strom?</a:t>
            </a:r>
          </a:p>
        </p:txBody>
      </p:sp>
      <p:pic>
        <p:nvPicPr>
          <p:cNvPr id="1028" name="Picture 4" descr="listy,příroda,rostliny,strom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680046"/>
            <a:ext cx="4362004" cy="436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omácnosti,krejčovské metry,měření,míry,nástroje,průmysl,stavba,technické vybavení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21877" y="5014931"/>
            <a:ext cx="1049923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Přímá spojnice 4"/>
          <p:cNvCxnSpPr/>
          <p:nvPr/>
        </p:nvCxnSpPr>
        <p:spPr>
          <a:xfrm>
            <a:off x="323528" y="6071267"/>
            <a:ext cx="856895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2771800" y="1680046"/>
            <a:ext cx="3870779" cy="4269233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>
            <a:off x="3176332" y="4148296"/>
            <a:ext cx="47641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8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endParaRPr lang="cs-CZ" sz="4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0" name="Skupina 19"/>
          <p:cNvGrpSpPr/>
          <p:nvPr/>
        </p:nvGrpSpPr>
        <p:grpSpPr>
          <a:xfrm rot="1468030">
            <a:off x="3203236" y="4339466"/>
            <a:ext cx="1317131" cy="541366"/>
            <a:chOff x="377905" y="2934018"/>
            <a:chExt cx="1317131" cy="541366"/>
          </a:xfrm>
        </p:grpSpPr>
        <p:cxnSp>
          <p:nvCxnSpPr>
            <p:cNvPr id="17" name="Přímá spojnice 16"/>
            <p:cNvCxnSpPr/>
            <p:nvPr/>
          </p:nvCxnSpPr>
          <p:spPr>
            <a:xfrm flipV="1">
              <a:off x="532414" y="2934018"/>
              <a:ext cx="1162622" cy="541366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21"/>
            <p:cNvCxnSpPr/>
            <p:nvPr/>
          </p:nvCxnSpPr>
          <p:spPr>
            <a:xfrm>
              <a:off x="377905" y="2996952"/>
              <a:ext cx="1317131" cy="415499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Obdélník 20"/>
          <p:cNvSpPr/>
          <p:nvPr/>
        </p:nvSpPr>
        <p:spPr>
          <a:xfrm>
            <a:off x="3326977" y="3168549"/>
            <a:ext cx="121028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</a:t>
            </a:r>
            <a:endParaRPr lang="cs-CZ" sz="6000" dirty="0"/>
          </a:p>
        </p:txBody>
      </p:sp>
      <p:cxnSp>
        <p:nvCxnSpPr>
          <p:cNvPr id="27" name="Přímá spojnice 26"/>
          <p:cNvCxnSpPr/>
          <p:nvPr/>
        </p:nvCxnSpPr>
        <p:spPr>
          <a:xfrm flipH="1" flipV="1">
            <a:off x="6624926" y="1680046"/>
            <a:ext cx="35307" cy="4415005"/>
          </a:xfrm>
          <a:prstGeom prst="line">
            <a:avLst/>
          </a:prstGeom>
          <a:ln w="762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bdélník 30"/>
          <p:cNvSpPr/>
          <p:nvPr/>
        </p:nvSpPr>
        <p:spPr>
          <a:xfrm>
            <a:off x="6698672" y="3676380"/>
            <a:ext cx="500872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cs-CZ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endParaRPr lang="cs-CZ" sz="4800" dirty="0">
              <a:solidFill>
                <a:srgbClr val="FF0000"/>
              </a:solidFill>
            </a:endParaRPr>
          </a:p>
        </p:txBody>
      </p:sp>
      <p:sp>
        <p:nvSpPr>
          <p:cNvPr id="34" name="Arc 21"/>
          <p:cNvSpPr>
            <a:spLocks/>
          </p:cNvSpPr>
          <p:nvPr/>
        </p:nvSpPr>
        <p:spPr bwMode="auto">
          <a:xfrm rot="5400000" flipH="1">
            <a:off x="6589885" y="5088080"/>
            <a:ext cx="1024735" cy="807161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" name="Text Box 22"/>
          <p:cNvSpPr txBox="1">
            <a:spLocks noChangeArrowheads="1"/>
          </p:cNvSpPr>
          <p:nvPr/>
        </p:nvSpPr>
        <p:spPr bwMode="auto">
          <a:xfrm rot="5400000">
            <a:off x="6820195" y="5197118"/>
            <a:ext cx="75869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6000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8" name="Obdélník 37"/>
          <p:cNvSpPr/>
          <p:nvPr/>
        </p:nvSpPr>
        <p:spPr>
          <a:xfrm>
            <a:off x="7199544" y="4309937"/>
            <a:ext cx="16929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</a:t>
            </a:r>
            <a:endParaRPr lang="cs-CZ" sz="60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F883714-9AAD-4C65-BC9A-BEF525B9EAA0}"/>
              </a:ext>
            </a:extLst>
          </p:cNvPr>
          <p:cNvSpPr txBox="1"/>
          <p:nvPr/>
        </p:nvSpPr>
        <p:spPr>
          <a:xfrm>
            <a:off x="899592" y="1475656"/>
            <a:ext cx="1833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ighlight>
                  <a:srgbClr val="FFFF00"/>
                </a:highlight>
              </a:rPr>
              <a:t>Náčrtek tužkou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488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31" grpId="0" animBg="1"/>
      <p:bldP spid="34" grpId="0" animBg="1"/>
      <p:bldP spid="35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rchitektonický,architektura,budovy,cestování,fotografie,Itálie,Italové,naklání se,opírání,pamětihodnosti,Pisa,věž v Pise,věž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059" y="139688"/>
            <a:ext cx="6565755" cy="6565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50009">
            <a:off x="546487" y="149975"/>
            <a:ext cx="2170584" cy="6034683"/>
          </a:xfrm>
        </p:spPr>
        <p:txBody>
          <a:bodyPr vert="vert270">
            <a:normAutofit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jaké </a:t>
            </a: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výšky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sahá šikmá věž v Pise?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323528" y="6071267"/>
            <a:ext cx="856895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4574061" y="1268760"/>
            <a:ext cx="644908" cy="4685246"/>
          </a:xfrm>
          <a:prstGeom prst="line">
            <a:avLst/>
          </a:prstGeom>
          <a:ln w="76200">
            <a:solidFill>
              <a:srgbClr val="FFFF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>
            <a:off x="4051132" y="4156680"/>
            <a:ext cx="476412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cs-CZ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endParaRPr lang="cs-CZ" sz="4800" dirty="0">
              <a:solidFill>
                <a:srgbClr val="FFFF00"/>
              </a:solidFill>
            </a:endParaRPr>
          </a:p>
        </p:txBody>
      </p:sp>
      <p:grpSp>
        <p:nvGrpSpPr>
          <p:cNvPr id="20" name="Skupina 19"/>
          <p:cNvGrpSpPr/>
          <p:nvPr/>
        </p:nvGrpSpPr>
        <p:grpSpPr>
          <a:xfrm rot="1468030">
            <a:off x="4065020" y="4408187"/>
            <a:ext cx="1317131" cy="541366"/>
            <a:chOff x="377905" y="2934018"/>
            <a:chExt cx="1317131" cy="541366"/>
          </a:xfrm>
        </p:grpSpPr>
        <p:cxnSp>
          <p:nvCxnSpPr>
            <p:cNvPr id="17" name="Přímá spojnice 16"/>
            <p:cNvCxnSpPr/>
            <p:nvPr/>
          </p:nvCxnSpPr>
          <p:spPr>
            <a:xfrm flipV="1">
              <a:off x="532414" y="2934018"/>
              <a:ext cx="1162622" cy="541366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21"/>
            <p:cNvCxnSpPr/>
            <p:nvPr/>
          </p:nvCxnSpPr>
          <p:spPr>
            <a:xfrm>
              <a:off x="377905" y="2996952"/>
              <a:ext cx="1317131" cy="415499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Obdélník 20"/>
          <p:cNvSpPr/>
          <p:nvPr/>
        </p:nvSpPr>
        <p:spPr>
          <a:xfrm>
            <a:off x="3317262" y="3061590"/>
            <a:ext cx="121028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</a:t>
            </a:r>
            <a:endParaRPr lang="cs-CZ" sz="6000" dirty="0"/>
          </a:p>
        </p:txBody>
      </p:sp>
      <p:cxnSp>
        <p:nvCxnSpPr>
          <p:cNvPr id="27" name="Přímá spojnice 26"/>
          <p:cNvCxnSpPr/>
          <p:nvPr/>
        </p:nvCxnSpPr>
        <p:spPr>
          <a:xfrm flipH="1" flipV="1">
            <a:off x="5218969" y="1124744"/>
            <a:ext cx="17655" cy="4975035"/>
          </a:xfrm>
          <a:prstGeom prst="line">
            <a:avLst/>
          </a:prstGeom>
          <a:ln w="762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bdélník 30"/>
          <p:cNvSpPr/>
          <p:nvPr/>
        </p:nvSpPr>
        <p:spPr>
          <a:xfrm>
            <a:off x="5307529" y="3098638"/>
            <a:ext cx="500872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cs-CZ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endParaRPr lang="cs-CZ" sz="4800" dirty="0">
              <a:solidFill>
                <a:srgbClr val="FF0000"/>
              </a:solidFill>
            </a:endParaRPr>
          </a:p>
        </p:txBody>
      </p:sp>
      <p:sp>
        <p:nvSpPr>
          <p:cNvPr id="34" name="Arc 21"/>
          <p:cNvSpPr>
            <a:spLocks/>
          </p:cNvSpPr>
          <p:nvPr/>
        </p:nvSpPr>
        <p:spPr bwMode="auto">
          <a:xfrm rot="5400000" flipH="1">
            <a:off x="5166275" y="5092807"/>
            <a:ext cx="1024735" cy="807161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" name="Text Box 22"/>
          <p:cNvSpPr txBox="1">
            <a:spLocks noChangeArrowheads="1"/>
          </p:cNvSpPr>
          <p:nvPr/>
        </p:nvSpPr>
        <p:spPr bwMode="auto">
          <a:xfrm rot="5400000">
            <a:off x="5396585" y="5201845"/>
            <a:ext cx="75869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6000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8" name="Obdélník 37"/>
          <p:cNvSpPr/>
          <p:nvPr/>
        </p:nvSpPr>
        <p:spPr>
          <a:xfrm>
            <a:off x="5503468" y="4052694"/>
            <a:ext cx="16929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</a:t>
            </a:r>
            <a:endParaRPr lang="cs-CZ" sz="6000" dirty="0"/>
          </a:p>
        </p:txBody>
      </p:sp>
      <p:sp>
        <p:nvSpPr>
          <p:cNvPr id="23" name="Obdélník 22"/>
          <p:cNvSpPr/>
          <p:nvPr/>
        </p:nvSpPr>
        <p:spPr>
          <a:xfrm>
            <a:off x="293440" y="6240891"/>
            <a:ext cx="30653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/>
              <a:t>Do výšky 56 metrů. </a:t>
            </a:r>
          </a:p>
        </p:txBody>
      </p:sp>
    </p:spTree>
    <p:extLst>
      <p:ext uri="{BB962C8B-B14F-4D97-AF65-F5344CB8AC3E}">
        <p14:creationId xmlns:p14="http://schemas.microsoft.com/office/powerpoint/2010/main" val="1512665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31" grpId="0" animBg="1"/>
      <p:bldP spid="34" grpId="0" animBg="1"/>
      <p:bldP spid="35" grpId="0"/>
      <p:bldP spid="38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Do jaké </a:t>
            </a:r>
            <a:r>
              <a:rPr lang="cs-CZ" b="1" dirty="0">
                <a:solidFill>
                  <a:srgbClr val="FF0000"/>
                </a:solidFill>
              </a:rPr>
              <a:t>výšky</a:t>
            </a:r>
            <a:r>
              <a:rPr lang="cs-CZ" b="1" dirty="0"/>
              <a:t> sahá </a:t>
            </a:r>
            <a:r>
              <a:rPr lang="cs-CZ" b="1" dirty="0" err="1"/>
              <a:t>Eiffelova</a:t>
            </a:r>
            <a:r>
              <a:rPr lang="cs-CZ" b="1" dirty="0"/>
              <a:t> věž?</a:t>
            </a:r>
          </a:p>
        </p:txBody>
      </p:sp>
      <p:pic>
        <p:nvPicPr>
          <p:cNvPr id="1026" name="Picture 2" descr="architektura,budovy,cestování,dominanty,Eiffelova věž,Evropa,Francie,místa,Paříž,věž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248165" y="1236907"/>
            <a:ext cx="4359639" cy="518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Přímá spojnice 3"/>
          <p:cNvCxnSpPr>
            <a:stCxn id="1026" idx="0"/>
          </p:cNvCxnSpPr>
          <p:nvPr/>
        </p:nvCxnSpPr>
        <p:spPr>
          <a:xfrm>
            <a:off x="4427984" y="1236907"/>
            <a:ext cx="1" cy="4892898"/>
          </a:xfrm>
          <a:prstGeom prst="line">
            <a:avLst/>
          </a:prstGeom>
          <a:ln w="762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bdélník 4"/>
          <p:cNvSpPr/>
          <p:nvPr/>
        </p:nvSpPr>
        <p:spPr>
          <a:xfrm>
            <a:off x="4466423" y="1465943"/>
            <a:ext cx="50087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endParaRPr lang="cs-CZ" sz="4800" dirty="0">
              <a:solidFill>
                <a:srgbClr val="FF0000"/>
              </a:solidFill>
            </a:endParaRPr>
          </a:p>
        </p:txBody>
      </p:sp>
      <p:sp>
        <p:nvSpPr>
          <p:cNvPr id="6" name="Arc 21"/>
          <p:cNvSpPr>
            <a:spLocks/>
          </p:cNvSpPr>
          <p:nvPr/>
        </p:nvSpPr>
        <p:spPr bwMode="auto">
          <a:xfrm rot="5400000" flipH="1">
            <a:off x="4357636" y="5133586"/>
            <a:ext cx="1024735" cy="807161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" name="Text Box 22"/>
          <p:cNvSpPr txBox="1">
            <a:spLocks noChangeArrowheads="1"/>
          </p:cNvSpPr>
          <p:nvPr/>
        </p:nvSpPr>
        <p:spPr bwMode="auto">
          <a:xfrm rot="5400000">
            <a:off x="4587946" y="5242624"/>
            <a:ext cx="75869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6000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9" name="Obdélník 8"/>
          <p:cNvSpPr/>
          <p:nvPr/>
        </p:nvSpPr>
        <p:spPr>
          <a:xfrm>
            <a:off x="2842388" y="6334780"/>
            <a:ext cx="32480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/>
              <a:t>Do výšky 324 metrů.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69169" y="2434570"/>
            <a:ext cx="23582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Výšku vždy měříme kolmo od země až do nejvyššího bodu měřeného objektu – kolmá vzdálenost.</a:t>
            </a:r>
            <a:endParaRPr lang="cs-CZ" sz="6000" dirty="0">
              <a:highlight>
                <a:srgbClr val="FFFF00"/>
              </a:highligh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99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79512" y="620689"/>
            <a:ext cx="738664" cy="4826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OBECNÝ TROJÚHELNÍK</a:t>
            </a:r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2052638" y="1701800"/>
            <a:ext cx="5688012" cy="3529013"/>
          </a:xfrm>
          <a:prstGeom prst="triangle">
            <a:avLst>
              <a:gd name="adj" fmla="val 36986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763713" y="5157788"/>
            <a:ext cx="5762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A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7596188" y="5157788"/>
            <a:ext cx="5762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B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924300" y="1125538"/>
            <a:ext cx="5762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C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484438" y="3213100"/>
            <a:ext cx="5762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b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5364163" y="5157788"/>
            <a:ext cx="5762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c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5795963" y="2852738"/>
            <a:ext cx="5762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a</a:t>
            </a:r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>
            <a:off x="4140200" y="1701800"/>
            <a:ext cx="0" cy="3529013"/>
          </a:xfrm>
          <a:prstGeom prst="line">
            <a:avLst/>
          </a:prstGeom>
          <a:noFill/>
          <a:ln w="508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14" name="Arc 18"/>
          <p:cNvSpPr>
            <a:spLocks/>
          </p:cNvSpPr>
          <p:nvPr/>
        </p:nvSpPr>
        <p:spPr bwMode="auto">
          <a:xfrm flipH="1">
            <a:off x="3635375" y="4799013"/>
            <a:ext cx="504825" cy="431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3779838" y="4583113"/>
            <a:ext cx="647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/>
              <a:t>.</a:t>
            </a:r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4140200" y="4221163"/>
            <a:ext cx="5603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i="1">
                <a:solidFill>
                  <a:srgbClr val="339966"/>
                </a:solidFill>
              </a:rPr>
              <a:t>v</a:t>
            </a:r>
            <a:r>
              <a:rPr lang="cs-CZ" sz="3200" b="1" i="1" baseline="-25000">
                <a:solidFill>
                  <a:srgbClr val="339966"/>
                </a:solidFill>
              </a:rPr>
              <a:t>c</a:t>
            </a:r>
          </a:p>
        </p:txBody>
      </p: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3924300" y="5229225"/>
            <a:ext cx="7921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C</a:t>
            </a:r>
            <a:r>
              <a:rPr lang="cs-CZ" sz="3200" b="1" baseline="-25000" dirty="0"/>
              <a:t>1</a:t>
            </a:r>
          </a:p>
        </p:txBody>
      </p:sp>
      <p:sp>
        <p:nvSpPr>
          <p:cNvPr id="4129" name="Line 33"/>
          <p:cNvSpPr>
            <a:spLocks noChangeShapeType="1"/>
          </p:cNvSpPr>
          <p:nvPr/>
        </p:nvSpPr>
        <p:spPr bwMode="auto">
          <a:xfrm>
            <a:off x="2051050" y="5229225"/>
            <a:ext cx="5689600" cy="0"/>
          </a:xfrm>
          <a:prstGeom prst="line">
            <a:avLst/>
          </a:prstGeom>
          <a:noFill/>
          <a:ln w="508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33" name="Text Box 37"/>
          <p:cNvSpPr txBox="1">
            <a:spLocks noChangeArrowheads="1"/>
          </p:cNvSpPr>
          <p:nvPr/>
        </p:nvSpPr>
        <p:spPr bwMode="auto">
          <a:xfrm>
            <a:off x="1151732" y="5949949"/>
            <a:ext cx="84248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 b="1" dirty="0">
                <a:highlight>
                  <a:srgbClr val="FFFF00"/>
                </a:highlight>
              </a:rPr>
              <a:t>Úsečka </a:t>
            </a:r>
            <a:r>
              <a:rPr lang="cs-CZ" sz="3600" b="1" i="1" dirty="0" err="1">
                <a:solidFill>
                  <a:srgbClr val="009900"/>
                </a:solidFill>
                <a:highlight>
                  <a:srgbClr val="FFFF00"/>
                </a:highlight>
              </a:rPr>
              <a:t>v</a:t>
            </a:r>
            <a:r>
              <a:rPr lang="cs-CZ" sz="3600" b="1" i="1" baseline="-25000" dirty="0" err="1">
                <a:solidFill>
                  <a:srgbClr val="009900"/>
                </a:solidFill>
                <a:highlight>
                  <a:srgbClr val="FFFF00"/>
                </a:highlight>
              </a:rPr>
              <a:t>c</a:t>
            </a:r>
            <a:r>
              <a:rPr lang="cs-CZ" sz="3600" b="1" i="1" dirty="0">
                <a:solidFill>
                  <a:srgbClr val="009900"/>
                </a:solidFill>
                <a:highlight>
                  <a:srgbClr val="FFFF00"/>
                </a:highlight>
              </a:rPr>
              <a:t> </a:t>
            </a:r>
            <a:r>
              <a:rPr lang="cs-CZ" sz="3600" b="1" dirty="0">
                <a:solidFill>
                  <a:srgbClr val="009900"/>
                </a:solidFill>
                <a:highlight>
                  <a:srgbClr val="FFFF00"/>
                </a:highlight>
              </a:rPr>
              <a:t>= </a:t>
            </a:r>
            <a:r>
              <a:rPr lang="cs-CZ" sz="3600" b="1" i="1" dirty="0">
                <a:solidFill>
                  <a:srgbClr val="009900"/>
                </a:solidFill>
                <a:highlight>
                  <a:srgbClr val="FFFF00"/>
                </a:highlight>
              </a:rPr>
              <a:t>CC</a:t>
            </a:r>
            <a:r>
              <a:rPr lang="cs-CZ" sz="3600" b="1" i="1" baseline="-25000" dirty="0">
                <a:solidFill>
                  <a:srgbClr val="009900"/>
                </a:solidFill>
                <a:highlight>
                  <a:srgbClr val="FFFF00"/>
                </a:highlight>
              </a:rPr>
              <a:t>1</a:t>
            </a:r>
            <a:r>
              <a:rPr lang="cs-CZ" sz="3600" b="1" i="1" baseline="-25000" dirty="0">
                <a:solidFill>
                  <a:srgbClr val="0066FF"/>
                </a:solidFill>
                <a:highlight>
                  <a:srgbClr val="FFFF00"/>
                </a:highlight>
              </a:rPr>
              <a:t>  </a:t>
            </a:r>
            <a:r>
              <a:rPr lang="cs-CZ" sz="3600" b="1" dirty="0">
                <a:highlight>
                  <a:srgbClr val="FFFF00"/>
                </a:highlight>
              </a:rPr>
              <a:t>je výška ke straně </a:t>
            </a:r>
            <a:r>
              <a:rPr lang="cs-CZ" sz="3600" b="1" i="1" dirty="0">
                <a:solidFill>
                  <a:srgbClr val="009900"/>
                </a:solidFill>
                <a:highlight>
                  <a:srgbClr val="FFFF00"/>
                </a:highlight>
              </a:rPr>
              <a:t>c</a:t>
            </a:r>
            <a:endParaRPr lang="cs-CZ" sz="3600" b="1" i="1" baseline="-25000" dirty="0">
              <a:solidFill>
                <a:srgbClr val="009900"/>
              </a:solidFill>
              <a:highlight>
                <a:srgbClr val="FFFF00"/>
              </a:highlight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002618" y="116632"/>
            <a:ext cx="72571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Jak vysoký je trojúhelník ABC?</a:t>
            </a:r>
          </a:p>
        </p:txBody>
      </p:sp>
      <p:sp>
        <p:nvSpPr>
          <p:cNvPr id="3" name="Obdélník 2"/>
          <p:cNvSpPr/>
          <p:nvPr/>
        </p:nvSpPr>
        <p:spPr>
          <a:xfrm>
            <a:off x="2446664" y="5367893"/>
            <a:ext cx="1505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pata kolmice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AB61E4D-17ED-485B-B2B1-EC99ED96CAE9}"/>
              </a:ext>
            </a:extLst>
          </p:cNvPr>
          <p:cNvSpPr txBox="1"/>
          <p:nvPr/>
        </p:nvSpPr>
        <p:spPr>
          <a:xfrm>
            <a:off x="5003802" y="1340768"/>
            <a:ext cx="32559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ighlight>
                  <a:srgbClr val="FFFF00"/>
                </a:highlight>
              </a:rPr>
              <a:t>Načrtni od ruky a z dalších obrázků doplň </a:t>
            </a:r>
            <a:r>
              <a:rPr lang="cs-CZ" dirty="0" err="1">
                <a:highlight>
                  <a:srgbClr val="FFFF00"/>
                </a:highlight>
              </a:rPr>
              <a:t>va</a:t>
            </a:r>
            <a:r>
              <a:rPr lang="cs-CZ" dirty="0">
                <a:highlight>
                  <a:srgbClr val="FFFF00"/>
                </a:highlight>
              </a:rPr>
              <a:t> a </a:t>
            </a:r>
            <a:r>
              <a:rPr lang="cs-CZ" dirty="0" err="1">
                <a:highlight>
                  <a:srgbClr val="FFFF00"/>
                </a:highlight>
              </a:rPr>
              <a:t>vb</a:t>
            </a:r>
            <a:r>
              <a:rPr lang="cs-CZ" dirty="0">
                <a:highlight>
                  <a:srgbClr val="FFFF00"/>
                </a:highlight>
              </a:rPr>
              <a:t>. Výšky označ barevně.</a:t>
            </a:r>
          </a:p>
        </p:txBody>
      </p:sp>
    </p:spTree>
    <p:extLst>
      <p:ext uri="{BB962C8B-B14F-4D97-AF65-F5344CB8AC3E}">
        <p14:creationId xmlns:p14="http://schemas.microsoft.com/office/powerpoint/2010/main" val="4030761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/>
      <p:bldP spid="4106" grpId="0"/>
      <p:bldP spid="4107" grpId="0"/>
      <p:bldP spid="4111" grpId="0" animBg="1"/>
      <p:bldP spid="4114" grpId="0" animBg="1"/>
      <p:bldP spid="4117" grpId="0"/>
      <p:bldP spid="4121" grpId="0"/>
      <p:bldP spid="4124" grpId="0"/>
      <p:bldP spid="4129" grpId="0" animBg="1"/>
      <p:bldP spid="4133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79512" y="620689"/>
            <a:ext cx="738664" cy="4826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OBECNÝ TROJÚHELNÍK</a:t>
            </a:r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2052638" y="1701800"/>
            <a:ext cx="5688012" cy="3529013"/>
          </a:xfrm>
          <a:prstGeom prst="triangle">
            <a:avLst>
              <a:gd name="adj" fmla="val 36986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763713" y="5157788"/>
            <a:ext cx="5762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A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7596188" y="5157788"/>
            <a:ext cx="5762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B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924300" y="1125538"/>
            <a:ext cx="5762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C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484438" y="3213100"/>
            <a:ext cx="5762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b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5364163" y="5157788"/>
            <a:ext cx="5762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c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5795963" y="2852738"/>
            <a:ext cx="5762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a</a:t>
            </a:r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H="1">
            <a:off x="2052638" y="2493963"/>
            <a:ext cx="2879725" cy="2736850"/>
          </a:xfrm>
          <a:prstGeom prst="line">
            <a:avLst/>
          </a:prstGeom>
          <a:noFill/>
          <a:ln w="508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16" name="Arc 20"/>
          <p:cNvSpPr>
            <a:spLocks/>
          </p:cNvSpPr>
          <p:nvPr/>
        </p:nvSpPr>
        <p:spPr bwMode="auto">
          <a:xfrm rot="13214182" flipH="1">
            <a:off x="4716463" y="2565400"/>
            <a:ext cx="504825" cy="431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4787900" y="2276475"/>
            <a:ext cx="6492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/>
              <a:t>.</a:t>
            </a:r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3132138" y="4006850"/>
            <a:ext cx="5603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i="1">
                <a:solidFill>
                  <a:srgbClr val="0066FF"/>
                </a:solidFill>
              </a:rPr>
              <a:t>v</a:t>
            </a:r>
            <a:r>
              <a:rPr lang="cs-CZ" sz="3200" b="1" i="1" baseline="-25000">
                <a:solidFill>
                  <a:srgbClr val="0066FF"/>
                </a:solidFill>
              </a:rPr>
              <a:t>a</a:t>
            </a:r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4932363" y="1916113"/>
            <a:ext cx="7921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A</a:t>
            </a:r>
            <a:r>
              <a:rPr lang="cs-CZ" sz="3200" b="1" baseline="-25000"/>
              <a:t>1</a:t>
            </a:r>
          </a:p>
        </p:txBody>
      </p:sp>
      <p:sp>
        <p:nvSpPr>
          <p:cNvPr id="4128" name="Line 32"/>
          <p:cNvSpPr>
            <a:spLocks noChangeShapeType="1"/>
          </p:cNvSpPr>
          <p:nvPr/>
        </p:nvSpPr>
        <p:spPr bwMode="auto">
          <a:xfrm>
            <a:off x="4140200" y="1700213"/>
            <a:ext cx="3600450" cy="3529012"/>
          </a:xfrm>
          <a:prstGeom prst="line">
            <a:avLst/>
          </a:prstGeom>
          <a:noFill/>
          <a:ln w="508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1439863" y="5949949"/>
            <a:ext cx="84248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 b="1" dirty="0"/>
              <a:t> </a:t>
            </a:r>
            <a:r>
              <a:rPr lang="cs-CZ" sz="3600" b="1" dirty="0">
                <a:highlight>
                  <a:srgbClr val="FFFF00"/>
                </a:highlight>
              </a:rPr>
              <a:t>Úsečka </a:t>
            </a:r>
            <a:r>
              <a:rPr lang="cs-CZ" sz="3600" b="1" i="1" dirty="0" err="1">
                <a:solidFill>
                  <a:srgbClr val="0066FF"/>
                </a:solidFill>
                <a:highlight>
                  <a:srgbClr val="FFFF00"/>
                </a:highlight>
              </a:rPr>
              <a:t>v</a:t>
            </a:r>
            <a:r>
              <a:rPr lang="cs-CZ" sz="3600" b="1" i="1" baseline="-25000" dirty="0" err="1">
                <a:solidFill>
                  <a:srgbClr val="0066FF"/>
                </a:solidFill>
                <a:highlight>
                  <a:srgbClr val="FFFF00"/>
                </a:highlight>
              </a:rPr>
              <a:t>a</a:t>
            </a:r>
            <a:r>
              <a:rPr lang="cs-CZ" sz="3600" b="1" i="1" dirty="0">
                <a:solidFill>
                  <a:srgbClr val="0066FF"/>
                </a:solidFill>
                <a:highlight>
                  <a:srgbClr val="FFFF00"/>
                </a:highlight>
              </a:rPr>
              <a:t> </a:t>
            </a:r>
            <a:r>
              <a:rPr lang="cs-CZ" sz="3600" b="1" dirty="0">
                <a:solidFill>
                  <a:srgbClr val="0066FF"/>
                </a:solidFill>
                <a:highlight>
                  <a:srgbClr val="FFFF00"/>
                </a:highlight>
              </a:rPr>
              <a:t>= </a:t>
            </a:r>
            <a:r>
              <a:rPr lang="cs-CZ" sz="3600" b="1" i="1" dirty="0">
                <a:solidFill>
                  <a:srgbClr val="0066FF"/>
                </a:solidFill>
                <a:highlight>
                  <a:srgbClr val="FFFF00"/>
                </a:highlight>
              </a:rPr>
              <a:t>AA</a:t>
            </a:r>
            <a:r>
              <a:rPr lang="cs-CZ" sz="3600" b="1" i="1" baseline="-25000" dirty="0">
                <a:solidFill>
                  <a:srgbClr val="0066FF"/>
                </a:solidFill>
                <a:highlight>
                  <a:srgbClr val="FFFF00"/>
                </a:highlight>
              </a:rPr>
              <a:t>1  </a:t>
            </a:r>
            <a:r>
              <a:rPr lang="cs-CZ" sz="3600" b="1" dirty="0">
                <a:highlight>
                  <a:srgbClr val="FFFF00"/>
                </a:highlight>
              </a:rPr>
              <a:t>je výška ke straně </a:t>
            </a:r>
            <a:r>
              <a:rPr lang="cs-CZ" sz="3600" b="1" i="1" dirty="0">
                <a:solidFill>
                  <a:srgbClr val="0066FF"/>
                </a:solidFill>
                <a:highlight>
                  <a:srgbClr val="FFFF00"/>
                </a:highlight>
              </a:rPr>
              <a:t>a</a:t>
            </a:r>
            <a:endParaRPr lang="cs-CZ" sz="3600" b="1" i="1" baseline="-25000" dirty="0">
              <a:solidFill>
                <a:srgbClr val="0066FF"/>
              </a:solidFill>
              <a:highlight>
                <a:srgbClr val="FFFF00"/>
              </a:highlight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002618" y="116632"/>
            <a:ext cx="72571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vysoký je trojúhelník ABC?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5499822" y="2021165"/>
            <a:ext cx="1505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pata kolmice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481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20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2" grpId="0" animBg="1"/>
      <p:bldP spid="4116" grpId="0" animBg="1"/>
      <p:bldP spid="4118" grpId="0"/>
      <p:bldP spid="4122" grpId="0"/>
      <p:bldP spid="4125" grpId="0"/>
      <p:bldP spid="4128" grpId="0" animBg="1"/>
      <p:bldP spid="4131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79512" y="620689"/>
            <a:ext cx="738664" cy="4826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OBECNÝ TROJÚHELNÍK</a:t>
            </a:r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2052638" y="1701800"/>
            <a:ext cx="5688012" cy="3529013"/>
          </a:xfrm>
          <a:prstGeom prst="triangle">
            <a:avLst>
              <a:gd name="adj" fmla="val 36986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763713" y="5157788"/>
            <a:ext cx="5762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A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7596188" y="5157788"/>
            <a:ext cx="5762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B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924300" y="1125538"/>
            <a:ext cx="5762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C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484438" y="3213100"/>
            <a:ext cx="5762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b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5364163" y="5157788"/>
            <a:ext cx="5762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c</a:t>
            </a:r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>
            <a:off x="3492500" y="2854325"/>
            <a:ext cx="4248150" cy="2376488"/>
          </a:xfrm>
          <a:prstGeom prst="line">
            <a:avLst/>
          </a:prstGeom>
          <a:noFill/>
          <a:ln w="508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15" name="Arc 19"/>
          <p:cNvSpPr>
            <a:spLocks/>
          </p:cNvSpPr>
          <p:nvPr/>
        </p:nvSpPr>
        <p:spPr bwMode="auto">
          <a:xfrm rot="12084291" flipH="1">
            <a:off x="3276600" y="2925763"/>
            <a:ext cx="504825" cy="431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5435600" y="4006850"/>
            <a:ext cx="7921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i="1">
                <a:solidFill>
                  <a:srgbClr val="FF6600"/>
                </a:solidFill>
              </a:rPr>
              <a:t>v</a:t>
            </a:r>
            <a:r>
              <a:rPr lang="cs-CZ" sz="3200" b="1" i="1" baseline="-25000">
                <a:solidFill>
                  <a:srgbClr val="FF6600"/>
                </a:solidFill>
              </a:rPr>
              <a:t>b</a:t>
            </a:r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2843213" y="2420938"/>
            <a:ext cx="7921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B</a:t>
            </a:r>
            <a:r>
              <a:rPr lang="cs-CZ" sz="3200" b="1" baseline="-25000"/>
              <a:t>1</a:t>
            </a:r>
          </a:p>
        </p:txBody>
      </p:sp>
      <p:sp>
        <p:nvSpPr>
          <p:cNvPr id="4127" name="Line 31"/>
          <p:cNvSpPr>
            <a:spLocks noChangeShapeType="1"/>
          </p:cNvSpPr>
          <p:nvPr/>
        </p:nvSpPr>
        <p:spPr bwMode="auto">
          <a:xfrm flipV="1">
            <a:off x="2051050" y="1700213"/>
            <a:ext cx="2087563" cy="3529012"/>
          </a:xfrm>
          <a:prstGeom prst="line">
            <a:avLst/>
          </a:prstGeom>
          <a:noFill/>
          <a:ln w="508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3348038" y="2636838"/>
            <a:ext cx="647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/>
              <a:t>.</a:t>
            </a:r>
          </a:p>
        </p:txBody>
      </p: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1002618" y="5983396"/>
            <a:ext cx="84248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 b="1" dirty="0">
                <a:highlight>
                  <a:srgbClr val="FFFF00"/>
                </a:highlight>
              </a:rPr>
              <a:t>Úsečka </a:t>
            </a:r>
            <a:r>
              <a:rPr lang="cs-CZ" sz="3600" b="1" i="1" dirty="0" err="1">
                <a:solidFill>
                  <a:srgbClr val="FF6600"/>
                </a:solidFill>
                <a:highlight>
                  <a:srgbClr val="FFFF00"/>
                </a:highlight>
              </a:rPr>
              <a:t>v</a:t>
            </a:r>
            <a:r>
              <a:rPr lang="cs-CZ" sz="3600" b="1" i="1" baseline="-25000" dirty="0" err="1">
                <a:solidFill>
                  <a:srgbClr val="FF6600"/>
                </a:solidFill>
                <a:highlight>
                  <a:srgbClr val="FFFF00"/>
                </a:highlight>
              </a:rPr>
              <a:t>b</a:t>
            </a:r>
            <a:r>
              <a:rPr lang="cs-CZ" sz="3600" b="1" i="1" dirty="0">
                <a:solidFill>
                  <a:srgbClr val="FF6600"/>
                </a:solidFill>
                <a:highlight>
                  <a:srgbClr val="FFFF00"/>
                </a:highlight>
              </a:rPr>
              <a:t> </a:t>
            </a:r>
            <a:r>
              <a:rPr lang="cs-CZ" sz="3600" b="1" dirty="0">
                <a:solidFill>
                  <a:srgbClr val="FF6600"/>
                </a:solidFill>
                <a:highlight>
                  <a:srgbClr val="FFFF00"/>
                </a:highlight>
              </a:rPr>
              <a:t>= </a:t>
            </a:r>
            <a:r>
              <a:rPr lang="cs-CZ" sz="3600" b="1" i="1" dirty="0">
                <a:solidFill>
                  <a:srgbClr val="FF6600"/>
                </a:solidFill>
                <a:highlight>
                  <a:srgbClr val="FFFF00"/>
                </a:highlight>
              </a:rPr>
              <a:t>BB</a:t>
            </a:r>
            <a:r>
              <a:rPr lang="cs-CZ" sz="3600" b="1" i="1" baseline="-25000" dirty="0">
                <a:solidFill>
                  <a:srgbClr val="FF6600"/>
                </a:solidFill>
                <a:highlight>
                  <a:srgbClr val="FFFF00"/>
                </a:highlight>
              </a:rPr>
              <a:t>1</a:t>
            </a:r>
            <a:r>
              <a:rPr lang="cs-CZ" sz="3600" b="1" i="1" baseline="-25000" dirty="0">
                <a:solidFill>
                  <a:srgbClr val="0066FF"/>
                </a:solidFill>
                <a:highlight>
                  <a:srgbClr val="FFFF00"/>
                </a:highlight>
              </a:rPr>
              <a:t>  </a:t>
            </a:r>
            <a:r>
              <a:rPr lang="cs-CZ" sz="3600" b="1" dirty="0">
                <a:highlight>
                  <a:srgbClr val="FFFF00"/>
                </a:highlight>
              </a:rPr>
              <a:t>je výška ke straně </a:t>
            </a:r>
            <a:r>
              <a:rPr lang="cs-CZ" sz="3600" b="1" i="1" dirty="0">
                <a:solidFill>
                  <a:srgbClr val="FF6600"/>
                </a:solidFill>
                <a:highlight>
                  <a:srgbClr val="FFFF00"/>
                </a:highlight>
              </a:rPr>
              <a:t>b</a:t>
            </a:r>
            <a:endParaRPr lang="cs-CZ" sz="3600" b="1" i="1" baseline="-25000" dirty="0">
              <a:solidFill>
                <a:srgbClr val="FF6600"/>
              </a:solidFill>
              <a:highlight>
                <a:srgbClr val="FFFF00"/>
              </a:highlight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002618" y="116632"/>
            <a:ext cx="72571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vysoký je trojúhelník ABC?</a:t>
            </a:r>
          </a:p>
        </p:txBody>
      </p:sp>
      <p:sp>
        <p:nvSpPr>
          <p:cNvPr id="32" name="Text Box 10"/>
          <p:cNvSpPr txBox="1">
            <a:spLocks noChangeArrowheads="1"/>
          </p:cNvSpPr>
          <p:nvPr/>
        </p:nvSpPr>
        <p:spPr bwMode="auto">
          <a:xfrm>
            <a:off x="6092825" y="3036768"/>
            <a:ext cx="5762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a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1337673" y="2532741"/>
            <a:ext cx="1505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pata kolmice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61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3" grpId="0" animBg="1"/>
      <p:bldP spid="4115" grpId="0" animBg="1"/>
      <p:bldP spid="4120" grpId="0"/>
      <p:bldP spid="4123" grpId="0"/>
      <p:bldP spid="4127" grpId="0" animBg="1"/>
      <p:bldP spid="4130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2052638" y="1701800"/>
            <a:ext cx="5688012" cy="3529013"/>
          </a:xfrm>
          <a:prstGeom prst="triangle">
            <a:avLst>
              <a:gd name="adj" fmla="val 36986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763713" y="5157788"/>
            <a:ext cx="5762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A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7596188" y="5157788"/>
            <a:ext cx="5762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B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924300" y="1125538"/>
            <a:ext cx="5762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C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484438" y="3213100"/>
            <a:ext cx="5762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b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5364163" y="5157788"/>
            <a:ext cx="5762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c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5795963" y="2852738"/>
            <a:ext cx="5762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a</a:t>
            </a:r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>
            <a:off x="4140200" y="1701800"/>
            <a:ext cx="0" cy="3529013"/>
          </a:xfrm>
          <a:prstGeom prst="line">
            <a:avLst/>
          </a:prstGeom>
          <a:noFill/>
          <a:ln w="508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H="1">
            <a:off x="2052638" y="2493963"/>
            <a:ext cx="2879725" cy="2736850"/>
          </a:xfrm>
          <a:prstGeom prst="line">
            <a:avLst/>
          </a:prstGeom>
          <a:noFill/>
          <a:ln w="508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>
            <a:off x="3492500" y="2854325"/>
            <a:ext cx="4248150" cy="2376488"/>
          </a:xfrm>
          <a:prstGeom prst="line">
            <a:avLst/>
          </a:prstGeom>
          <a:noFill/>
          <a:ln w="508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14" name="Arc 18"/>
          <p:cNvSpPr>
            <a:spLocks/>
          </p:cNvSpPr>
          <p:nvPr/>
        </p:nvSpPr>
        <p:spPr bwMode="auto">
          <a:xfrm flipH="1">
            <a:off x="3635375" y="4799013"/>
            <a:ext cx="504825" cy="431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15" name="Arc 19"/>
          <p:cNvSpPr>
            <a:spLocks/>
          </p:cNvSpPr>
          <p:nvPr/>
        </p:nvSpPr>
        <p:spPr bwMode="auto">
          <a:xfrm rot="12084291" flipH="1">
            <a:off x="3276600" y="2925763"/>
            <a:ext cx="504825" cy="431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16" name="Arc 20"/>
          <p:cNvSpPr>
            <a:spLocks/>
          </p:cNvSpPr>
          <p:nvPr/>
        </p:nvSpPr>
        <p:spPr bwMode="auto">
          <a:xfrm rot="13214182" flipH="1">
            <a:off x="4716463" y="2565400"/>
            <a:ext cx="504825" cy="431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3779838" y="4583113"/>
            <a:ext cx="647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/>
              <a:t>.</a:t>
            </a: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4787900" y="2276475"/>
            <a:ext cx="6492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/>
              <a:t>.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5435600" y="4006850"/>
            <a:ext cx="7921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i="1">
                <a:solidFill>
                  <a:srgbClr val="FF6600"/>
                </a:solidFill>
              </a:rPr>
              <a:t>v</a:t>
            </a:r>
            <a:r>
              <a:rPr lang="cs-CZ" sz="3200" b="1" i="1" baseline="-25000">
                <a:solidFill>
                  <a:srgbClr val="FF6600"/>
                </a:solidFill>
              </a:rPr>
              <a:t>b</a:t>
            </a:r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4140200" y="4221163"/>
            <a:ext cx="5603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i="1">
                <a:solidFill>
                  <a:srgbClr val="339966"/>
                </a:solidFill>
              </a:rPr>
              <a:t>v</a:t>
            </a:r>
            <a:r>
              <a:rPr lang="cs-CZ" sz="3200" b="1" i="1" baseline="-25000">
                <a:solidFill>
                  <a:srgbClr val="339966"/>
                </a:solidFill>
              </a:rPr>
              <a:t>c</a:t>
            </a:r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3132138" y="4006850"/>
            <a:ext cx="5603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i="1">
                <a:solidFill>
                  <a:srgbClr val="0066FF"/>
                </a:solidFill>
              </a:rPr>
              <a:t>v</a:t>
            </a:r>
            <a:r>
              <a:rPr lang="cs-CZ" sz="3200" b="1" i="1" baseline="-25000">
                <a:solidFill>
                  <a:srgbClr val="0066FF"/>
                </a:solidFill>
              </a:rPr>
              <a:t>a</a:t>
            </a:r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2843213" y="2420938"/>
            <a:ext cx="7921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B</a:t>
            </a:r>
            <a:r>
              <a:rPr lang="cs-CZ" sz="3200" b="1" baseline="-25000"/>
              <a:t>1</a:t>
            </a:r>
          </a:p>
        </p:txBody>
      </p: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3924300" y="5229225"/>
            <a:ext cx="7921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C</a:t>
            </a:r>
            <a:r>
              <a:rPr lang="cs-CZ" sz="3200" b="1" baseline="-25000"/>
              <a:t>1</a:t>
            </a:r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4932363" y="1916113"/>
            <a:ext cx="7921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A</a:t>
            </a:r>
            <a:r>
              <a:rPr lang="cs-CZ" sz="3200" b="1" baseline="-25000"/>
              <a:t>1</a:t>
            </a:r>
          </a:p>
        </p:txBody>
      </p:sp>
      <p:sp>
        <p:nvSpPr>
          <p:cNvPr id="4127" name="Line 31"/>
          <p:cNvSpPr>
            <a:spLocks noChangeShapeType="1"/>
          </p:cNvSpPr>
          <p:nvPr/>
        </p:nvSpPr>
        <p:spPr bwMode="auto">
          <a:xfrm flipV="1">
            <a:off x="2051050" y="1700213"/>
            <a:ext cx="2087563" cy="3529012"/>
          </a:xfrm>
          <a:prstGeom prst="line">
            <a:avLst/>
          </a:prstGeom>
          <a:noFill/>
          <a:ln w="508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28" name="Line 32"/>
          <p:cNvSpPr>
            <a:spLocks noChangeShapeType="1"/>
          </p:cNvSpPr>
          <p:nvPr/>
        </p:nvSpPr>
        <p:spPr bwMode="auto">
          <a:xfrm>
            <a:off x="4140200" y="1700213"/>
            <a:ext cx="3600450" cy="3529012"/>
          </a:xfrm>
          <a:prstGeom prst="line">
            <a:avLst/>
          </a:prstGeom>
          <a:noFill/>
          <a:ln w="508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29" name="Line 33"/>
          <p:cNvSpPr>
            <a:spLocks noChangeShapeType="1"/>
          </p:cNvSpPr>
          <p:nvPr/>
        </p:nvSpPr>
        <p:spPr bwMode="auto">
          <a:xfrm>
            <a:off x="2051050" y="5229225"/>
            <a:ext cx="5689600" cy="0"/>
          </a:xfrm>
          <a:prstGeom prst="line">
            <a:avLst/>
          </a:prstGeom>
          <a:noFill/>
          <a:ln w="508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3348038" y="2636838"/>
            <a:ext cx="647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/>
              <a:t>.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79512" y="620689"/>
            <a:ext cx="738664" cy="4826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OBECNÝ TROJÚHELNÍK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1002618" y="116632"/>
            <a:ext cx="72571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vysoký je trojúhelník ABC?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5328444" y="1008172"/>
            <a:ext cx="374441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Výška trojúhelníku je kolmá vzdálenost strany a příslušného vrcholu.</a:t>
            </a:r>
            <a:endParaRPr lang="cs-CZ" sz="6600" dirty="0">
              <a:solidFill>
                <a:srgbClr val="FF0000"/>
              </a:solidFill>
              <a:highlight>
                <a:srgbClr val="FFFF00"/>
              </a:highligh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4140201" y="3282950"/>
            <a:ext cx="5762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V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206FA5C-E169-48D6-A88E-615F5EBA799D}"/>
              </a:ext>
            </a:extLst>
          </p:cNvPr>
          <p:cNvSpPr/>
          <p:nvPr/>
        </p:nvSpPr>
        <p:spPr>
          <a:xfrm>
            <a:off x="503320" y="5772985"/>
            <a:ext cx="5423792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highlight>
                  <a:srgbClr val="FFFF00"/>
                </a:highlight>
              </a:rPr>
              <a:t>Rýsuj: c = 6 cm, b= 4,5 cm, a=5,5 cm</a:t>
            </a:r>
          </a:p>
          <a:p>
            <a:r>
              <a:rPr lang="cs-CZ" dirty="0">
                <a:highlight>
                  <a:srgbClr val="FFFF00"/>
                </a:highlight>
              </a:rPr>
              <a:t> Zapiš: </a:t>
            </a:r>
            <a:r>
              <a:rPr lang="cs-CZ" dirty="0" err="1">
                <a:highlight>
                  <a:srgbClr val="FFFF00"/>
                </a:highlight>
              </a:rPr>
              <a:t>v</a:t>
            </a:r>
            <a:r>
              <a:rPr lang="cs-CZ" sz="1600" dirty="0" err="1">
                <a:highlight>
                  <a:srgbClr val="FFFF00"/>
                </a:highlight>
              </a:rPr>
              <a:t>a</a:t>
            </a:r>
            <a:r>
              <a:rPr lang="cs-CZ" sz="1600" dirty="0">
                <a:highlight>
                  <a:srgbClr val="FFFF00"/>
                </a:highlight>
              </a:rPr>
              <a:t> =	</a:t>
            </a:r>
            <a:r>
              <a:rPr lang="cs-CZ" sz="1600" dirty="0" err="1">
                <a:highlight>
                  <a:srgbClr val="FFFF00"/>
                </a:highlight>
              </a:rPr>
              <a:t>vb</a:t>
            </a:r>
            <a:r>
              <a:rPr lang="cs-CZ" sz="1600" dirty="0">
                <a:highlight>
                  <a:srgbClr val="FFFF00"/>
                </a:highlight>
              </a:rPr>
              <a:t>=		</a:t>
            </a:r>
            <a:r>
              <a:rPr lang="cs-CZ" sz="1600" dirty="0" err="1">
                <a:highlight>
                  <a:srgbClr val="FFFF00"/>
                </a:highlight>
              </a:rPr>
              <a:t>vc</a:t>
            </a:r>
            <a:r>
              <a:rPr lang="cs-CZ" sz="1600" dirty="0">
                <a:highlight>
                  <a:srgbClr val="FFFF00"/>
                </a:highlight>
              </a:rPr>
              <a:t>=</a:t>
            </a:r>
            <a:endParaRPr lang="cs-CZ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809698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567</Words>
  <Application>Microsoft Office PowerPoint</Application>
  <PresentationFormat>Předvádění na obrazovce (4:3)</PresentationFormat>
  <Paragraphs>213</Paragraphs>
  <Slides>17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Motiv systému Office</vt:lpstr>
      <vt:lpstr>Výšky v trojúhelníku</vt:lpstr>
      <vt:lpstr>VÝŠKA</vt:lpstr>
      <vt:lpstr>Do jaké výšky vyrostl strom?</vt:lpstr>
      <vt:lpstr>Do jaké výšky sahá šikmá věž v Pise?</vt:lpstr>
      <vt:lpstr>Do jaké výšky sahá Eiffelova věž?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Příklady k procvičení / do sešitu/  /neposílat/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učebního materiálu</dc:title>
  <dc:creator>pc-135M</dc:creator>
  <cp:lastModifiedBy>havlova93@seznam.cz</cp:lastModifiedBy>
  <cp:revision>45</cp:revision>
  <dcterms:created xsi:type="dcterms:W3CDTF">2011-03-19T07:06:37Z</dcterms:created>
  <dcterms:modified xsi:type="dcterms:W3CDTF">2020-04-01T08:46:55Z</dcterms:modified>
</cp:coreProperties>
</file>