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5" r:id="rId1"/>
  </p:sldMasterIdLst>
  <p:notesMasterIdLst>
    <p:notesMasterId r:id="rId11"/>
  </p:notesMasterIdLst>
  <p:sldIdLst>
    <p:sldId id="442" r:id="rId2"/>
    <p:sldId id="438" r:id="rId3"/>
    <p:sldId id="439" r:id="rId4"/>
    <p:sldId id="440" r:id="rId5"/>
    <p:sldId id="321" r:id="rId6"/>
    <p:sldId id="441" r:id="rId7"/>
    <p:sldId id="422" r:id="rId8"/>
    <p:sldId id="443" r:id="rId9"/>
    <p:sldId id="44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2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3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0" autoAdjust="0"/>
    <p:restoredTop sz="94761" autoAdjust="0"/>
  </p:normalViewPr>
  <p:slideViewPr>
    <p:cSldViewPr>
      <p:cViewPr varScale="1">
        <p:scale>
          <a:sx n="63" d="100"/>
          <a:sy n="63" d="100"/>
        </p:scale>
        <p:origin x="1388" y="48"/>
      </p:cViewPr>
      <p:guideLst>
        <p:guide orient="horz" pos="202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00A77-475C-468E-9AAC-B362DA550828}" type="datetimeFigureOut">
              <a:rPr lang="cs-CZ" smtClean="0"/>
              <a:t>04.06.2020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75237A-DAE5-4C3A-8FBA-434994C47B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6846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04.06.2020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60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04.06.2020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811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04.06.2020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23546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04.06.2020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15259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04.06.2020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59146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04.06.2020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647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04.06.2020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49027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04.06.2020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5041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04.06.2020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235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04.06.2020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249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04.06.2020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8777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04.06.2020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721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04.06.2020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9090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04.06.2020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209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04.06.2020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975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04.06.2020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434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75A1D-AC88-4DC7-8625-5CBF951D3F35}" type="datetimeFigureOut">
              <a:rPr lang="cs-CZ" smtClean="0"/>
              <a:pPr/>
              <a:t>04.06.2020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793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  <p:sldLayoutId id="2147483915" r:id="rId10"/>
    <p:sldLayoutId id="2147483916" r:id="rId11"/>
    <p:sldLayoutId id="2147483917" r:id="rId12"/>
    <p:sldLayoutId id="2147483918" r:id="rId13"/>
    <p:sldLayoutId id="2147483919" r:id="rId14"/>
    <p:sldLayoutId id="2147483920" r:id="rId15"/>
    <p:sldLayoutId id="214748392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1.wmf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3.jpeg"/><Relationship Id="rId2" Type="http://schemas.openxmlformats.org/officeDocument/2006/relationships/image" Target="../media/image28.png"/><Relationship Id="rId16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5" Type="http://schemas.openxmlformats.org/officeDocument/2006/relationships/image" Target="../media/image4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4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2.png"/><Relationship Id="rId4" Type="http://schemas.openxmlformats.org/officeDocument/2006/relationships/image" Target="../media/image3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0.png"/><Relationship Id="rId5" Type="http://schemas.openxmlformats.org/officeDocument/2006/relationships/image" Target="../media/image6.wmf"/><Relationship Id="rId4" Type="http://schemas.openxmlformats.org/officeDocument/2006/relationships/image" Target="../media/image4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obrazky.cz/?q=jednotky+objemu&amp;url=https%3A%2F%2Fslideplayer.cz%2Fslide%2F6026472%2F19%2Fimages%2F2%2F1%2Bdm3%2B%253D%2B1%2Bl%2B1%2Bcm3%2B%253D%2B1%2Bml%2Bm3%2Bdm3%2Bcm3%2Bhl%2Bl%2Bml%2B%253A1000%2B%25E2%2588%25991000%2B%253A100%2B%25E2%2588%2599100.jpg&amp;imageId=e57d448726ddec0b&amp;data=lgLEEI2YD6oJfkHMyXoBkbowMN7EMJInEc90tJSFXO6A5YgE-nLKGzsesJmhD6TvJD60TeJgheWdi_P2XnEsety1tGNP5c5ey71MxAJSYpPEAsc3xALDNMQCGHY%3D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slideplayer.cz/slide/3068308/11/images/7/Jak%C3%BD+je+objem+vody+ve+v%C3%A1lci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B2186DEF-9DF8-4909-A602-56B539E14324}"/>
              </a:ext>
            </a:extLst>
          </p:cNvPr>
          <p:cNvSpPr txBox="1"/>
          <p:nvPr/>
        </p:nvSpPr>
        <p:spPr>
          <a:xfrm>
            <a:off x="899592" y="1556792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Téma:  	Objem kvádru a krychle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52551C4F-CB07-404F-8BC2-3B089523E4AD}"/>
              </a:ext>
            </a:extLst>
          </p:cNvPr>
          <p:cNvSpPr txBox="1"/>
          <p:nvPr/>
        </p:nvSpPr>
        <p:spPr>
          <a:xfrm>
            <a:off x="971600" y="2780928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 6. A								Týden: 8. – 12.6.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AE3BD4-96C3-43DF-91FD-A78766978169}"/>
              </a:ext>
            </a:extLst>
          </p:cNvPr>
          <p:cNvSpPr txBox="1"/>
          <p:nvPr/>
        </p:nvSpPr>
        <p:spPr>
          <a:xfrm>
            <a:off x="683568" y="4149080"/>
            <a:ext cx="69127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	</a:t>
            </a:r>
            <a:r>
              <a:rPr lang="cs-CZ" b="1" i="1" dirty="0"/>
              <a:t>Neposílej, vypracuj.</a:t>
            </a:r>
          </a:p>
          <a:p>
            <a:endParaRPr lang="cs-CZ" b="1" i="1" dirty="0"/>
          </a:p>
          <a:p>
            <a:pPr marL="342900" indent="-342900">
              <a:buAutoNum type="arabicPeriod"/>
            </a:pPr>
            <a:r>
              <a:rPr lang="cs-CZ" dirty="0"/>
              <a:t>Vypracuj výpisky z prezentace, vypočítej vzorové příklady</a:t>
            </a:r>
          </a:p>
          <a:p>
            <a:pPr marL="342900" indent="-342900">
              <a:buAutoNum type="arabicPeriod"/>
            </a:pPr>
            <a:r>
              <a:rPr lang="cs-CZ" dirty="0"/>
              <a:t>Vypočítej příklady na procvičení a překontroluj s výsledky na předposledním snímku. Piš vždy zadání +…… jsou to sl. úlohy.</a:t>
            </a:r>
          </a:p>
        </p:txBody>
      </p:sp>
    </p:spTree>
    <p:extLst>
      <p:ext uri="{BB962C8B-B14F-4D97-AF65-F5344CB8AC3E}">
        <p14:creationId xmlns:p14="http://schemas.microsoft.com/office/powerpoint/2010/main" val="3838311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 2"/>
          <p:cNvSpPr/>
          <p:nvPr/>
        </p:nvSpPr>
        <p:spPr>
          <a:xfrm>
            <a:off x="0" y="17074"/>
            <a:ext cx="8964486" cy="3358213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grpSp>
        <p:nvGrpSpPr>
          <p:cNvPr id="65" name="Skupina 64"/>
          <p:cNvGrpSpPr/>
          <p:nvPr/>
        </p:nvGrpSpPr>
        <p:grpSpPr>
          <a:xfrm>
            <a:off x="5191372" y="398471"/>
            <a:ext cx="2631135" cy="2631135"/>
            <a:chOff x="5191372" y="398471"/>
            <a:chExt cx="2631135" cy="2631135"/>
          </a:xfrm>
        </p:grpSpPr>
        <p:sp>
          <p:nvSpPr>
            <p:cNvPr id="32" name="Krychle 31"/>
            <p:cNvSpPr/>
            <p:nvPr/>
          </p:nvSpPr>
          <p:spPr>
            <a:xfrm>
              <a:off x="5191372" y="398471"/>
              <a:ext cx="2631135" cy="2631135"/>
            </a:xfrm>
            <a:prstGeom prst="cube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44" name="Přímá spojnice 43"/>
            <p:cNvCxnSpPr/>
            <p:nvPr/>
          </p:nvCxnSpPr>
          <p:spPr>
            <a:xfrm>
              <a:off x="5891699" y="418464"/>
              <a:ext cx="26309" cy="1950409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Přímá spojnice 51"/>
            <p:cNvCxnSpPr/>
            <p:nvPr/>
          </p:nvCxnSpPr>
          <p:spPr>
            <a:xfrm>
              <a:off x="5937381" y="2348880"/>
              <a:ext cx="1885126" cy="0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Přímá spojnice 57"/>
            <p:cNvCxnSpPr/>
            <p:nvPr/>
          </p:nvCxnSpPr>
          <p:spPr>
            <a:xfrm flipV="1">
              <a:off x="5191372" y="2348881"/>
              <a:ext cx="734593" cy="680725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Zaoblený obdélník 1"/>
          <p:cNvSpPr/>
          <p:nvPr/>
        </p:nvSpPr>
        <p:spPr>
          <a:xfrm>
            <a:off x="1" y="3356992"/>
            <a:ext cx="9036498" cy="3501007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grpSp>
        <p:nvGrpSpPr>
          <p:cNvPr id="64" name="Skupina 63"/>
          <p:cNvGrpSpPr/>
          <p:nvPr/>
        </p:nvGrpSpPr>
        <p:grpSpPr>
          <a:xfrm>
            <a:off x="4522938" y="4506196"/>
            <a:ext cx="4138382" cy="1932426"/>
            <a:chOff x="4522938" y="4506196"/>
            <a:chExt cx="4138382" cy="1932426"/>
          </a:xfrm>
        </p:grpSpPr>
        <p:sp>
          <p:nvSpPr>
            <p:cNvPr id="33" name="Krychle 32"/>
            <p:cNvSpPr/>
            <p:nvPr/>
          </p:nvSpPr>
          <p:spPr>
            <a:xfrm>
              <a:off x="4522938" y="4506196"/>
              <a:ext cx="4138382" cy="1922678"/>
            </a:xfrm>
            <a:prstGeom prst="cube">
              <a:avLst>
                <a:gd name="adj" fmla="val 34928"/>
              </a:avLst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47" name="Přímá spojnice 46"/>
            <p:cNvCxnSpPr/>
            <p:nvPr/>
          </p:nvCxnSpPr>
          <p:spPr>
            <a:xfrm>
              <a:off x="5214298" y="4559172"/>
              <a:ext cx="43242" cy="1198725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Přímá spojnice 48"/>
            <p:cNvCxnSpPr/>
            <p:nvPr/>
          </p:nvCxnSpPr>
          <p:spPr>
            <a:xfrm flipV="1">
              <a:off x="5257540" y="5744109"/>
              <a:ext cx="3383145" cy="13788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Přímá spojnice 60"/>
            <p:cNvCxnSpPr/>
            <p:nvPr/>
          </p:nvCxnSpPr>
          <p:spPr>
            <a:xfrm flipV="1">
              <a:off x="4522947" y="5757897"/>
              <a:ext cx="734593" cy="680725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aoblený obdélník 4"/>
          <p:cNvSpPr/>
          <p:nvPr/>
        </p:nvSpPr>
        <p:spPr>
          <a:xfrm>
            <a:off x="107504" y="89662"/>
            <a:ext cx="4782739" cy="937359"/>
          </a:xfrm>
          <a:prstGeom prst="roundRect">
            <a:avLst>
              <a:gd name="adj" fmla="val 3065"/>
            </a:avLst>
          </a:prstGeom>
          <a:gradFill>
            <a:gsLst>
              <a:gs pos="0">
                <a:schemeClr val="accent2">
                  <a:tint val="98000"/>
                  <a:satMod val="120000"/>
                  <a:lumMod val="110000"/>
                </a:schemeClr>
              </a:gs>
              <a:gs pos="100000">
                <a:schemeClr val="accent2">
                  <a:shade val="90000"/>
                  <a:lumMod val="90000"/>
                </a:schemeClr>
              </a:gs>
            </a:gsLst>
          </a:gradFill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10457" y="259315"/>
                <a:ext cx="4539207" cy="532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Objem krychle o hraně </a:t>
                </a:r>
                <a14:m>
                  <m:oMath xmlns:m="http://schemas.openxmlformats.org/officeDocument/2006/math"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𝑎</m:t>
                    </m:r>
                  </m:oMath>
                </a14:m>
                <a: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457" y="259315"/>
                <a:ext cx="4539207" cy="532966"/>
              </a:xfrm>
              <a:prstGeom prst="rect">
                <a:avLst/>
              </a:prstGeom>
              <a:blipFill rotWithShape="1">
                <a:blip r:embed="rId2"/>
                <a:stretch>
                  <a:fillRect l="-2819" t="-11494" b="-298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2" descr="C:\Users\spravce\AppData\Local\Microsoft\Windows\Temporary Internet Files\Content.IE5\BL96J1IA\MC900440428CAFEV2UG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2562" y="3015586"/>
            <a:ext cx="968123" cy="1019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0" name="Obdélník 29"/>
              <p:cNvSpPr/>
              <p:nvPr/>
            </p:nvSpPr>
            <p:spPr>
              <a:xfrm>
                <a:off x="611560" y="1648793"/>
                <a:ext cx="2867373" cy="720080"/>
              </a:xfrm>
              <a:prstGeom prst="rect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𝑉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·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·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cs-CZ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0" name="Obdélní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648793"/>
                <a:ext cx="2867373" cy="72008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38100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Obdélník 30"/>
              <p:cNvSpPr/>
              <p:nvPr/>
            </p:nvSpPr>
            <p:spPr>
              <a:xfrm>
                <a:off x="14106328" y="6629452"/>
                <a:ext cx="2867373" cy="720080"/>
              </a:xfrm>
              <a:prstGeom prst="rect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1 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𝑐𝑚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=1 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𝑚𝑙</m:t>
                      </m:r>
                    </m:oMath>
                  </m:oMathPara>
                </a14:m>
                <a:endParaRPr lang="cs-CZ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1" name="Obdélník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06328" y="6629452"/>
                <a:ext cx="2867373" cy="72008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38100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/>
              <p:cNvSpPr txBox="1"/>
              <p:nvPr/>
            </p:nvSpPr>
            <p:spPr>
              <a:xfrm>
                <a:off x="5950536" y="2515889"/>
                <a:ext cx="480145" cy="532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solidFill>
                            <a:schemeClr val="bg1"/>
                          </a:solidFill>
                          <a:latin typeface="Cambria Math"/>
                          <a:cs typeface="Arial" pitchFamily="34" charset="0"/>
                        </a:rPr>
                        <m:t>𝑎</m:t>
                      </m:r>
                    </m:oMath>
                  </m:oMathPara>
                </a14:m>
                <a:endParaRPr lang="cs-CZ" sz="28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0536" y="2515889"/>
                <a:ext cx="480145" cy="53296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ovéPole 34"/>
              <p:cNvSpPr txBox="1"/>
              <p:nvPr/>
            </p:nvSpPr>
            <p:spPr>
              <a:xfrm>
                <a:off x="7284393" y="2163736"/>
                <a:ext cx="480145" cy="532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solidFill>
                            <a:schemeClr val="bg1"/>
                          </a:solidFill>
                          <a:latin typeface="Cambria Math"/>
                          <a:cs typeface="Arial" pitchFamily="34" charset="0"/>
                        </a:rPr>
                        <m:t>𝑎</m:t>
                      </m:r>
                    </m:oMath>
                  </m:oMathPara>
                </a14:m>
                <a:endParaRPr lang="cs-CZ" sz="28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4393" y="2163736"/>
                <a:ext cx="480145" cy="53296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ovéPole 35"/>
              <p:cNvSpPr txBox="1"/>
              <p:nvPr/>
            </p:nvSpPr>
            <p:spPr>
              <a:xfrm>
                <a:off x="6804248" y="1393668"/>
                <a:ext cx="480145" cy="532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solidFill>
                            <a:schemeClr val="bg1"/>
                          </a:solidFill>
                          <a:latin typeface="Cambria Math"/>
                          <a:cs typeface="Arial" pitchFamily="34" charset="0"/>
                        </a:rPr>
                        <m:t>𝑎</m:t>
                      </m:r>
                    </m:oMath>
                  </m:oMathPara>
                </a14:m>
                <a:endParaRPr lang="cs-CZ" sz="28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1393668"/>
                <a:ext cx="480145" cy="53296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Obdélník 37"/>
              <p:cNvSpPr/>
              <p:nvPr/>
            </p:nvSpPr>
            <p:spPr>
              <a:xfrm>
                <a:off x="467544" y="5126297"/>
                <a:ext cx="2867373" cy="720080"/>
              </a:xfrm>
              <a:prstGeom prst="rect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𝑉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·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𝑏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·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cs-CZ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8" name="Obdélník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126297"/>
                <a:ext cx="2867373" cy="72008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  <a:ln w="38100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Zaoblený obdélník 38"/>
          <p:cNvSpPr/>
          <p:nvPr/>
        </p:nvSpPr>
        <p:spPr>
          <a:xfrm>
            <a:off x="36006" y="3418813"/>
            <a:ext cx="5040050" cy="937359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130921" y="3621009"/>
                <a:ext cx="494513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Objem kvádru o hraně </a:t>
                </a:r>
                <a14:m>
                  <m:oMath xmlns:m="http://schemas.openxmlformats.org/officeDocument/2006/math"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𝑎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,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𝑏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,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𝑐</m:t>
                    </m:r>
                  </m:oMath>
                </a14:m>
                <a: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921" y="3621009"/>
                <a:ext cx="4945135" cy="523220"/>
              </a:xfrm>
              <a:prstGeom prst="rect">
                <a:avLst/>
              </a:prstGeom>
              <a:blipFill rotWithShape="1">
                <a:blip r:embed="rId10"/>
                <a:stretch>
                  <a:fillRect l="-2463" t="-11628" b="-3139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ovéPole 39"/>
              <p:cNvSpPr txBox="1"/>
              <p:nvPr/>
            </p:nvSpPr>
            <p:spPr>
              <a:xfrm>
                <a:off x="5925965" y="5901712"/>
                <a:ext cx="480145" cy="532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solidFill>
                            <a:schemeClr val="bg1"/>
                          </a:solidFill>
                          <a:latin typeface="Cambria Math"/>
                          <a:cs typeface="Arial" pitchFamily="34" charset="0"/>
                        </a:rPr>
                        <m:t>𝑎</m:t>
                      </m:r>
                    </m:oMath>
                  </m:oMathPara>
                </a14:m>
                <a:endParaRPr lang="cs-CZ" sz="28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0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5965" y="5901712"/>
                <a:ext cx="480145" cy="532966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ovéPole 40"/>
              <p:cNvSpPr txBox="1"/>
              <p:nvPr/>
            </p:nvSpPr>
            <p:spPr>
              <a:xfrm>
                <a:off x="8004610" y="5657146"/>
                <a:ext cx="480145" cy="532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solidFill>
                            <a:schemeClr val="bg1"/>
                          </a:solidFill>
                          <a:latin typeface="Cambria Math"/>
                          <a:cs typeface="Arial" pitchFamily="34" charset="0"/>
                        </a:rPr>
                        <m:t>𝑏</m:t>
                      </m:r>
                    </m:oMath>
                  </m:oMathPara>
                </a14:m>
                <a:endParaRPr lang="cs-CZ" sz="28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1" name="TextovéPol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4610" y="5657146"/>
                <a:ext cx="480145" cy="532966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ovéPole 41"/>
              <p:cNvSpPr txBox="1"/>
              <p:nvPr/>
            </p:nvSpPr>
            <p:spPr>
              <a:xfrm>
                <a:off x="7582434" y="5124180"/>
                <a:ext cx="480145" cy="532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0" i="1" dirty="0" smtClean="0">
                          <a:solidFill>
                            <a:schemeClr val="bg1"/>
                          </a:solidFill>
                          <a:latin typeface="Cambria Math"/>
                          <a:cs typeface="Arial" pitchFamily="34" charset="0"/>
                        </a:rPr>
                        <m:t>𝑐</m:t>
                      </m:r>
                    </m:oMath>
                  </m:oMathPara>
                </a14:m>
                <a:endParaRPr lang="cs-CZ" sz="28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2" name="TextovéPole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2434" y="5124180"/>
                <a:ext cx="480145" cy="532966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ovéPole 3">
            <a:extLst>
              <a:ext uri="{FF2B5EF4-FFF2-40B4-BE49-F238E27FC236}">
                <a16:creationId xmlns:a16="http://schemas.microsoft.com/office/drawing/2014/main" id="{F5F0B65B-67BF-4CBF-8CC5-BA84559879CD}"/>
              </a:ext>
            </a:extLst>
          </p:cNvPr>
          <p:cNvSpPr txBox="1"/>
          <p:nvPr/>
        </p:nvSpPr>
        <p:spPr>
          <a:xfrm>
            <a:off x="3434324" y="2611162"/>
            <a:ext cx="1414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Maluj obrázky</a:t>
            </a:r>
          </a:p>
        </p:txBody>
      </p:sp>
    </p:spTree>
    <p:extLst>
      <p:ext uri="{BB962C8B-B14F-4D97-AF65-F5344CB8AC3E}">
        <p14:creationId xmlns:p14="http://schemas.microsoft.com/office/powerpoint/2010/main" val="3785774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4" grpId="0"/>
      <p:bldP spid="35" grpId="0"/>
      <p:bldP spid="36" grpId="0"/>
      <p:bldP spid="38" grpId="0" animBg="1"/>
      <p:bldP spid="40" grpId="0"/>
      <p:bldP spid="41" grpId="0"/>
      <p:bldP spid="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1" y="-1"/>
            <a:ext cx="9144000" cy="1167137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202576" y="76269"/>
                <a:ext cx="8941423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Př.1) Kolik hektolitrů vody je v rezervoáru tvaru kvádru, který má délku hran </a:t>
                </a:r>
                <a14:m>
                  <m:oMath xmlns:m="http://schemas.openxmlformats.org/officeDocument/2006/math"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7,2 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𝑚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; 45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𝑑𝑚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; 384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𝑐𝑚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?</a:t>
                </a:r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576" y="76269"/>
                <a:ext cx="8941423" cy="954107"/>
              </a:xfrm>
              <a:prstGeom prst="rect">
                <a:avLst/>
              </a:prstGeom>
              <a:blipFill rotWithShape="1">
                <a:blip r:embed="rId2"/>
                <a:stretch>
                  <a:fillRect l="-1363" t="-6410" r="-1431" b="-1730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aoblený obdélník 3"/>
          <p:cNvSpPr/>
          <p:nvPr/>
        </p:nvSpPr>
        <p:spPr>
          <a:xfrm>
            <a:off x="0" y="1167136"/>
            <a:ext cx="9143999" cy="5690864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26246" y="1167136"/>
            <a:ext cx="4545754" cy="4494112"/>
          </a:xfrm>
          <a:prstGeom prst="roundRect">
            <a:avLst>
              <a:gd name="adj" fmla="val 210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63500" h="635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ástupný symbol pro obsah 2"/>
              <p:cNvSpPr>
                <a:spLocks noGrp="1"/>
              </p:cNvSpPr>
              <p:nvPr/>
            </p:nvSpPr>
            <p:spPr>
              <a:xfrm>
                <a:off x="108079" y="1738537"/>
                <a:ext cx="2388343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𝑎</m:t>
                      </m:r>
                      <m:r>
                        <a:rPr lang="cs-CZ" sz="280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=7,2 </m:t>
                      </m:r>
                      <m:r>
                        <a:rPr lang="cs-CZ" sz="280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𝑚</m:t>
                      </m:r>
                    </m:oMath>
                  </m:oMathPara>
                </a14:m>
                <a:endParaRPr lang="cs-CZ" sz="2800" spc="3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079" y="1738537"/>
                <a:ext cx="2388343" cy="50364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ástupný symbol pro obsah 2"/>
              <p:cNvSpPr>
                <a:spLocks noGrp="1"/>
              </p:cNvSpPr>
              <p:nvPr/>
            </p:nvSpPr>
            <p:spPr>
              <a:xfrm>
                <a:off x="122987" y="2242183"/>
                <a:ext cx="2388343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𝑏</m:t>
                      </m:r>
                      <m:r>
                        <a:rPr lang="cs-CZ" sz="280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cs-CZ" sz="2800" b="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45 </m:t>
                      </m:r>
                      <m:r>
                        <a:rPr lang="cs-CZ" sz="2800" b="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𝑑𝑚</m:t>
                      </m:r>
                    </m:oMath>
                  </m:oMathPara>
                </a14:m>
                <a:endParaRPr lang="cs-CZ" sz="2800" spc="3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987" y="2242183"/>
                <a:ext cx="2388343" cy="50364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Zástupný symbol pro obsah 2"/>
              <p:cNvSpPr>
                <a:spLocks noGrp="1"/>
              </p:cNvSpPr>
              <p:nvPr/>
            </p:nvSpPr>
            <p:spPr>
              <a:xfrm>
                <a:off x="122987" y="2745829"/>
                <a:ext cx="2388343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𝑐</m:t>
                      </m:r>
                      <m:r>
                        <a:rPr lang="cs-CZ" sz="280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cs-CZ" sz="2800" b="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384 </m:t>
                      </m:r>
                      <m:r>
                        <a:rPr lang="cs-CZ" sz="2800" b="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𝑐𝑚</m:t>
                      </m:r>
                    </m:oMath>
                  </m:oMathPara>
                </a14:m>
                <a:endParaRPr lang="cs-CZ" sz="2800" spc="3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987" y="2745829"/>
                <a:ext cx="2388343" cy="50364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Zástupný symbol pro obsah 2"/>
              <p:cNvSpPr>
                <a:spLocks noGrp="1"/>
              </p:cNvSpPr>
              <p:nvPr/>
            </p:nvSpPr>
            <p:spPr>
              <a:xfrm>
                <a:off x="1976835" y="1749926"/>
                <a:ext cx="2204247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=72</m:t>
                      </m:r>
                      <m:r>
                        <a:rPr lang="cs-CZ" sz="2800" b="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 </m:t>
                      </m:r>
                      <m:r>
                        <a:rPr lang="cs-CZ" sz="2800" b="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𝑑𝑚</m:t>
                      </m:r>
                    </m:oMath>
                  </m:oMathPara>
                </a14:m>
                <a:endParaRPr lang="cs-CZ" sz="2800" spc="3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6835" y="1749926"/>
                <a:ext cx="2204247" cy="50364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Zástupný symbol pro obsah 2"/>
              <p:cNvSpPr>
                <a:spLocks noGrp="1"/>
              </p:cNvSpPr>
              <p:nvPr/>
            </p:nvSpPr>
            <p:spPr>
              <a:xfrm>
                <a:off x="2377051" y="2792204"/>
                <a:ext cx="2388343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cs-CZ" sz="2800" b="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38,4 </m:t>
                      </m:r>
                      <m:r>
                        <a:rPr lang="cs-CZ" sz="2800" b="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𝑑𝑚</m:t>
                      </m:r>
                    </m:oMath>
                  </m:oMathPara>
                </a14:m>
                <a:endParaRPr lang="cs-CZ" sz="2800" spc="3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7051" y="2792204"/>
                <a:ext cx="2388343" cy="50364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Přímá spojnice 20"/>
          <p:cNvCxnSpPr/>
          <p:nvPr/>
        </p:nvCxnSpPr>
        <p:spPr>
          <a:xfrm>
            <a:off x="202576" y="3552249"/>
            <a:ext cx="4170856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Zástupný symbol pro obsah 2"/>
              <p:cNvSpPr>
                <a:spLocks noGrp="1"/>
              </p:cNvSpPr>
              <p:nvPr/>
            </p:nvSpPr>
            <p:spPr>
              <a:xfrm>
                <a:off x="221800" y="3702429"/>
                <a:ext cx="2388343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i="1">
                          <a:solidFill>
                            <a:schemeClr val="bg1"/>
                          </a:solidFill>
                          <a:latin typeface="Cambria Math"/>
                        </a:rPr>
                        <m:t>𝑉</m:t>
                      </m:r>
                      <m:r>
                        <a:rPr lang="cs-CZ" sz="2800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800" i="1">
                          <a:solidFill>
                            <a:schemeClr val="bg1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sz="2800" i="1">
                          <a:solidFill>
                            <a:schemeClr val="bg1"/>
                          </a:solidFill>
                          <a:latin typeface="Cambria Math"/>
                        </a:rPr>
                        <m:t>·</m:t>
                      </m:r>
                      <m:r>
                        <a:rPr lang="cs-CZ" sz="2800" i="1">
                          <a:solidFill>
                            <a:schemeClr val="bg1"/>
                          </a:solidFill>
                          <a:latin typeface="Cambria Math"/>
                        </a:rPr>
                        <m:t>𝑏</m:t>
                      </m:r>
                      <m:r>
                        <a:rPr lang="cs-CZ" sz="2800" i="1">
                          <a:solidFill>
                            <a:schemeClr val="bg1"/>
                          </a:solidFill>
                          <a:latin typeface="Cambria Math"/>
                        </a:rPr>
                        <m:t>·</m:t>
                      </m:r>
                      <m:r>
                        <a:rPr lang="cs-CZ" sz="2800" i="1">
                          <a:solidFill>
                            <a:schemeClr val="bg1"/>
                          </a:solidFill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cs-CZ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800" y="3702429"/>
                <a:ext cx="2388343" cy="50364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Zástupný symbol pro obsah 2"/>
              <p:cNvSpPr>
                <a:spLocks noGrp="1"/>
              </p:cNvSpPr>
              <p:nvPr/>
            </p:nvSpPr>
            <p:spPr>
              <a:xfrm>
                <a:off x="202576" y="4292772"/>
                <a:ext cx="4296425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𝑉</m:t>
                      </m:r>
                      <m:r>
                        <a:rPr lang="cs-CZ" sz="280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=72·45·38,4 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𝑑𝑚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cs-CZ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576" y="4292772"/>
                <a:ext cx="4296425" cy="50364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Zástupný symbol pro obsah 2"/>
              <p:cNvSpPr>
                <a:spLocks noGrp="1"/>
              </p:cNvSpPr>
              <p:nvPr/>
            </p:nvSpPr>
            <p:spPr>
              <a:xfrm>
                <a:off x="202575" y="4941168"/>
                <a:ext cx="4296425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𝑉</m:t>
                      </m:r>
                      <m:r>
                        <a:rPr lang="cs-CZ" sz="280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=124 416 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𝑑𝑚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cs-CZ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575" y="4941168"/>
                <a:ext cx="4296425" cy="50364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Zaoblený obdélník 29"/>
          <p:cNvSpPr/>
          <p:nvPr/>
        </p:nvSpPr>
        <p:spPr>
          <a:xfrm>
            <a:off x="4572001" y="3738064"/>
            <a:ext cx="4571998" cy="1923184"/>
          </a:xfrm>
          <a:prstGeom prst="roundRect">
            <a:avLst>
              <a:gd name="adj" fmla="val 210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63500" h="635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Zaoblený obdélník 30"/>
          <p:cNvSpPr/>
          <p:nvPr/>
        </p:nvSpPr>
        <p:spPr>
          <a:xfrm>
            <a:off x="13232" y="5629589"/>
            <a:ext cx="9143998" cy="895755"/>
          </a:xfrm>
          <a:prstGeom prst="roundRect">
            <a:avLst>
              <a:gd name="adj" fmla="val 210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63500" h="635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Zaoblený obdélník 31"/>
          <p:cNvSpPr/>
          <p:nvPr/>
        </p:nvSpPr>
        <p:spPr>
          <a:xfrm>
            <a:off x="4592648" y="1167136"/>
            <a:ext cx="4571998" cy="2570928"/>
          </a:xfrm>
          <a:prstGeom prst="roundRect">
            <a:avLst>
              <a:gd name="adj" fmla="val 2100"/>
            </a:avLst>
          </a:prstGeom>
          <a:solidFill>
            <a:schemeClr val="tx1"/>
          </a:solidFill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63500" h="635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5" name="Skupina 24"/>
          <p:cNvGrpSpPr/>
          <p:nvPr/>
        </p:nvGrpSpPr>
        <p:grpSpPr>
          <a:xfrm>
            <a:off x="5031740" y="1510036"/>
            <a:ext cx="3652519" cy="1888023"/>
            <a:chOff x="4522938" y="4506196"/>
            <a:chExt cx="4138382" cy="1932426"/>
          </a:xfr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grpSpPr>
        <p:sp>
          <p:nvSpPr>
            <p:cNvPr id="26" name="Krychle 25"/>
            <p:cNvSpPr/>
            <p:nvPr/>
          </p:nvSpPr>
          <p:spPr>
            <a:xfrm>
              <a:off x="4522938" y="4506196"/>
              <a:ext cx="4138382" cy="1922678"/>
            </a:xfrm>
            <a:prstGeom prst="cube">
              <a:avLst>
                <a:gd name="adj" fmla="val 34928"/>
              </a:avLst>
            </a:prstGeom>
            <a:grp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27" name="Přímá spojnice 26"/>
            <p:cNvCxnSpPr/>
            <p:nvPr/>
          </p:nvCxnSpPr>
          <p:spPr>
            <a:xfrm>
              <a:off x="5214298" y="4559172"/>
              <a:ext cx="43242" cy="1198725"/>
            </a:xfrm>
            <a:prstGeom prst="line">
              <a:avLst/>
            </a:prstGeom>
            <a:grpFill/>
            <a:ln w="19050">
              <a:solidFill>
                <a:srgbClr val="00206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nice 27"/>
            <p:cNvCxnSpPr/>
            <p:nvPr/>
          </p:nvCxnSpPr>
          <p:spPr>
            <a:xfrm flipV="1">
              <a:off x="5257540" y="5744109"/>
              <a:ext cx="3383145" cy="13788"/>
            </a:xfrm>
            <a:prstGeom prst="line">
              <a:avLst/>
            </a:prstGeom>
            <a:grpFill/>
            <a:ln w="19050">
              <a:solidFill>
                <a:srgbClr val="00206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nice 28"/>
            <p:cNvCxnSpPr/>
            <p:nvPr/>
          </p:nvCxnSpPr>
          <p:spPr>
            <a:xfrm flipV="1">
              <a:off x="4522947" y="5757897"/>
              <a:ext cx="734593" cy="680725"/>
            </a:xfrm>
            <a:prstGeom prst="line">
              <a:avLst/>
            </a:prstGeom>
            <a:grpFill/>
            <a:ln w="19050">
              <a:solidFill>
                <a:srgbClr val="00206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Vývojový diagram: postup 4"/>
          <p:cNvSpPr/>
          <p:nvPr/>
        </p:nvSpPr>
        <p:spPr>
          <a:xfrm>
            <a:off x="1" y="1167136"/>
            <a:ext cx="1800197" cy="461664"/>
          </a:xfrm>
          <a:prstGeom prst="flowChartProcess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dirty="0">
                <a:solidFill>
                  <a:srgbClr val="FFFF00"/>
                </a:solidFill>
              </a:rPr>
              <a:t>Řešení: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Zástupný symbol pro obsah 2"/>
              <p:cNvSpPr>
                <a:spLocks noGrp="1"/>
              </p:cNvSpPr>
              <p:nvPr/>
            </p:nvSpPr>
            <p:spPr>
              <a:xfrm>
                <a:off x="4740986" y="4278093"/>
                <a:ext cx="2701270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𝑉</m:t>
                      </m:r>
                      <m:r>
                        <a:rPr lang="cs-CZ" sz="280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=124 416 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𝑙</m:t>
                      </m:r>
                    </m:oMath>
                  </m:oMathPara>
                </a14:m>
                <a:endParaRPr lang="cs-CZ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0986" y="4278093"/>
                <a:ext cx="2701270" cy="503646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Zástupný symbol pro obsah 2"/>
              <p:cNvSpPr>
                <a:spLocks noGrp="1"/>
              </p:cNvSpPr>
              <p:nvPr/>
            </p:nvSpPr>
            <p:spPr>
              <a:xfrm>
                <a:off x="4765395" y="4941168"/>
                <a:ext cx="2830942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𝑉</m:t>
                      </m:r>
                      <m:r>
                        <a:rPr lang="cs-CZ" sz="280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=1 244,16 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h𝑙</m:t>
                      </m:r>
                    </m:oMath>
                  </m:oMathPara>
                </a14:m>
                <a:endParaRPr lang="cs-CZ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4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395" y="4941168"/>
                <a:ext cx="2830942" cy="503646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Zástupný symbol pro obsah 2"/>
              <p:cNvSpPr>
                <a:spLocks noGrp="1"/>
              </p:cNvSpPr>
              <p:nvPr/>
            </p:nvSpPr>
            <p:spPr>
              <a:xfrm>
                <a:off x="7308304" y="4941168"/>
                <a:ext cx="2314665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≐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1 244 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h𝑙</m:t>
                      </m:r>
                    </m:oMath>
                  </m:oMathPara>
                </a14:m>
                <a:endParaRPr lang="cs-CZ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5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304" y="4941168"/>
                <a:ext cx="2314665" cy="503646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C:\Users\spravce\AppData\Local\Microsoft\Windows\Temporary Internet Files\Content.IE5\BXRP5YH2\MC900432481[1].wm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3657" y="3830749"/>
            <a:ext cx="927767" cy="965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ovéPole 36"/>
          <p:cNvSpPr txBox="1"/>
          <p:nvPr/>
        </p:nvSpPr>
        <p:spPr>
          <a:xfrm>
            <a:off x="138267" y="5805264"/>
            <a:ext cx="89414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 rezervoáru je asi 1 244 hl vody.</a:t>
            </a:r>
          </a:p>
        </p:txBody>
      </p:sp>
    </p:spTree>
    <p:extLst>
      <p:ext uri="{BB962C8B-B14F-4D97-AF65-F5344CB8AC3E}">
        <p14:creationId xmlns:p14="http://schemas.microsoft.com/office/powerpoint/2010/main" val="3152579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/>
      <p:bldP spid="17" grpId="0"/>
      <p:bldP spid="18" grpId="0"/>
      <p:bldP spid="19" grpId="0"/>
      <p:bldP spid="22" grpId="0"/>
      <p:bldP spid="23" grpId="0"/>
      <p:bldP spid="24" grpId="0"/>
      <p:bldP spid="5" grpId="0" animBg="1"/>
      <p:bldP spid="33" grpId="0"/>
      <p:bldP spid="34" grpId="0"/>
      <p:bldP spid="35" grpId="0"/>
      <p:bldP spid="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1" y="-1"/>
            <a:ext cx="9144000" cy="1167137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128887" y="34859"/>
                <a:ext cx="8941423" cy="10974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Př.2) Kolik váží žulová krychle s hranou délky </a:t>
                </a:r>
                <a14:m>
                  <m:oMath xmlns:m="http://schemas.openxmlformats.org/officeDocument/2006/math"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2,3 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𝑑𝑚</m:t>
                    </m:r>
                  </m:oMath>
                </a14:m>
                <a: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, je-li hustota krychle </a:t>
                </a:r>
                <a14:m>
                  <m:oMath xmlns:m="http://schemas.openxmlformats.org/officeDocument/2006/math">
                    <m:r>
                      <a:rPr lang="cs-CZ" sz="280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𝜌</m:t>
                    </m:r>
                    <m:r>
                      <a:rPr lang="cs-CZ" sz="28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=2,6</m:t>
                    </m:r>
                    <m:f>
                      <m:fPr>
                        <m:ctrlPr>
                          <a:rPr lang="cs-CZ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cs-CZ" sz="2800" b="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𝑔</m:t>
                        </m:r>
                      </m:num>
                      <m:den>
                        <m:sSup>
                          <m:sSupPr>
                            <m:ctrlPr>
                              <a:rPr lang="cs-CZ" sz="28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cs-CZ" sz="2800" b="0" i="1" smtClean="0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𝑐𝑚</m:t>
                            </m:r>
                          </m:e>
                          <m:sup>
                            <m:r>
                              <a:rPr lang="cs-CZ" sz="2800" b="0" i="1" smtClean="0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cs-CZ" sz="28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?</m:t>
                    </m:r>
                  </m:oMath>
                </a14:m>
                <a:endParaRPr lang="cs-CZ" sz="28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887" y="34859"/>
                <a:ext cx="8941423" cy="1097416"/>
              </a:xfrm>
              <a:prstGeom prst="rect">
                <a:avLst/>
              </a:prstGeom>
              <a:blipFill rotWithShape="1">
                <a:blip r:embed="rId2"/>
                <a:stretch>
                  <a:fillRect l="-1363" t="-5556" r="-1431" b="-55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aoblený obdélník 3"/>
          <p:cNvSpPr/>
          <p:nvPr/>
        </p:nvSpPr>
        <p:spPr>
          <a:xfrm>
            <a:off x="0" y="1167136"/>
            <a:ext cx="9143999" cy="5690864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6246" y="1167136"/>
            <a:ext cx="3897682" cy="4494112"/>
          </a:xfrm>
          <a:prstGeom prst="roundRect">
            <a:avLst>
              <a:gd name="adj" fmla="val 210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63500" h="635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ástupný symbol pro obsah 2"/>
              <p:cNvSpPr>
                <a:spLocks noGrp="1"/>
              </p:cNvSpPr>
              <p:nvPr/>
            </p:nvSpPr>
            <p:spPr>
              <a:xfrm>
                <a:off x="108079" y="1738537"/>
                <a:ext cx="2388343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𝑎</m:t>
                      </m:r>
                      <m:r>
                        <a:rPr lang="cs-CZ" sz="280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=2,3 </m:t>
                      </m:r>
                      <m:r>
                        <a:rPr lang="cs-CZ" sz="2800" b="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𝑑𝑚</m:t>
                      </m:r>
                    </m:oMath>
                  </m:oMathPara>
                </a14:m>
                <a:endParaRPr lang="cs-CZ" sz="2800" spc="3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079" y="1738537"/>
                <a:ext cx="2388343" cy="50364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ástupný symbol pro obsah 2"/>
              <p:cNvSpPr>
                <a:spLocks noGrp="1"/>
              </p:cNvSpPr>
              <p:nvPr/>
            </p:nvSpPr>
            <p:spPr>
              <a:xfrm>
                <a:off x="161273" y="2458535"/>
                <a:ext cx="2388343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𝜌</m:t>
                      </m:r>
                      <m:r>
                        <a:rPr lang="cs-CZ" sz="28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=2,6</m:t>
                      </m:r>
                      <m:f>
                        <m:fPr>
                          <m:ctrlPr>
                            <a:rPr lang="cs-CZ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cs-CZ" sz="28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𝑔</m:t>
                          </m:r>
                        </m:num>
                        <m:den>
                          <m:sSup>
                            <m:sSupPr>
                              <m:ctrlPr>
                                <a:rPr lang="cs-CZ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Arial" pitchFamily="34" charset="0"/>
                                </a:rPr>
                              </m:ctrlPr>
                            </m:sSupPr>
                            <m:e>
                              <m:r>
                                <a:rPr lang="cs-CZ" sz="2800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𝑐𝑚</m:t>
                              </m:r>
                            </m:e>
                            <m:sup>
                              <m:r>
                                <a:rPr lang="cs-CZ" sz="2800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2800" spc="3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273" y="2458535"/>
                <a:ext cx="2388343" cy="503646"/>
              </a:xfrm>
              <a:prstGeom prst="rect">
                <a:avLst/>
              </a:prstGeom>
              <a:blipFill rotWithShape="1">
                <a:blip r:embed="rId4"/>
                <a:stretch>
                  <a:fillRect b="-5421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Zástupný symbol pro obsah 2"/>
              <p:cNvSpPr>
                <a:spLocks noGrp="1"/>
              </p:cNvSpPr>
              <p:nvPr/>
            </p:nvSpPr>
            <p:spPr>
              <a:xfrm>
                <a:off x="2266625" y="1738537"/>
                <a:ext cx="2204247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cs-CZ" sz="2800" b="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23 </m:t>
                      </m:r>
                      <m:r>
                        <a:rPr lang="cs-CZ" sz="2800" b="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𝑐𝑚</m:t>
                      </m:r>
                    </m:oMath>
                  </m:oMathPara>
                </a14:m>
                <a:endParaRPr lang="cs-CZ" sz="2800" spc="3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6625" y="1738537"/>
                <a:ext cx="2204247" cy="50364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Přímá spojnice 10"/>
          <p:cNvCxnSpPr/>
          <p:nvPr/>
        </p:nvCxnSpPr>
        <p:spPr>
          <a:xfrm>
            <a:off x="138267" y="3414192"/>
            <a:ext cx="3785661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Zástupný symbol pro obsah 2"/>
              <p:cNvSpPr>
                <a:spLocks noGrp="1"/>
              </p:cNvSpPr>
              <p:nvPr/>
            </p:nvSpPr>
            <p:spPr>
              <a:xfrm>
                <a:off x="202575" y="3538586"/>
                <a:ext cx="2388343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𝑉</m:t>
                      </m:r>
                      <m:r>
                        <a:rPr lang="cs-CZ" sz="280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80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sz="280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·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sz="2800" i="1">
                          <a:solidFill>
                            <a:schemeClr val="bg1"/>
                          </a:solidFill>
                          <a:latin typeface="Cambria Math"/>
                        </a:rPr>
                        <m:t>·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cs-CZ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2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575" y="3538586"/>
                <a:ext cx="2388343" cy="50364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ástupný symbol pro obsah 2"/>
              <p:cNvSpPr>
                <a:spLocks noGrp="1"/>
              </p:cNvSpPr>
              <p:nvPr/>
            </p:nvSpPr>
            <p:spPr>
              <a:xfrm>
                <a:off x="179631" y="4278093"/>
                <a:ext cx="4296425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𝑉</m:t>
                      </m:r>
                      <m:r>
                        <a:rPr lang="cs-CZ" sz="280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=23·23·23 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𝑐𝑚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cs-CZ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631" y="4278093"/>
                <a:ext cx="4296425" cy="50364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ástupný symbol pro obsah 2"/>
              <p:cNvSpPr>
                <a:spLocks noGrp="1"/>
              </p:cNvSpPr>
              <p:nvPr/>
            </p:nvSpPr>
            <p:spPr>
              <a:xfrm>
                <a:off x="202575" y="4941168"/>
                <a:ext cx="4296425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𝑉</m:t>
                      </m:r>
                      <m:r>
                        <a:rPr lang="cs-CZ" sz="280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=12 167 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𝑐𝑚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cs-CZ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575" y="4941168"/>
                <a:ext cx="4296425" cy="50364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Zaoblený obdélník 14"/>
          <p:cNvSpPr/>
          <p:nvPr/>
        </p:nvSpPr>
        <p:spPr>
          <a:xfrm>
            <a:off x="3923928" y="3414192"/>
            <a:ext cx="5220071" cy="2247056"/>
          </a:xfrm>
          <a:prstGeom prst="roundRect">
            <a:avLst>
              <a:gd name="adj" fmla="val 210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63500" h="635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13232" y="5629589"/>
            <a:ext cx="9143998" cy="895755"/>
          </a:xfrm>
          <a:prstGeom prst="roundRect">
            <a:avLst>
              <a:gd name="adj" fmla="val 210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63500" h="635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3923928" y="1167136"/>
            <a:ext cx="5240718" cy="2247056"/>
          </a:xfrm>
          <a:prstGeom prst="roundRect">
            <a:avLst>
              <a:gd name="adj" fmla="val 2100"/>
            </a:avLst>
          </a:prstGeom>
          <a:solidFill>
            <a:schemeClr val="tx1"/>
          </a:solidFill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63500" h="635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Vývojový diagram: postup 22"/>
          <p:cNvSpPr/>
          <p:nvPr/>
        </p:nvSpPr>
        <p:spPr>
          <a:xfrm>
            <a:off x="1" y="1167136"/>
            <a:ext cx="1800197" cy="461664"/>
          </a:xfrm>
          <a:prstGeom prst="flowChartProcess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dirty="0">
                <a:solidFill>
                  <a:srgbClr val="FFFF00"/>
                </a:solidFill>
              </a:rPr>
              <a:t>Řešení: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Zástupný symbol pro obsah 2"/>
              <p:cNvSpPr>
                <a:spLocks noGrp="1"/>
              </p:cNvSpPr>
              <p:nvPr/>
            </p:nvSpPr>
            <p:spPr>
              <a:xfrm>
                <a:off x="3936627" y="3542218"/>
                <a:ext cx="2701270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𝑚</m:t>
                      </m:r>
                      <m:r>
                        <a:rPr lang="cs-CZ" sz="280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𝜌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·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𝑉</m:t>
                      </m:r>
                    </m:oMath>
                  </m:oMathPara>
                </a14:m>
                <a:endParaRPr lang="cs-CZ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6627" y="3542218"/>
                <a:ext cx="2701270" cy="50364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Zástupný symbol pro obsah 2"/>
              <p:cNvSpPr>
                <a:spLocks noGrp="1"/>
              </p:cNvSpPr>
              <p:nvPr/>
            </p:nvSpPr>
            <p:spPr>
              <a:xfrm>
                <a:off x="3957587" y="4251466"/>
                <a:ext cx="3431414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𝑚</m:t>
                      </m:r>
                      <m:r>
                        <a:rPr lang="cs-CZ" sz="280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12 167·2,6 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cs-CZ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7587" y="4251466"/>
                <a:ext cx="3431414" cy="50364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/>
              <p:cNvSpPr txBox="1"/>
              <p:nvPr/>
            </p:nvSpPr>
            <p:spPr>
              <a:xfrm>
                <a:off x="138267" y="5805264"/>
                <a:ext cx="894142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Žulová krychle váží asi </a:t>
                </a:r>
                <a14:m>
                  <m:oMath xmlns:m="http://schemas.openxmlformats.org/officeDocument/2006/math"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31,6 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𝑘𝑔</m:t>
                    </m:r>
                  </m:oMath>
                </a14:m>
                <a: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267" y="5805264"/>
                <a:ext cx="8941423" cy="523220"/>
              </a:xfrm>
              <a:prstGeom prst="rect">
                <a:avLst/>
              </a:prstGeom>
              <a:blipFill rotWithShape="1">
                <a:blip r:embed="rId11"/>
                <a:stretch>
                  <a:fillRect l="-1432" t="-11628" b="-3139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9" name="Skupina 28"/>
          <p:cNvGrpSpPr/>
          <p:nvPr/>
        </p:nvGrpSpPr>
        <p:grpSpPr>
          <a:xfrm>
            <a:off x="5215446" y="1352426"/>
            <a:ext cx="1929674" cy="1929674"/>
            <a:chOff x="5191372" y="398471"/>
            <a:chExt cx="2631135" cy="2631135"/>
          </a:xfrm>
          <a:blipFill>
            <a:blip r:embed="rId12"/>
            <a:tile tx="0" ty="0" sx="100000" sy="100000" flip="none" algn="tl"/>
          </a:blipFill>
        </p:grpSpPr>
        <p:sp>
          <p:nvSpPr>
            <p:cNvPr id="30" name="Krychle 29"/>
            <p:cNvSpPr/>
            <p:nvPr/>
          </p:nvSpPr>
          <p:spPr>
            <a:xfrm>
              <a:off x="5191372" y="398471"/>
              <a:ext cx="2631135" cy="2631135"/>
            </a:xfrm>
            <a:prstGeom prst="cub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31" name="Přímá spojnice 30"/>
            <p:cNvCxnSpPr/>
            <p:nvPr/>
          </p:nvCxnSpPr>
          <p:spPr>
            <a:xfrm>
              <a:off x="5891699" y="418464"/>
              <a:ext cx="26309" cy="1950409"/>
            </a:xfrm>
            <a:prstGeom prst="line">
              <a:avLst/>
            </a:prstGeom>
            <a:grpFill/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nice 31"/>
            <p:cNvCxnSpPr/>
            <p:nvPr/>
          </p:nvCxnSpPr>
          <p:spPr>
            <a:xfrm>
              <a:off x="5937381" y="2348880"/>
              <a:ext cx="1885126" cy="0"/>
            </a:xfrm>
            <a:prstGeom prst="line">
              <a:avLst/>
            </a:prstGeom>
            <a:grpFill/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nice 32"/>
            <p:cNvCxnSpPr/>
            <p:nvPr/>
          </p:nvCxnSpPr>
          <p:spPr>
            <a:xfrm flipV="1">
              <a:off x="5191372" y="2348881"/>
              <a:ext cx="734593" cy="680725"/>
            </a:xfrm>
            <a:prstGeom prst="line">
              <a:avLst/>
            </a:prstGeom>
            <a:grpFill/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Zástupný symbol pro obsah 2"/>
              <p:cNvSpPr>
                <a:spLocks noGrp="1"/>
              </p:cNvSpPr>
              <p:nvPr/>
            </p:nvSpPr>
            <p:spPr>
              <a:xfrm>
                <a:off x="3957586" y="4906737"/>
                <a:ext cx="2943957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𝑚</m:t>
                      </m:r>
                      <m:r>
                        <a:rPr lang="cs-CZ" sz="280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31,634 2 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𝑘𝑔</m:t>
                      </m:r>
                    </m:oMath>
                  </m:oMathPara>
                </a14:m>
                <a:endParaRPr lang="cs-CZ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4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7586" y="4906737"/>
                <a:ext cx="2943957" cy="503646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Zástupný symbol pro obsah 2"/>
              <p:cNvSpPr>
                <a:spLocks noGrp="1"/>
              </p:cNvSpPr>
              <p:nvPr/>
            </p:nvSpPr>
            <p:spPr>
              <a:xfrm>
                <a:off x="6901544" y="4286116"/>
                <a:ext cx="2701270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31 634,2 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cs-CZ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5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1544" y="4286116"/>
                <a:ext cx="2701270" cy="503646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Zástupný symbol pro obsah 2"/>
              <p:cNvSpPr>
                <a:spLocks noGrp="1"/>
              </p:cNvSpPr>
              <p:nvPr/>
            </p:nvSpPr>
            <p:spPr>
              <a:xfrm>
                <a:off x="6658857" y="4929336"/>
                <a:ext cx="2943957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≐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31,6 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𝑘𝑔</m:t>
                      </m:r>
                    </m:oMath>
                  </m:oMathPara>
                </a14:m>
                <a:endParaRPr lang="cs-CZ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7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8857" y="4929336"/>
                <a:ext cx="2943957" cy="503646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C:\Users\spravce\AppData\Local\Microsoft\Windows\Temporary Internet Files\Content.IE5\BXRP5YH2\MC900440446[1].wmf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1628" y="1296224"/>
            <a:ext cx="929772" cy="989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5559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2" grpId="0"/>
      <p:bldP spid="13" grpId="0"/>
      <p:bldP spid="14" grpId="0"/>
      <p:bldP spid="23" grpId="0" animBg="1"/>
      <p:bldP spid="24" grpId="0"/>
      <p:bldP spid="25" grpId="0"/>
      <p:bldP spid="28" grpId="0"/>
      <p:bldP spid="34" grpId="0"/>
      <p:bldP spid="35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40728" y="766539"/>
            <a:ext cx="9144000" cy="5974829"/>
          </a:xfrm>
          <a:prstGeom prst="roundRect">
            <a:avLst>
              <a:gd name="adj" fmla="val 0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310504" y="1004092"/>
            <a:ext cx="8522126" cy="1728854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ástupný symbol pro obsah 2"/>
              <p:cNvSpPr>
                <a:spLocks noGrp="1"/>
              </p:cNvSpPr>
              <p:nvPr/>
            </p:nvSpPr>
            <p:spPr>
              <a:xfrm>
                <a:off x="310504" y="1095149"/>
                <a:ext cx="8460431" cy="1546740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1) V bazénu tvaru kvádru o rozměrech dna </a:t>
                </a:r>
                <a14:m>
                  <m:oMath xmlns:m="http://schemas.openxmlformats.org/officeDocument/2006/math"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12,5 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𝑚</m:t>
                    </m:r>
                  </m:oMath>
                </a14:m>
                <a: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a</a:t>
                </a:r>
                <a14:m>
                  <m:oMath xmlns:m="http://schemas.openxmlformats.org/officeDocument/2006/math">
                    <m:r>
                      <a:rPr lang="cs-CZ" sz="2800" b="0" i="0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</m:oMath>
                </a14:m>
                <a:br>
                  <a:rPr lang="cs-CZ" sz="2800" b="0" i="0" dirty="0">
                    <a:solidFill>
                      <a:schemeClr val="bg1"/>
                    </a:solidFill>
                    <a:latin typeface="Cambria Math"/>
                    <a:cs typeface="Arial" pitchFamily="34" charset="0"/>
                  </a:rPr>
                </a:br>
                <a:r>
                  <a:rPr lang="cs-CZ" sz="2800" b="0" i="0" dirty="0">
                    <a:solidFill>
                      <a:schemeClr val="bg1"/>
                    </a:solidFill>
                    <a:latin typeface="Cambria Math"/>
                    <a:cs typeface="Arial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650 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𝑐𝑚</m:t>
                    </m:r>
                  </m:oMath>
                </a14:m>
                <a: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je </a:t>
                </a:r>
                <a14:m>
                  <m:oMath xmlns:m="http://schemas.openxmlformats.org/officeDocument/2006/math"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960 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h𝑙</m:t>
                    </m:r>
                  </m:oMath>
                </a14:m>
                <a: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vody. Do jaké výšky v metrech  </a:t>
                </a:r>
                <a:b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</a:br>
                <a: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    dosahuje hladina vody? </a:t>
                </a:r>
              </a:p>
            </p:txBody>
          </p:sp>
        </mc:Choice>
        <mc:Fallback xmlns="">
          <p:sp>
            <p:nvSpPr>
              <p:cNvPr id="6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504" y="1095149"/>
                <a:ext cx="8460431" cy="1546740"/>
              </a:xfrm>
              <a:prstGeom prst="rect">
                <a:avLst/>
              </a:prstGeom>
              <a:blipFill rotWithShape="1">
                <a:blip r:embed="rId2"/>
                <a:stretch>
                  <a:fillRect l="-1513" t="-3953" r="-4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Zaoblený obdélník 10"/>
          <p:cNvSpPr/>
          <p:nvPr/>
        </p:nvSpPr>
        <p:spPr>
          <a:xfrm>
            <a:off x="12107" y="38271"/>
            <a:ext cx="9036601" cy="726433"/>
          </a:xfrm>
          <a:prstGeom prst="roundRect">
            <a:avLst>
              <a:gd name="adj" fmla="val 2614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11000">
                <a:schemeClr val="accent3">
                  <a:lumMod val="60000"/>
                  <a:lumOff val="40000"/>
                </a:schemeClr>
              </a:gs>
              <a:gs pos="9400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75000"/>
                </a:schemeClr>
              </a:gs>
            </a:gsLst>
            <a:lin ang="5400000" scaled="0"/>
          </a:gradFill>
          <a:ln w="127000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5" name="Zástupný symbol pro obsah 2"/>
          <p:cNvSpPr>
            <a:spLocks noGrp="1"/>
          </p:cNvSpPr>
          <p:nvPr/>
        </p:nvSpPr>
        <p:spPr>
          <a:xfrm>
            <a:off x="138849" y="118891"/>
            <a:ext cx="6946911" cy="565191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800" dirty="0">
                <a:solidFill>
                  <a:schemeClr val="bg1"/>
                </a:solidFill>
              </a:rPr>
              <a:t>Příklady na samostatné procvičení:</a:t>
            </a:r>
            <a:endParaRPr lang="cs-CZ" sz="28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310505" y="2825950"/>
            <a:ext cx="8522126" cy="1690756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dirty="0">
              <a:solidFill>
                <a:schemeClr val="bg1"/>
              </a:solidFill>
            </a:endParaRPr>
          </a:p>
        </p:txBody>
      </p:sp>
      <p:pic>
        <p:nvPicPr>
          <p:cNvPr id="3074" name="Picture 2" descr="C:\Users\spravce\AppData\Local\Microsoft\Windows\Temporary Internet Files\Content.IE5\KFRZHZFF\MC90043440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6320" y="1854132"/>
            <a:ext cx="572812" cy="802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ástupný symbol pro obsah 2"/>
              <p:cNvSpPr>
                <a:spLocks noGrp="1"/>
              </p:cNvSpPr>
              <p:nvPr/>
            </p:nvSpPr>
            <p:spPr>
              <a:xfrm>
                <a:off x="310140" y="2980583"/>
                <a:ext cx="8792344" cy="1546740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2) Na jednoho žáka má ve třídě připadnout alespoň</a:t>
                </a:r>
                <a:b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</a:br>
                <a14:m>
                  <m:oMath xmlns:m="http://schemas.openxmlformats.org/officeDocument/2006/math">
                    <m:r>
                      <a:rPr lang="cs-CZ" sz="2800" b="0" i="0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    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6</m:t>
                    </m:r>
                    <m:r>
                      <a:rPr lang="cs-CZ" sz="2800" b="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  <m:sSup>
                      <m:sSupPr>
                        <m:ctrlPr>
                          <a:rPr lang="cs-CZ" sz="2800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cs-CZ" sz="2800" b="0" i="1" dirty="0" smtClean="0">
                            <a:solidFill>
                              <a:schemeClr val="bg1"/>
                            </a:solidFill>
                            <a:latin typeface="Cambria Math"/>
                            <a:cs typeface="Arial" pitchFamily="34" charset="0"/>
                          </a:rPr>
                          <m:t>𝑚</m:t>
                        </m:r>
                      </m:e>
                      <m:sup>
                        <m:r>
                          <a:rPr lang="cs-CZ" sz="2800" b="0" i="1" dirty="0" smtClean="0">
                            <a:solidFill>
                              <a:schemeClr val="bg1"/>
                            </a:solidFill>
                            <a:latin typeface="Cambria Math"/>
                            <a:cs typeface="Arial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vzduchu. Může se ve třídě dlouhé 8,4 m,   </a:t>
                </a:r>
                <a:b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</a:br>
                <a: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   široké </a:t>
                </a:r>
                <a14:m>
                  <m:oMath xmlns:m="http://schemas.openxmlformats.org/officeDocument/2006/math"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6,7 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𝑚</m:t>
                    </m:r>
                  </m:oMath>
                </a14:m>
                <a: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a vysoké 3,5 m učit 32 žáků?</a:t>
                </a:r>
              </a:p>
            </p:txBody>
          </p:sp>
        </mc:Choice>
        <mc:Fallback xmlns="">
          <p:sp>
            <p:nvSpPr>
              <p:cNvPr id="1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140" y="2980583"/>
                <a:ext cx="8792344" cy="1546740"/>
              </a:xfrm>
              <a:prstGeom prst="rect">
                <a:avLst/>
              </a:prstGeom>
              <a:blipFill rotWithShape="1">
                <a:blip r:embed="rId4"/>
                <a:stretch>
                  <a:fillRect l="-1456" t="-393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Zaoblený obdélník 16"/>
          <p:cNvSpPr/>
          <p:nvPr/>
        </p:nvSpPr>
        <p:spPr>
          <a:xfrm>
            <a:off x="310504" y="4684318"/>
            <a:ext cx="8522126" cy="1690756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Zástupný symbol pro obsah 2"/>
              <p:cNvSpPr>
                <a:spLocks noGrp="1"/>
              </p:cNvSpPr>
              <p:nvPr/>
            </p:nvSpPr>
            <p:spPr>
              <a:xfrm>
                <a:off x="283407" y="4756326"/>
                <a:ext cx="8576320" cy="1546740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3) Kolik korun zaplatíme za 65 kusů desek dlouhých </a:t>
                </a:r>
                <a14:m>
                  <m:oMath xmlns:m="http://schemas.openxmlformats.org/officeDocument/2006/math">
                    <m:r>
                      <a:rPr lang="cs-CZ" sz="2800" b="0" i="0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     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4,5 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𝑚</m:t>
                    </m:r>
                  </m:oMath>
                </a14:m>
                <a: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12 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𝑐𝑚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širokých a </a:t>
                </a:r>
                <a14:m>
                  <m:oMath xmlns:m="http://schemas.openxmlformats.org/officeDocument/2006/math"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20 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𝑚𝑚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tlustých, když </a:t>
                </a:r>
                <a14:m>
                  <m:oMath xmlns:m="http://schemas.openxmlformats.org/officeDocument/2006/math">
                    <m:r>
                      <a:rPr lang="cs-CZ" sz="2800" b="0" i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     </m:t>
                    </m:r>
                    <m:r>
                      <a:rPr lang="cs-CZ" sz="2800" b="0" i="1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1</m:t>
                    </m:r>
                    <m:sSup>
                      <m:sSupPr>
                        <m:ctrlPr>
                          <a:rPr lang="cs-CZ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cs-CZ" sz="2800" b="0" i="1" smtClean="0">
                            <a:solidFill>
                              <a:schemeClr val="bg1"/>
                            </a:solidFill>
                            <a:latin typeface="Cambria Math"/>
                            <a:cs typeface="Arial" pitchFamily="34" charset="0"/>
                          </a:rPr>
                          <m:t>𝑚</m:t>
                        </m:r>
                      </m:e>
                      <m:sup>
                        <m:r>
                          <a:rPr lang="cs-CZ" sz="2800" b="0" i="1" smtClean="0">
                            <a:solidFill>
                              <a:schemeClr val="bg1"/>
                            </a:solidFill>
                            <a:latin typeface="Cambria Math"/>
                            <a:cs typeface="Arial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cs-CZ" sz="2800" b="0" i="0" dirty="0">
                    <a:solidFill>
                      <a:schemeClr val="bg1"/>
                    </a:solidFill>
                    <a:latin typeface="+mj-lt"/>
                    <a:cs typeface="Arial" pitchFamily="34" charset="0"/>
                  </a:rPr>
                  <a:t>desek stojí </a:t>
                </a:r>
                <a14:m>
                  <m:oMath xmlns:m="http://schemas.openxmlformats.org/officeDocument/2006/math">
                    <m:r>
                      <a:rPr lang="cs-CZ" sz="2800" b="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4 800 </m:t>
                    </m:r>
                    <m:r>
                      <a:rPr lang="cs-CZ" sz="2800" b="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𝐾</m:t>
                    </m:r>
                    <m:r>
                      <a:rPr lang="cs-CZ" sz="2800" b="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č</m:t>
                    </m:r>
                  </m:oMath>
                </a14:m>
                <a:r>
                  <a:rPr lang="cs-CZ" sz="2800" b="0" i="0" dirty="0">
                    <a:solidFill>
                      <a:schemeClr val="bg1"/>
                    </a:solidFill>
                    <a:latin typeface="+mj-lt"/>
                    <a:cs typeface="Arial" pitchFamily="34" charset="0"/>
                  </a:rPr>
                  <a:t>?</a:t>
                </a:r>
                <a:endParaRPr lang="cs-CZ" sz="28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8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407" y="4756326"/>
                <a:ext cx="8576320" cy="1546740"/>
              </a:xfrm>
              <a:prstGeom prst="rect">
                <a:avLst/>
              </a:prstGeom>
              <a:blipFill rotWithShape="1">
                <a:blip r:embed="rId5"/>
                <a:stretch>
                  <a:fillRect l="-1421" t="-3937" r="-5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656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40728" y="766539"/>
            <a:ext cx="9144000" cy="5974829"/>
          </a:xfrm>
          <a:prstGeom prst="roundRect">
            <a:avLst>
              <a:gd name="adj" fmla="val 0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310504" y="1004092"/>
            <a:ext cx="8522126" cy="1728854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ástupný symbol pro obsah 2"/>
              <p:cNvSpPr>
                <a:spLocks noGrp="1"/>
              </p:cNvSpPr>
              <p:nvPr/>
            </p:nvSpPr>
            <p:spPr>
              <a:xfrm>
                <a:off x="310504" y="1095149"/>
                <a:ext cx="8460431" cy="1546740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4) Ložný prostor nákladního auta má rozměry </a:t>
                </a:r>
                <a14:m>
                  <m:oMath xmlns:m="http://schemas.openxmlformats.org/officeDocument/2006/math"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4,2 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𝑚</m:t>
                    </m:r>
                  </m:oMath>
                </a14:m>
                <a: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cs-CZ" sz="2800" b="0" i="0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    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2,5 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𝑚</m:t>
                    </m:r>
                  </m:oMath>
                </a14:m>
                <a: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a </a:t>
                </a:r>
                <a14:m>
                  <m:oMath xmlns:m="http://schemas.openxmlformats.org/officeDocument/2006/math"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0,9 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𝑚</m:t>
                    </m:r>
                  </m:oMath>
                </a14:m>
                <a: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. Jaká je hmotnost nákladu písku, </a:t>
                </a:r>
                <a:b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</a:br>
                <a: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  když </a:t>
                </a:r>
                <a14:m>
                  <m:oMath xmlns:m="http://schemas.openxmlformats.org/officeDocument/2006/math">
                    <m:r>
                      <a:rPr lang="cs-CZ" sz="2800" b="0" i="0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1 </m:t>
                    </m:r>
                    <m:sSup>
                      <m:sSupPr>
                        <m:ctrlPr>
                          <a:rPr lang="cs-CZ" sz="280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cs-CZ" sz="2800" b="0" i="1" dirty="0" smtClean="0">
                            <a:solidFill>
                              <a:schemeClr val="bg1"/>
                            </a:solidFill>
                            <a:latin typeface="Cambria Math"/>
                            <a:cs typeface="Arial" pitchFamily="34" charset="0"/>
                          </a:rPr>
                          <m:t>𝑚</m:t>
                        </m:r>
                      </m:e>
                      <m:sup>
                        <m:r>
                          <a:rPr lang="cs-CZ" sz="2800" b="0" i="1" dirty="0" smtClean="0">
                            <a:solidFill>
                              <a:schemeClr val="bg1"/>
                            </a:solidFill>
                            <a:latin typeface="Cambria Math"/>
                            <a:cs typeface="Arial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má hmotnost </a:t>
                </a:r>
                <a14:m>
                  <m:oMath xmlns:m="http://schemas.openxmlformats.org/officeDocument/2006/math"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1 500 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𝑘𝑔</m:t>
                    </m:r>
                    <m:r>
                      <a:rPr lang="cs-CZ" sz="2800" b="0" i="0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?</m:t>
                    </m:r>
                  </m:oMath>
                </a14:m>
                <a:endParaRPr lang="cs-CZ" sz="28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504" y="1095149"/>
                <a:ext cx="8460431" cy="1546740"/>
              </a:xfrm>
              <a:prstGeom prst="rect">
                <a:avLst/>
              </a:prstGeom>
              <a:blipFill rotWithShape="1">
                <a:blip r:embed="rId2"/>
                <a:stretch>
                  <a:fillRect l="-1513" t="-3953" r="-20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aoblený obdélník 4"/>
          <p:cNvSpPr/>
          <p:nvPr/>
        </p:nvSpPr>
        <p:spPr>
          <a:xfrm>
            <a:off x="12107" y="38271"/>
            <a:ext cx="9036601" cy="726433"/>
          </a:xfrm>
          <a:prstGeom prst="roundRect">
            <a:avLst>
              <a:gd name="adj" fmla="val 2614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11000">
                <a:schemeClr val="accent3">
                  <a:lumMod val="60000"/>
                  <a:lumOff val="40000"/>
                </a:schemeClr>
              </a:gs>
              <a:gs pos="9400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75000"/>
                </a:schemeClr>
              </a:gs>
            </a:gsLst>
            <a:lin ang="5400000" scaled="0"/>
          </a:gradFill>
          <a:ln w="127000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6" name="Zástupný symbol pro obsah 2"/>
          <p:cNvSpPr>
            <a:spLocks noGrp="1"/>
          </p:cNvSpPr>
          <p:nvPr/>
        </p:nvSpPr>
        <p:spPr>
          <a:xfrm>
            <a:off x="138849" y="118891"/>
            <a:ext cx="6946911" cy="565191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800" dirty="0">
                <a:solidFill>
                  <a:schemeClr val="bg1"/>
                </a:solidFill>
              </a:rPr>
              <a:t>Příklady na samostatné procvičení:</a:t>
            </a:r>
            <a:endParaRPr lang="cs-CZ" sz="28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310505" y="2825950"/>
            <a:ext cx="8522126" cy="1690756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dirty="0">
              <a:solidFill>
                <a:schemeClr val="bg1"/>
              </a:solidFill>
            </a:endParaRPr>
          </a:p>
        </p:txBody>
      </p:sp>
      <p:pic>
        <p:nvPicPr>
          <p:cNvPr id="9" name="Picture 2" descr="C:\Users\spravce\AppData\Local\Microsoft\Windows\Temporary Internet Files\Content.IE5\KFRZHZFF\MC90043440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9984" y="3371427"/>
            <a:ext cx="879743" cy="1232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ástupný symbol pro obsah 2"/>
              <p:cNvSpPr>
                <a:spLocks noGrp="1"/>
              </p:cNvSpPr>
              <p:nvPr/>
            </p:nvSpPr>
            <p:spPr>
              <a:xfrm>
                <a:off x="310140" y="2980583"/>
                <a:ext cx="8792344" cy="1546740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5) Střecha má tvar obdélníku o stranách </a:t>
                </a:r>
                <a14:m>
                  <m:oMath xmlns:m="http://schemas.openxmlformats.org/officeDocument/2006/math"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12,5 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𝑚</m:t>
                    </m:r>
                  </m:oMath>
                </a14:m>
                <a: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a </a:t>
                </a:r>
                <a14:m>
                  <m:oMath xmlns:m="http://schemas.openxmlformats.org/officeDocument/2006/math">
                    <m:r>
                      <a:rPr lang="cs-CZ" sz="2800" b="0" i="0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   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6,8 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𝑚</m:t>
                    </m:r>
                  </m:oMath>
                </a14:m>
                <a: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. Kolik litrů vody nateklo do jímky, když </a:t>
                </a:r>
                <a:b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</a:br>
                <a: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  napršelo </a:t>
                </a:r>
                <a14:m>
                  <m:oMath xmlns:m="http://schemas.openxmlformats.org/officeDocument/2006/math"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8 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𝑚𝑚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vody?</a:t>
                </a:r>
              </a:p>
            </p:txBody>
          </p:sp>
        </mc:Choice>
        <mc:Fallback xmlns="">
          <p:sp>
            <p:nvSpPr>
              <p:cNvPr id="10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140" y="2980583"/>
                <a:ext cx="8792344" cy="1546740"/>
              </a:xfrm>
              <a:prstGeom prst="rect">
                <a:avLst/>
              </a:prstGeom>
              <a:blipFill rotWithShape="1">
                <a:blip r:embed="rId4"/>
                <a:stretch>
                  <a:fillRect l="-1456" t="-393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Zaoblený obdélník 10"/>
          <p:cNvSpPr/>
          <p:nvPr/>
        </p:nvSpPr>
        <p:spPr>
          <a:xfrm>
            <a:off x="310504" y="4684318"/>
            <a:ext cx="8522126" cy="1690756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Zástupný symbol pro obsah 2"/>
              <p:cNvSpPr>
                <a:spLocks noGrp="1"/>
              </p:cNvSpPr>
              <p:nvPr/>
            </p:nvSpPr>
            <p:spPr>
              <a:xfrm>
                <a:off x="283407" y="4756326"/>
                <a:ext cx="8576320" cy="1546740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6) Kolik zaplatíme za vykopání jámy </a:t>
                </a:r>
                <a14:m>
                  <m:oMath xmlns:m="http://schemas.openxmlformats.org/officeDocument/2006/math"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4,3 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𝑚</m:t>
                    </m:r>
                  </m:oMath>
                </a14:m>
                <a: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dlouhé , </a:t>
                </a:r>
                <a14:m>
                  <m:oMath xmlns:m="http://schemas.openxmlformats.org/officeDocument/2006/math">
                    <m:r>
                      <a:rPr lang="cs-CZ" sz="2800" b="0" i="0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    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2,9 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𝑚</m:t>
                    </m:r>
                  </m:oMath>
                </a14:m>
                <a: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široké a </a:t>
                </a:r>
                <a14:m>
                  <m:oMath xmlns:m="http://schemas.openxmlformats.org/officeDocument/2006/math"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20 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𝑑𝑚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hluboké, jestliže se platí za </a:t>
                </a:r>
                <a14:m>
                  <m:oMath xmlns:m="http://schemas.openxmlformats.org/officeDocument/2006/math">
                    <m:r>
                      <a:rPr lang="cs-CZ" sz="2800" b="0" i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    </m:t>
                    </m:r>
                    <m:r>
                      <a:rPr lang="cs-CZ" sz="2800" b="0" i="1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1 </m:t>
                    </m:r>
                    <m:sSup>
                      <m:sSupPr>
                        <m:ctrlPr>
                          <a:rPr lang="cs-CZ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cs-CZ" sz="2800" b="0" i="1" smtClean="0">
                            <a:solidFill>
                              <a:schemeClr val="bg1"/>
                            </a:solidFill>
                            <a:latin typeface="Cambria Math"/>
                            <a:cs typeface="Arial" pitchFamily="34" charset="0"/>
                          </a:rPr>
                          <m:t>𝑚</m:t>
                        </m:r>
                      </m:e>
                      <m:sup>
                        <m:r>
                          <a:rPr lang="cs-CZ" sz="2800" b="0" i="1" smtClean="0">
                            <a:solidFill>
                              <a:schemeClr val="bg1"/>
                            </a:solidFill>
                            <a:latin typeface="Cambria Math"/>
                            <a:cs typeface="Arial" pitchFamily="34" charset="0"/>
                          </a:rPr>
                          <m:t>3</m:t>
                        </m:r>
                      </m:sup>
                    </m:sSup>
                    <m:r>
                      <a:rPr lang="cs-CZ" sz="2800" b="0" i="1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výkopu 75 Kč? </a:t>
                </a:r>
              </a:p>
            </p:txBody>
          </p:sp>
        </mc:Choice>
        <mc:Fallback xmlns="">
          <p:sp>
            <p:nvSpPr>
              <p:cNvPr id="12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407" y="4756326"/>
                <a:ext cx="8576320" cy="1546740"/>
              </a:xfrm>
              <a:prstGeom prst="rect">
                <a:avLst/>
              </a:prstGeom>
              <a:blipFill rotWithShape="1">
                <a:blip r:embed="rId5"/>
                <a:stretch>
                  <a:fillRect l="-1421" t="-393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2271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12107" y="38271"/>
            <a:ext cx="9024389" cy="711018"/>
          </a:xfrm>
          <a:prstGeom prst="roundRect">
            <a:avLst>
              <a:gd name="adj" fmla="val 2614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11000">
                <a:schemeClr val="accent3">
                  <a:lumMod val="60000"/>
                  <a:lumOff val="40000"/>
                </a:schemeClr>
              </a:gs>
              <a:gs pos="9400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75000"/>
                </a:schemeClr>
              </a:gs>
            </a:gsLst>
            <a:lin ang="5400000" scaled="0"/>
          </a:gradFill>
          <a:ln w="127000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6" name="Zástupný symbol pro obsah 2"/>
          <p:cNvSpPr>
            <a:spLocks noGrp="1"/>
          </p:cNvSpPr>
          <p:nvPr/>
        </p:nvSpPr>
        <p:spPr>
          <a:xfrm>
            <a:off x="130838" y="123269"/>
            <a:ext cx="6946911" cy="565191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800" dirty="0">
                <a:solidFill>
                  <a:schemeClr val="bg1"/>
                </a:solidFill>
              </a:rPr>
              <a:t>Řešení</a:t>
            </a:r>
            <a:endParaRPr lang="cs-CZ" sz="28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délník 11"/>
              <p:cNvSpPr/>
              <p:nvPr/>
            </p:nvSpPr>
            <p:spPr>
              <a:xfrm>
                <a:off x="288009" y="1105184"/>
                <a:ext cx="9028858" cy="50405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1) 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𝐻𝑙𝑎𝑑𝑖𝑛𝑎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𝑑𝑜𝑠𝑎h𝑢𝑗𝑒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𝑣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ýš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𝑘𝑦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1,2 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𝑚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cs-CZ" sz="28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2" name="Obdélní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009" y="1105184"/>
                <a:ext cx="9028858" cy="50405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Obdélník 17"/>
              <p:cNvSpPr/>
              <p:nvPr/>
            </p:nvSpPr>
            <p:spPr>
              <a:xfrm>
                <a:off x="256085" y="2960502"/>
                <a:ext cx="9028858" cy="50405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3) 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𝑍𝑎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𝑑𝑒𝑠𝑘𝑦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𝑧𝑎𝑝𝑙𝑎𝑡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í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𝑚𝑒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𝑎𝑠𝑖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3 400 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𝑘𝑜𝑟𝑢𝑛</m:t>
                      </m:r>
                    </m:oMath>
                  </m:oMathPara>
                </a14:m>
                <a:endParaRPr lang="cs-CZ" sz="28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8" name="Obdélník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85" y="2960502"/>
                <a:ext cx="9028858" cy="50405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Obdélník 18"/>
              <p:cNvSpPr/>
              <p:nvPr/>
            </p:nvSpPr>
            <p:spPr>
              <a:xfrm>
                <a:off x="232917" y="3952663"/>
                <a:ext cx="9028858" cy="50405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4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) 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𝐻𝑚𝑜𝑡𝑛𝑜𝑠𝑡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𝑛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á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𝑘𝑙𝑎𝑑𝑢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𝑗𝑒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𝑎𝑠𝑖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14 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𝑡𝑢𝑛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cs-CZ" sz="28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9" name="Obdélník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917" y="3952663"/>
                <a:ext cx="9028858" cy="50405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2" descr="C:\Users\spravce\AppData\Local\Microsoft\Windows\Temporary Internet Files\Content.IE5\D1R1SU0N\MC900440424[4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4475" y="126345"/>
            <a:ext cx="1960181" cy="1616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Obdélník 19"/>
              <p:cNvSpPr/>
              <p:nvPr/>
            </p:nvSpPr>
            <p:spPr>
              <a:xfrm>
                <a:off x="244625" y="4869160"/>
                <a:ext cx="9028858" cy="50405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14:m>
                  <m:oMath xmlns:m="http://schemas.openxmlformats.org/officeDocument/2006/math">
                    <m:r>
                      <a:rPr lang="cs-CZ" sz="2800" i="1" smtClean="0">
                        <a:solidFill>
                          <a:srgbClr val="FFFF00"/>
                        </a:solidFill>
                        <a:latin typeface="Cambria Math"/>
                      </a:rPr>
                      <m:t>5</m:t>
                    </m:r>
                    <m:r>
                      <a:rPr lang="cs-CZ" sz="2800" b="0" i="1" smtClean="0">
                        <a:solidFill>
                          <a:srgbClr val="FFFF0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cs-CZ" sz="2800" dirty="0">
                    <a:solidFill>
                      <a:srgbClr val="FFFF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cs-CZ" sz="2800" i="1" dirty="0" smtClean="0">
                        <a:solidFill>
                          <a:srgbClr val="FFFF00"/>
                        </a:solidFill>
                        <a:latin typeface="Cambria Math"/>
                      </a:rPr>
                      <m:t>𝐷𝑜</m:t>
                    </m:r>
                    <m:r>
                      <a:rPr lang="cs-CZ" sz="2800" i="1" dirty="0" smtClean="0">
                        <a:solidFill>
                          <a:srgbClr val="FFFF00"/>
                        </a:solidFill>
                        <a:latin typeface="Cambria Math"/>
                      </a:rPr>
                      <m:t> </m:t>
                    </m:r>
                    <m:r>
                      <a:rPr lang="cs-CZ" sz="2800" i="1" dirty="0" smtClean="0">
                        <a:solidFill>
                          <a:srgbClr val="FFFF00"/>
                        </a:solidFill>
                        <a:latin typeface="Cambria Math"/>
                      </a:rPr>
                      <m:t>𝑗</m:t>
                    </m:r>
                    <m:r>
                      <a:rPr lang="cs-CZ" sz="2800" i="1" dirty="0" smtClean="0">
                        <a:solidFill>
                          <a:srgbClr val="FFFF00"/>
                        </a:solidFill>
                        <a:latin typeface="Cambria Math"/>
                      </a:rPr>
                      <m:t>í</m:t>
                    </m:r>
                    <m:r>
                      <a:rPr lang="cs-CZ" sz="2800" i="1" dirty="0" smtClean="0">
                        <a:solidFill>
                          <a:srgbClr val="FFFF00"/>
                        </a:solidFill>
                        <a:latin typeface="Cambria Math"/>
                      </a:rPr>
                      <m:t>𝑚𝑘𝑦</m:t>
                    </m:r>
                    <m:r>
                      <a:rPr lang="cs-CZ" sz="2800" i="1" dirty="0" smtClean="0">
                        <a:solidFill>
                          <a:srgbClr val="FFFF00"/>
                        </a:solidFill>
                        <a:latin typeface="Cambria Math"/>
                      </a:rPr>
                      <m:t> </m:t>
                    </m:r>
                    <m:r>
                      <a:rPr lang="cs-CZ" sz="2800" i="1" dirty="0" smtClean="0">
                        <a:solidFill>
                          <a:srgbClr val="FFFF00"/>
                        </a:solidFill>
                        <a:latin typeface="Cambria Math"/>
                      </a:rPr>
                      <m:t>𝑛𝑎𝑡𝑒𝑘𝑙𝑜</m:t>
                    </m:r>
                    <m:r>
                      <a:rPr lang="cs-CZ" sz="2800" i="1" dirty="0" smtClean="0">
                        <a:solidFill>
                          <a:srgbClr val="FFFF00"/>
                        </a:solidFill>
                        <a:latin typeface="Cambria Math"/>
                      </a:rPr>
                      <m:t> 680 </m:t>
                    </m:r>
                    <m:r>
                      <a:rPr lang="cs-CZ" sz="2800" i="1" dirty="0" smtClean="0">
                        <a:solidFill>
                          <a:srgbClr val="FFFF00"/>
                        </a:solidFill>
                        <a:latin typeface="Cambria Math"/>
                      </a:rPr>
                      <m:t>𝑙𝑖𝑡𝑟</m:t>
                    </m:r>
                    <m:r>
                      <a:rPr lang="cs-CZ" sz="2800" i="1" dirty="0" smtClean="0">
                        <a:solidFill>
                          <a:srgbClr val="FFFF00"/>
                        </a:solidFill>
                        <a:latin typeface="Cambria Math"/>
                      </a:rPr>
                      <m:t>ů </m:t>
                    </m:r>
                    <m:r>
                      <a:rPr lang="cs-CZ" sz="2800" i="1" dirty="0" smtClean="0">
                        <a:solidFill>
                          <a:srgbClr val="FFFF00"/>
                        </a:solidFill>
                        <a:latin typeface="Cambria Math"/>
                      </a:rPr>
                      <m:t>𝑣𝑜𝑑𝑦</m:t>
                    </m:r>
                    <m:r>
                      <a:rPr lang="cs-CZ" sz="2800" i="1" dirty="0" smtClean="0">
                        <a:solidFill>
                          <a:srgbClr val="FFFF00"/>
                        </a:solidFill>
                        <a:latin typeface="Cambria Math"/>
                      </a:rPr>
                      <m:t>.</m:t>
                    </m:r>
                  </m:oMath>
                </a14:m>
                <a:endParaRPr lang="cs-CZ" sz="28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0" name="Obdélník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625" y="4869160"/>
                <a:ext cx="9028858" cy="50405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délník 20"/>
              <p:cNvSpPr/>
              <p:nvPr/>
            </p:nvSpPr>
            <p:spPr>
              <a:xfrm>
                <a:off x="244625" y="5733256"/>
                <a:ext cx="9028858" cy="50405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0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6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) 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𝑍𝑎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𝑣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ý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𝑘𝑜𝑝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𝑧𝑎𝑝𝑙𝑎𝑡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í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𝑚𝑒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   1 871 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𝐾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č.</m:t>
                      </m:r>
                    </m:oMath>
                  </m:oMathPara>
                </a14:m>
                <a:endParaRPr lang="cs-CZ" sz="28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1" name="Obdélní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625" y="5733256"/>
                <a:ext cx="9028858" cy="50405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Obdélník 21"/>
              <p:cNvSpPr/>
              <p:nvPr/>
            </p:nvSpPr>
            <p:spPr>
              <a:xfrm>
                <a:off x="256085" y="2060848"/>
                <a:ext cx="9028858" cy="50405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2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) 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𝐴𝑛𝑜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, 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𝑣𝑒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𝑡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ří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𝑑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ě 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𝑚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ůž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𝑒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𝑏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ý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𝑡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32 žá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𝑘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ů.</m:t>
                      </m:r>
                    </m:oMath>
                  </m:oMathPara>
                </a14:m>
                <a:endParaRPr lang="cs-CZ" sz="28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2" name="Obdélník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85" y="2060848"/>
                <a:ext cx="9028858" cy="50405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6147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21029ED5-F105-4DD2-99C8-1E4422817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2D621E68-BF28-4A1C-B1A2-4E55E139E7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9144001" cy="6866467"/>
            <a:chOff x="0" y="-8467"/>
            <a:chExt cx="12192000" cy="6866467"/>
          </a:xfrm>
        </p:grpSpPr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BE8BBE4D-F0DF-49B9-B75A-99DAC53ACA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Rectangle 23">
              <a:extLst>
                <a:ext uri="{FF2B5EF4-FFF2-40B4-BE49-F238E27FC236}">
                  <a16:creationId xmlns:a16="http://schemas.microsoft.com/office/drawing/2014/main" id="{E0F07DDC-34A6-46A1-9DE9-2BBE2931A5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6" name="Rectangle 25">
              <a:extLst>
                <a:ext uri="{FF2B5EF4-FFF2-40B4-BE49-F238E27FC236}">
                  <a16:creationId xmlns:a16="http://schemas.microsoft.com/office/drawing/2014/main" id="{2CEB2BF9-B8DB-45B9-86EA-D197B5B1AE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7" name="Isosceles Triangle 76">
              <a:extLst>
                <a:ext uri="{FF2B5EF4-FFF2-40B4-BE49-F238E27FC236}">
                  <a16:creationId xmlns:a16="http://schemas.microsoft.com/office/drawing/2014/main" id="{08B5BB34-3801-4E70-A981-FE007635E1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Rectangle 27">
              <a:extLst>
                <a:ext uri="{FF2B5EF4-FFF2-40B4-BE49-F238E27FC236}">
                  <a16:creationId xmlns:a16="http://schemas.microsoft.com/office/drawing/2014/main" id="{38432A75-2CEB-463C-A8F2-ABB50A79F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28">
              <a:extLst>
                <a:ext uri="{FF2B5EF4-FFF2-40B4-BE49-F238E27FC236}">
                  <a16:creationId xmlns:a16="http://schemas.microsoft.com/office/drawing/2014/main" id="{E7E850B8-C050-4597-8BEB-113FEC9A27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Rectangle 29">
              <a:extLst>
                <a:ext uri="{FF2B5EF4-FFF2-40B4-BE49-F238E27FC236}">
                  <a16:creationId xmlns:a16="http://schemas.microsoft.com/office/drawing/2014/main" id="{24ACC798-9CEC-4B6F-A8DD-F8E6FCCCF1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Isosceles Triangle 80">
              <a:extLst>
                <a:ext uri="{FF2B5EF4-FFF2-40B4-BE49-F238E27FC236}">
                  <a16:creationId xmlns:a16="http://schemas.microsoft.com/office/drawing/2014/main" id="{1D58A8C6-1294-4CD9-89BC-F1E981A524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2" name="Isosceles Triangle 81">
              <a:extLst>
                <a:ext uri="{FF2B5EF4-FFF2-40B4-BE49-F238E27FC236}">
                  <a16:creationId xmlns:a16="http://schemas.microsoft.com/office/drawing/2014/main" id="{F32F2ED6-6143-46C4-A641-72D42732B6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84" name="Rectangle 83">
            <a:extLst>
              <a:ext uri="{FF2B5EF4-FFF2-40B4-BE49-F238E27FC236}">
                <a16:creationId xmlns:a16="http://schemas.microsoft.com/office/drawing/2014/main" id="{5C9652B3-A450-4ED6-8FBF-F536BA60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 w="2222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8E02D12E-B6CD-4985-991E-1FDC91221BEC}"/>
              </a:ext>
            </a:extLst>
          </p:cNvPr>
          <p:cNvSpPr txBox="1"/>
          <p:nvPr/>
        </p:nvSpPr>
        <p:spPr>
          <a:xfrm>
            <a:off x="1403648" y="836712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Zopakuj: nakresli do sešitu !!!!!!</a:t>
            </a:r>
          </a:p>
        </p:txBody>
      </p:sp>
      <p:pic>
        <p:nvPicPr>
          <p:cNvPr id="1028" name="Picture 4" descr="p">
            <a:hlinkClick r:id="rId2"/>
            <a:extLst>
              <a:ext uri="{FF2B5EF4-FFF2-40B4-BE49-F238E27FC236}">
                <a16:creationId xmlns:a16="http://schemas.microsoft.com/office/drawing/2014/main" id="{904230AE-D198-4DFA-9695-AB385BEDDF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718" y="1463591"/>
            <a:ext cx="6354857" cy="3413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5C63FB52-033C-4A28-AB35-A2E00B7871F7}"/>
              </a:ext>
            </a:extLst>
          </p:cNvPr>
          <p:cNvSpPr txBox="1"/>
          <p:nvPr/>
        </p:nvSpPr>
        <p:spPr>
          <a:xfrm>
            <a:off x="538256" y="4618196"/>
            <a:ext cx="34563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r>
              <a:rPr lang="cs-CZ" dirty="0">
                <a:highlight>
                  <a:srgbClr val="FFFF00"/>
                </a:highlight>
              </a:rPr>
              <a:t>Nezapomeň</a:t>
            </a:r>
          </a:p>
          <a:p>
            <a:r>
              <a:rPr lang="cs-CZ" dirty="0"/>
              <a:t>		1 m = 	10 dm		</a:t>
            </a:r>
          </a:p>
          <a:p>
            <a:r>
              <a:rPr lang="cs-CZ" dirty="0"/>
              <a:t>		1 m</a:t>
            </a:r>
            <a:r>
              <a:rPr lang="cs-CZ" baseline="30000" dirty="0"/>
              <a:t>2</a:t>
            </a:r>
            <a:r>
              <a:rPr lang="cs-CZ" dirty="0"/>
              <a:t> = 	100 dm</a:t>
            </a:r>
            <a:r>
              <a:rPr lang="cs-CZ" baseline="30000" dirty="0"/>
              <a:t>2</a:t>
            </a:r>
          </a:p>
          <a:p>
            <a:r>
              <a:rPr lang="cs-CZ" dirty="0"/>
              <a:t>		1m</a:t>
            </a:r>
            <a:r>
              <a:rPr lang="cs-CZ" baseline="30000" dirty="0"/>
              <a:t>3</a:t>
            </a:r>
            <a:r>
              <a:rPr lang="cs-CZ" dirty="0"/>
              <a:t> = 	1000dm</a:t>
            </a:r>
            <a:r>
              <a:rPr lang="cs-CZ" baseline="30000" dirty="0"/>
              <a:t>3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D5B510FB-6EF3-4E6B-905F-8B453478F32E}"/>
              </a:ext>
            </a:extLst>
          </p:cNvPr>
          <p:cNvSpPr txBox="1"/>
          <p:nvPr/>
        </p:nvSpPr>
        <p:spPr>
          <a:xfrm>
            <a:off x="5135670" y="4639549"/>
            <a:ext cx="30956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ighlight>
                  <a:srgbClr val="FFFF00"/>
                </a:highlight>
              </a:rPr>
              <a:t>Zopakuj:</a:t>
            </a:r>
          </a:p>
          <a:p>
            <a:r>
              <a:rPr lang="cs-CZ" dirty="0"/>
              <a:t>	1 hl = 100 l</a:t>
            </a:r>
          </a:p>
          <a:p>
            <a:r>
              <a:rPr lang="cs-CZ" dirty="0"/>
              <a:t>	1 dl = 0,1 l</a:t>
            </a:r>
          </a:p>
          <a:p>
            <a:r>
              <a:rPr lang="cs-CZ" dirty="0"/>
              <a:t>	1 cl = 0,01 l</a:t>
            </a:r>
          </a:p>
          <a:p>
            <a:r>
              <a:rPr lang="cs-CZ" dirty="0"/>
              <a:t>	1 ml = 0,001 l		</a:t>
            </a:r>
          </a:p>
        </p:txBody>
      </p:sp>
    </p:spTree>
    <p:extLst>
      <p:ext uri="{BB962C8B-B14F-4D97-AF65-F5344CB8AC3E}">
        <p14:creationId xmlns:p14="http://schemas.microsoft.com/office/powerpoint/2010/main" val="812690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1F46FBDE-28F1-4379-B0E9-85449636D734}"/>
              </a:ext>
            </a:extLst>
          </p:cNvPr>
          <p:cNvSpPr txBox="1"/>
          <p:nvPr/>
        </p:nvSpPr>
        <p:spPr>
          <a:xfrm>
            <a:off x="539552" y="692696"/>
            <a:ext cx="81369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Zopakuj – uč. III. Díl – neposílej, zapiš do sešitu a překontroluj s výsledky</a:t>
            </a:r>
          </a:p>
          <a:p>
            <a:endParaRPr lang="cs-CZ" dirty="0"/>
          </a:p>
          <a:p>
            <a:endParaRPr lang="cs-CZ" dirty="0"/>
          </a:p>
          <a:p>
            <a:pPr marL="342900" indent="-342900">
              <a:buAutoNum type="arabicPeriod"/>
            </a:pPr>
            <a:r>
              <a:rPr lang="cs-CZ" dirty="0"/>
              <a:t>Str. 83, př. 4, 5, 6</a:t>
            </a:r>
          </a:p>
          <a:p>
            <a:pPr marL="342900" indent="-342900">
              <a:buAutoNum type="arabicPeriod"/>
            </a:pPr>
            <a:r>
              <a:rPr lang="cs-CZ" dirty="0"/>
              <a:t>Str. 87, př. 6, 7, 8	 </a:t>
            </a:r>
          </a:p>
        </p:txBody>
      </p:sp>
      <p:pic>
        <p:nvPicPr>
          <p:cNvPr id="2050" name="Picture 2" descr="65 ml. 130 ml. 240 ml. 590 ml.">
            <a:hlinkClick r:id="rId2"/>
            <a:extLst>
              <a:ext uri="{FF2B5EF4-FFF2-40B4-BE49-F238E27FC236}">
                <a16:creationId xmlns:a16="http://schemas.microsoft.com/office/drawing/2014/main" id="{8CEA1D87-8DD5-4F80-AC16-6EBED38F2E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708920"/>
            <a:ext cx="539115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6006F40D-6502-4064-A8A7-BC9493311163}"/>
              </a:ext>
            </a:extLst>
          </p:cNvPr>
          <p:cNvSpPr txBox="1"/>
          <p:nvPr/>
        </p:nvSpPr>
        <p:spPr>
          <a:xfrm>
            <a:off x="6444208" y="400506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Zopakuj si fyziku</a:t>
            </a:r>
          </a:p>
        </p:txBody>
      </p:sp>
    </p:spTree>
    <p:extLst>
      <p:ext uri="{BB962C8B-B14F-4D97-AF65-F5344CB8AC3E}">
        <p14:creationId xmlns:p14="http://schemas.microsoft.com/office/powerpoint/2010/main" val="3664279930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486</Words>
  <Application>Microsoft Office PowerPoint</Application>
  <PresentationFormat>Předvádění na obrazovce (4:3)</PresentationFormat>
  <Paragraphs>78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Arial</vt:lpstr>
      <vt:lpstr>Calibri</vt:lpstr>
      <vt:lpstr>Cambria Math</vt:lpstr>
      <vt:lpstr>Trebuchet MS</vt:lpstr>
      <vt:lpstr>Wingdings</vt:lpstr>
      <vt:lpstr>Wingdings 3</vt:lpstr>
      <vt:lpstr>Fazeta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Semerádová Zdenka</dc:creator>
  <cp:lastModifiedBy>havlova93@seznam.cz</cp:lastModifiedBy>
  <cp:revision>7</cp:revision>
  <dcterms:created xsi:type="dcterms:W3CDTF">2020-05-25T12:43:17Z</dcterms:created>
  <dcterms:modified xsi:type="dcterms:W3CDTF">2020-06-04T11:22:51Z</dcterms:modified>
</cp:coreProperties>
</file>