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notesMasterIdLst>
    <p:notesMasterId r:id="rId6"/>
  </p:notesMasterIdLst>
  <p:sldIdLst>
    <p:sldId id="282" r:id="rId2"/>
    <p:sldId id="284" r:id="rId3"/>
    <p:sldId id="285" r:id="rId4"/>
    <p:sldId id="28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3" d="100"/>
          <a:sy n="63" d="100"/>
        </p:scale>
        <p:origin x="139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D58CD9-83E4-4058-948E-50FB07291595}" type="datetimeFigureOut">
              <a:rPr lang="cs-CZ" smtClean="0"/>
              <a:pPr/>
              <a:t>14.05.2020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C3B5A5-EDE7-4538-9C5A-B044A9FDBC6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9644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27AE-3B02-44A5-B66B-990BBC286946}" type="datetimeFigureOut">
              <a:rPr lang="cs-CZ" smtClean="0"/>
              <a:pPr/>
              <a:t>14.05.2020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4EE4-1E50-49B9-83C7-B1B0DFAD96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4258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27AE-3B02-44A5-B66B-990BBC286946}" type="datetimeFigureOut">
              <a:rPr lang="cs-CZ" smtClean="0"/>
              <a:pPr/>
              <a:t>14.05.2020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4EE4-1E50-49B9-83C7-B1B0DFAD96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3973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27AE-3B02-44A5-B66B-990BBC286946}" type="datetimeFigureOut">
              <a:rPr lang="cs-CZ" smtClean="0"/>
              <a:pPr/>
              <a:t>14.05.2020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4EE4-1E50-49B9-83C7-B1B0DFAD96D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909577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27AE-3B02-44A5-B66B-990BBC286946}" type="datetimeFigureOut">
              <a:rPr lang="cs-CZ" smtClean="0"/>
              <a:pPr/>
              <a:t>14.05.2020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4EE4-1E50-49B9-83C7-B1B0DFAD96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32796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27AE-3B02-44A5-B66B-990BBC286946}" type="datetimeFigureOut">
              <a:rPr lang="cs-CZ" smtClean="0"/>
              <a:pPr/>
              <a:t>14.05.2020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4EE4-1E50-49B9-83C7-B1B0DFAD96D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59316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27AE-3B02-44A5-B66B-990BBC286946}" type="datetimeFigureOut">
              <a:rPr lang="cs-CZ" smtClean="0"/>
              <a:pPr/>
              <a:t>14.05.2020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4EE4-1E50-49B9-83C7-B1B0DFAD96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48461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27AE-3B02-44A5-B66B-990BBC286946}" type="datetimeFigureOut">
              <a:rPr lang="cs-CZ" smtClean="0"/>
              <a:pPr/>
              <a:t>14.05.2020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4EE4-1E50-49B9-83C7-B1B0DFAD96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52894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27AE-3B02-44A5-B66B-990BBC286946}" type="datetimeFigureOut">
              <a:rPr lang="cs-CZ" smtClean="0"/>
              <a:pPr/>
              <a:t>14.05.2020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4EE4-1E50-49B9-83C7-B1B0DFAD96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1358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27AE-3B02-44A5-B66B-990BBC286946}" type="datetimeFigureOut">
              <a:rPr lang="cs-CZ" smtClean="0"/>
              <a:pPr/>
              <a:t>14.05.2020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4EE4-1E50-49B9-83C7-B1B0DFAD96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114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27AE-3B02-44A5-B66B-990BBC286946}" type="datetimeFigureOut">
              <a:rPr lang="cs-CZ" smtClean="0"/>
              <a:pPr/>
              <a:t>14.05.2020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4EE4-1E50-49B9-83C7-B1B0DFAD96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1771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27AE-3B02-44A5-B66B-990BBC286946}" type="datetimeFigureOut">
              <a:rPr lang="cs-CZ" smtClean="0"/>
              <a:pPr/>
              <a:t>14.05.2020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4EE4-1E50-49B9-83C7-B1B0DFAD96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5123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27AE-3B02-44A5-B66B-990BBC286946}" type="datetimeFigureOut">
              <a:rPr lang="cs-CZ" smtClean="0"/>
              <a:pPr/>
              <a:t>14.05.2020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4EE4-1E50-49B9-83C7-B1B0DFAD96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1614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27AE-3B02-44A5-B66B-990BBC286946}" type="datetimeFigureOut">
              <a:rPr lang="cs-CZ" smtClean="0"/>
              <a:pPr/>
              <a:t>14.05.2020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4EE4-1E50-49B9-83C7-B1B0DFAD96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96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27AE-3B02-44A5-B66B-990BBC286946}" type="datetimeFigureOut">
              <a:rPr lang="cs-CZ" smtClean="0"/>
              <a:pPr/>
              <a:t>14.05.2020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4EE4-1E50-49B9-83C7-B1B0DFAD96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7813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27AE-3B02-44A5-B66B-990BBC286946}" type="datetimeFigureOut">
              <a:rPr lang="cs-CZ" smtClean="0"/>
              <a:pPr/>
              <a:t>14.05.2020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4EE4-1E50-49B9-83C7-B1B0DFAD96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8488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27AE-3B02-44A5-B66B-990BBC286946}" type="datetimeFigureOut">
              <a:rPr lang="cs-CZ" smtClean="0"/>
              <a:pPr/>
              <a:t>14.05.2020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4EE4-1E50-49B9-83C7-B1B0DFAD96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624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E27AE-3B02-44A5-B66B-990BBC286946}" type="datetimeFigureOut">
              <a:rPr lang="cs-CZ" smtClean="0"/>
              <a:pPr/>
              <a:t>14.05.2020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A674EE4-1E50-49B9-83C7-B1B0DFAD96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8762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  <p:sldLayoutId id="2147483787" r:id="rId14"/>
    <p:sldLayoutId id="2147483788" r:id="rId15"/>
    <p:sldLayoutId id="214748378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D62D8F9E-B9FF-4682-BF64-2F33A4BA28E6}"/>
              </a:ext>
            </a:extLst>
          </p:cNvPr>
          <p:cNvSpPr txBox="1"/>
          <p:nvPr/>
        </p:nvSpPr>
        <p:spPr>
          <a:xfrm>
            <a:off x="251520" y="620688"/>
            <a:ext cx="6624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dirty="0">
                <a:latin typeface="Cambria" panose="02040503050406030204" pitchFamily="18" charset="0"/>
                <a:ea typeface="Cambria" panose="02040503050406030204" pitchFamily="18" charset="0"/>
              </a:rPr>
              <a:t>Kružnice opsaná</a:t>
            </a:r>
          </a:p>
          <a:p>
            <a:pPr algn="ctr"/>
            <a:r>
              <a:rPr lang="cs-CZ" sz="4800" dirty="0">
                <a:latin typeface="Cambria" panose="02040503050406030204" pitchFamily="18" charset="0"/>
                <a:ea typeface="Cambria" panose="02040503050406030204" pitchFamily="18" charset="0"/>
              </a:rPr>
              <a:t> trojúhelníku</a:t>
            </a:r>
          </a:p>
        </p:txBody>
      </p:sp>
      <p:pic>
        <p:nvPicPr>
          <p:cNvPr id="4" name="Obrázek 3" descr="Obsah obrázku objekt, hodiny&#10;&#10;Popis byl vytvořen automaticky">
            <a:extLst>
              <a:ext uri="{FF2B5EF4-FFF2-40B4-BE49-F238E27FC236}">
                <a16:creationId xmlns:a16="http://schemas.microsoft.com/office/drawing/2014/main" id="{CAC860E3-3113-4E39-8F3A-21596AD121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620688"/>
            <a:ext cx="2105025" cy="217170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C5A1D2F9-97C4-4554-A8F1-90D2346BB56E}"/>
              </a:ext>
            </a:extLst>
          </p:cNvPr>
          <p:cNvSpPr txBox="1"/>
          <p:nvPr/>
        </p:nvSpPr>
        <p:spPr>
          <a:xfrm>
            <a:off x="611560" y="2637131"/>
            <a:ext cx="748883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M Cambria"/>
                <a:ea typeface="Cambria" panose="02040503050406030204" pitchFamily="18" charset="0"/>
              </a:rPr>
              <a:t>M 6. A								Týden: 18. – 22. 5.</a:t>
            </a:r>
          </a:p>
          <a:p>
            <a:endParaRPr lang="cs-CZ" dirty="0">
              <a:latin typeface="M Cambria"/>
              <a:ea typeface="Cambria" panose="02040503050406030204" pitchFamily="18" charset="0"/>
            </a:endParaRPr>
          </a:p>
          <a:p>
            <a:endParaRPr lang="cs-CZ" dirty="0">
              <a:latin typeface="M Cambria"/>
              <a:ea typeface="Cambria" panose="02040503050406030204" pitchFamily="18" charset="0"/>
            </a:endParaRPr>
          </a:p>
          <a:p>
            <a:pPr marL="342900" indent="-342900">
              <a:buAutoNum type="arabicPeriod"/>
            </a:pPr>
            <a:r>
              <a:rPr lang="cs-CZ" dirty="0">
                <a:latin typeface="M Cambria"/>
                <a:ea typeface="Cambria" panose="02040503050406030204" pitchFamily="18" charset="0"/>
              </a:rPr>
              <a:t>Podle návodu – ohýbáním papíru- sestroj kružnici opsanou trojúhelníku. Nalep do sešitu.</a:t>
            </a:r>
          </a:p>
          <a:p>
            <a:pPr marL="342900" indent="-342900">
              <a:buAutoNum type="arabicPeriod"/>
            </a:pPr>
            <a:r>
              <a:rPr lang="cs-CZ" dirty="0">
                <a:latin typeface="M Cambria"/>
                <a:ea typeface="Cambria" panose="02040503050406030204" pitchFamily="18" charset="0"/>
              </a:rPr>
              <a:t>Prohlédni video na YouTube „Kružnice opsaná trojúhelníku“</a:t>
            </a:r>
          </a:p>
          <a:p>
            <a:pPr marL="342900" indent="-342900">
              <a:buAutoNum type="arabicPeriod"/>
            </a:pPr>
            <a:r>
              <a:rPr lang="cs-CZ" dirty="0">
                <a:latin typeface="M Cambria"/>
                <a:ea typeface="Cambria" panose="02040503050406030204" pitchFamily="18" charset="0"/>
              </a:rPr>
              <a:t>Vypracuj úkoly z části „zopakuj“.</a:t>
            </a:r>
          </a:p>
          <a:p>
            <a:pPr marL="342900" indent="-342900">
              <a:buAutoNum type="arabicPeriod"/>
            </a:pPr>
            <a:r>
              <a:rPr lang="cs-CZ" dirty="0">
                <a:latin typeface="M Cambria"/>
                <a:ea typeface="Cambria" panose="02040503050406030204" pitchFamily="18" charset="0"/>
              </a:rPr>
              <a:t>V uč. je látka na str. 56 – 58 ,M III. díl</a:t>
            </a:r>
          </a:p>
          <a:p>
            <a:pPr marL="342900" indent="-342900">
              <a:buAutoNum type="arabicPeriod"/>
            </a:pPr>
            <a:endParaRPr lang="cs-CZ" dirty="0">
              <a:latin typeface="M Cambria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390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109D9C1C-5FDA-4925-A6F9-43E61830D26D}"/>
              </a:ext>
            </a:extLst>
          </p:cNvPr>
          <p:cNvSpPr txBox="1"/>
          <p:nvPr/>
        </p:nvSpPr>
        <p:spPr>
          <a:xfrm>
            <a:off x="184041" y="44624"/>
            <a:ext cx="550810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ClrTx/>
            </a:pPr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buClrTx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Než začneš rýsovat:</a:t>
            </a:r>
          </a:p>
          <a:p>
            <a:pPr lvl="1">
              <a:buClrTx/>
            </a:pPr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buClrTx/>
              <a:buFont typeface="Wingdings" panose="05000000000000000000" pitchFamily="2" charset="2"/>
              <a:buChar char="Ø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Z papíru vystřihni libovolný trojúhelník.</a:t>
            </a:r>
          </a:p>
          <a:p>
            <a:pPr lvl="1">
              <a:buClrTx/>
            </a:pPr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buClrTx/>
              <a:buFont typeface="Wingdings" panose="05000000000000000000" pitchFamily="2" charset="2"/>
              <a:buChar char="Ø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Přeložením dvou sousedních vrcholů k sobě získáš </a:t>
            </a:r>
            <a:r>
              <a:rPr lang="cs-CZ" b="1" dirty="0">
                <a:latin typeface="Cambria" panose="02040503050406030204" pitchFamily="18" charset="0"/>
                <a:ea typeface="Cambria" panose="02040503050406030204" pitchFamily="18" charset="0"/>
              </a:rPr>
              <a:t>osu strany trojúhelníka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lvl="1">
              <a:buClrTx/>
            </a:pPr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buClrTx/>
              <a:buFont typeface="Wingdings" panose="05000000000000000000" pitchFamily="2" charset="2"/>
              <a:buChar char="Ø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Stejný postup zopakuj 3x, pro všechny strany trojúhelníka.</a:t>
            </a:r>
          </a:p>
          <a:p>
            <a:pPr lvl="1">
              <a:buClrTx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Pracuj co nejpřesněji. Pokud jsi pracoval přesně, tak se ti všechny 3 osy setkaly v jednom bodě.</a:t>
            </a:r>
          </a:p>
          <a:p>
            <a:pPr lvl="1">
              <a:buClrTx/>
            </a:pPr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800100" lvl="1" indent="-342900">
              <a:buClrTx/>
              <a:buFont typeface="Wingdings" panose="05000000000000000000" pitchFamily="2" charset="2"/>
              <a:buChar char="Ø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Přehnutí zvýrazni, trojúhelník nalep do sešitu.</a:t>
            </a:r>
          </a:p>
          <a:p>
            <a:pPr lvl="1">
              <a:buClrTx/>
            </a:pPr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buClrTx/>
            </a:pPr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Picture 2" descr="Trojúhelník – Wikipedie">
            <a:extLst>
              <a:ext uri="{FF2B5EF4-FFF2-40B4-BE49-F238E27FC236}">
                <a16:creationId xmlns:a16="http://schemas.microsoft.com/office/drawing/2014/main" id="{3BD0DC4C-F438-4CE2-BAF1-7DB3F72EBB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836712"/>
            <a:ext cx="2492866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 descr="P1190004.JPG">
            <a:extLst>
              <a:ext uri="{FF2B5EF4-FFF2-40B4-BE49-F238E27FC236}">
                <a16:creationId xmlns:a16="http://schemas.microsoft.com/office/drawing/2014/main" id="{CD1777E4-47CE-4290-8531-6AB2E98A04C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72853" y="4509120"/>
            <a:ext cx="2409462" cy="1807096"/>
          </a:xfrm>
          <a:prstGeom prst="rect">
            <a:avLst/>
          </a:prstGeom>
        </p:spPr>
      </p:pic>
      <p:pic>
        <p:nvPicPr>
          <p:cNvPr id="8" name="Obrázek 7" descr="Obsah obrázku text, mapa&#10;&#10;Popis byl vytvořen automaticky">
            <a:extLst>
              <a:ext uri="{FF2B5EF4-FFF2-40B4-BE49-F238E27FC236}">
                <a16:creationId xmlns:a16="http://schemas.microsoft.com/office/drawing/2014/main" id="{870C3463-EB4C-4785-92D1-235FD590FB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803" y="4221088"/>
            <a:ext cx="266700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853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93E20D44-9385-4FF6-A8BF-620429B6E7E0}"/>
              </a:ext>
            </a:extLst>
          </p:cNvPr>
          <p:cNvSpPr txBox="1"/>
          <p:nvPr/>
        </p:nvSpPr>
        <p:spPr>
          <a:xfrm>
            <a:off x="107504" y="476672"/>
            <a:ext cx="792088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ClrTx/>
              <a:buFont typeface="Wingdings" panose="05000000000000000000" pitchFamily="2" charset="2"/>
              <a:buChar char="Ø"/>
            </a:pPr>
            <a:endParaRPr lang="cs-CZ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800100" lvl="1" indent="-342900">
              <a:buClrTx/>
              <a:buFont typeface="Arial" panose="020B0604020202020204" pitchFamily="34" charset="0"/>
              <a:buChar char="•"/>
            </a:pPr>
            <a:r>
              <a:rPr lang="cs-CZ" sz="2000" dirty="0">
                <a:latin typeface="Cambria" panose="02040503050406030204" pitchFamily="18" charset="0"/>
                <a:ea typeface="Cambria" panose="02040503050406030204" pitchFamily="18" charset="0"/>
              </a:rPr>
              <a:t>Průsečík přímek označ S</a:t>
            </a:r>
          </a:p>
          <a:p>
            <a:pPr marL="800100" lvl="1" indent="-342900">
              <a:buClrTx/>
              <a:buFont typeface="Arial" panose="020B0604020202020204" pitchFamily="34" charset="0"/>
              <a:buChar char="•"/>
            </a:pPr>
            <a:r>
              <a:rPr lang="cs-CZ" sz="2000" dirty="0">
                <a:latin typeface="Cambria" panose="02040503050406030204" pitchFamily="18" charset="0"/>
                <a:ea typeface="Cambria" panose="02040503050406030204" pitchFamily="18" charset="0"/>
              </a:rPr>
              <a:t>Tomuto bodu říkáme </a:t>
            </a:r>
          </a:p>
          <a:p>
            <a:pPr lvl="1">
              <a:buClrTx/>
            </a:pPr>
            <a:r>
              <a:rPr lang="cs-CZ" sz="2000" b="1" dirty="0">
                <a:latin typeface="Cambria" panose="02040503050406030204" pitchFamily="18" charset="0"/>
                <a:ea typeface="Cambria" panose="02040503050406030204" pitchFamily="18" charset="0"/>
              </a:rPr>
              <a:t>				</a:t>
            </a:r>
            <a:r>
              <a:rPr lang="cs-CZ" sz="2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STŘED KRUŽNICE OPSANÉ</a:t>
            </a:r>
            <a:r>
              <a:rPr lang="cs-CZ" sz="2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800100" lvl="1" indent="-342900">
              <a:buClrTx/>
              <a:buFont typeface="Arial" panose="020B0604020202020204" pitchFamily="34" charset="0"/>
              <a:buChar char="•"/>
            </a:pPr>
            <a:r>
              <a:rPr lang="cs-CZ" sz="2000" dirty="0">
                <a:latin typeface="Cambria" panose="02040503050406030204" pitchFamily="18" charset="0"/>
                <a:ea typeface="Cambria" panose="02040503050406030204" pitchFamily="18" charset="0"/>
              </a:rPr>
              <a:t> Do středu zapíchni kružítko, poloměr je od středu k vrcholu trojúhelníku</a:t>
            </a:r>
          </a:p>
          <a:p>
            <a:pPr lvl="1">
              <a:buClrTx/>
            </a:pPr>
            <a:endParaRPr lang="cs-CZ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800100" lvl="1" indent="-342900">
              <a:buClrTx/>
              <a:buFont typeface="Arial" panose="020B0604020202020204" pitchFamily="34" charset="0"/>
              <a:buChar char="•"/>
            </a:pP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Pokud jsi pracoval dobře, tak kružnice, kterou vytvoříš, prochází všemi vrcholy</a:t>
            </a:r>
          </a:p>
          <a:p>
            <a:pPr marL="800100" lvl="1" indent="-342900">
              <a:buClrTx/>
              <a:buFont typeface="Arial" panose="020B0604020202020204" pitchFamily="34" charset="0"/>
              <a:buChar char="•"/>
            </a:pPr>
            <a:endParaRPr lang="cs-CZ" sz="1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800100" lvl="1" indent="-342900">
              <a:buClrTx/>
              <a:buFont typeface="Arial" panose="020B0604020202020204" pitchFamily="34" charset="0"/>
              <a:buChar char="•"/>
            </a:pPr>
            <a:r>
              <a:rPr lang="cs-CZ" sz="2000" dirty="0">
                <a:latin typeface="Cambria" panose="02040503050406030204" pitchFamily="18" charset="0"/>
                <a:ea typeface="Cambria" panose="02040503050406030204" pitchFamily="18" charset="0"/>
              </a:rPr>
              <a:t>Tak nám vznikne </a:t>
            </a:r>
            <a:r>
              <a:rPr lang="cs-CZ" sz="2000" b="1" dirty="0">
                <a:latin typeface="Cambria" panose="02040503050406030204" pitchFamily="18" charset="0"/>
                <a:ea typeface="Cambria" panose="02040503050406030204" pitchFamily="18" charset="0"/>
              </a:rPr>
              <a:t>KRUŽNICE OPSANÁ TROJÚHELNÍKU</a:t>
            </a:r>
            <a:r>
              <a:rPr lang="cs-CZ" sz="20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lvl="1">
              <a:buClrTx/>
            </a:pPr>
            <a:endParaRPr lang="cs-CZ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buClrTx/>
            </a:pPr>
            <a:r>
              <a:rPr lang="cs-CZ" sz="1400" b="1" dirty="0">
                <a:latin typeface="Cambria" panose="02040503050406030204" pitchFamily="18" charset="0"/>
                <a:ea typeface="Cambria" panose="02040503050406030204" pitchFamily="18" charset="0"/>
              </a:rPr>
              <a:t>POZOR</a:t>
            </a:r>
            <a:r>
              <a:rPr lang="cs-CZ" sz="1400" dirty="0">
                <a:latin typeface="Cambria" panose="02040503050406030204" pitchFamily="18" charset="0"/>
                <a:ea typeface="Cambria" panose="02040503050406030204" pitchFamily="18" charset="0"/>
              </a:rPr>
              <a:t>, podle tvaru trojúhelníku může někdy střed kružnice opsané ležet </a:t>
            </a:r>
            <a:r>
              <a:rPr lang="cs-CZ" sz="1400" b="1" dirty="0">
                <a:latin typeface="Cambria" panose="02040503050406030204" pitchFamily="18" charset="0"/>
                <a:ea typeface="Cambria" panose="02040503050406030204" pitchFamily="18" charset="0"/>
              </a:rPr>
              <a:t>MIMO TROJÚHELNÍK</a:t>
            </a:r>
            <a:r>
              <a:rPr lang="cs-CZ" sz="14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233BD3DC-F186-4357-93CB-84C0B8A127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4352920"/>
            <a:ext cx="2748629" cy="2505080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9EC34F0B-62CD-4AF7-838A-8751D7FB2925}"/>
              </a:ext>
            </a:extLst>
          </p:cNvPr>
          <p:cNvSpPr txBox="1"/>
          <p:nvPr/>
        </p:nvSpPr>
        <p:spPr>
          <a:xfrm>
            <a:off x="3971807" y="531394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44BBD46-8C94-4FB5-931F-F2414F8FF25B}"/>
              </a:ext>
            </a:extLst>
          </p:cNvPr>
          <p:cNvSpPr txBox="1"/>
          <p:nvPr/>
        </p:nvSpPr>
        <p:spPr>
          <a:xfrm>
            <a:off x="5436096" y="494116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1158757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Jak sestrojit kružnici opsanou trojúhelníku ABC – e-Matematika.cz">
            <a:extLst>
              <a:ext uri="{FF2B5EF4-FFF2-40B4-BE49-F238E27FC236}">
                <a16:creationId xmlns:a16="http://schemas.microsoft.com/office/drawing/2014/main" id="{B07C9D65-28B3-4FD2-A0E6-75B7A7A284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60648"/>
            <a:ext cx="2160241" cy="222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3AA38A66-3F41-47B2-93DD-1E4E9843B822}"/>
              </a:ext>
            </a:extLst>
          </p:cNvPr>
          <p:cNvSpPr/>
          <p:nvPr/>
        </p:nvSpPr>
        <p:spPr>
          <a:xfrm>
            <a:off x="0" y="964412"/>
            <a:ext cx="7164288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ClrTx/>
              <a:buFont typeface="Arial" panose="020B0604020202020204" pitchFamily="34" charset="0"/>
              <a:buChar char="•"/>
            </a:pPr>
            <a:endParaRPr lang="cs-CZ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buClrTx/>
            </a:pPr>
            <a:r>
              <a:rPr lang="cs-CZ" sz="2000" dirty="0">
                <a:latin typeface="Cambria" panose="02040503050406030204" pitchFamily="18" charset="0"/>
                <a:ea typeface="Cambria" panose="02040503050406030204" pitchFamily="18" charset="0"/>
              </a:rPr>
              <a:t>Zopakuj: </a:t>
            </a:r>
            <a:r>
              <a:rPr lang="cs-CZ" sz="1400" dirty="0">
                <a:latin typeface="Cambria" panose="02040503050406030204" pitchFamily="18" charset="0"/>
                <a:ea typeface="Cambria" panose="02040503050406030204" pitchFamily="18" charset="0"/>
              </a:rPr>
              <a:t>/</a:t>
            </a:r>
            <a:r>
              <a:rPr lang="cs-CZ" sz="1400" dirty="0"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nalep, narýsuj, neposílej</a:t>
            </a:r>
            <a:r>
              <a:rPr lang="cs-CZ" sz="1400" dirty="0">
                <a:latin typeface="Cambria" panose="02040503050406030204" pitchFamily="18" charset="0"/>
                <a:ea typeface="Cambria" panose="02040503050406030204" pitchFamily="18" charset="0"/>
              </a:rPr>
              <a:t>/</a:t>
            </a:r>
          </a:p>
          <a:p>
            <a:pPr lvl="1">
              <a:buClrTx/>
            </a:pPr>
            <a:endParaRPr lang="cs-CZ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914400" lvl="1" indent="-457200">
              <a:buClrTx/>
              <a:buFont typeface="+mj-lt"/>
              <a:buAutoNum type="arabicPeriod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Narýsuj libovolný ostroúhlý ∆ a sestroj osu jedné strany / viz obr./</a:t>
            </a:r>
          </a:p>
          <a:p>
            <a:pPr marL="914400" lvl="1" indent="-457200">
              <a:buClrTx/>
              <a:buFont typeface="+mj-lt"/>
              <a:buAutoNum type="arabicPeriod"/>
            </a:pP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Prohlédni video YouTube- „</a:t>
            </a:r>
            <a:r>
              <a:rPr lang="cs-CZ" b="1" i="1" dirty="0">
                <a:latin typeface="Cambria" panose="02040503050406030204" pitchFamily="18" charset="0"/>
                <a:ea typeface="Cambria" panose="02040503050406030204" pitchFamily="18" charset="0"/>
              </a:rPr>
              <a:t>Kružnice opsaná trojúhelníku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“.</a:t>
            </a:r>
          </a:p>
          <a:p>
            <a:pPr marL="914400" lvl="1" indent="-457200">
              <a:buClrTx/>
              <a:buFont typeface="+mj-lt"/>
              <a:buAutoNum type="arabicPeriod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Narýsuj ∆ ABC. Sestroj osy stran, vytvoř kružnici opsanou. Strany: a= 7 cm, b= 6 cm, c= 8 cm. /náčrtek!!/</a:t>
            </a:r>
          </a:p>
          <a:p>
            <a:pPr marL="914400" lvl="1" indent="-457200">
              <a:buClrTx/>
              <a:buFont typeface="+mj-lt"/>
              <a:buAutoNum type="arabicPeriod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Vystřihni rovnostranný ∆ a ohýbáním vytvoř osy stran, označ střed, nalep do sešitu a sestroj kružnici opsanou. Označ vrcholy, strany.</a:t>
            </a:r>
          </a:p>
          <a:p>
            <a:pPr marL="914400" lvl="1" indent="-457200">
              <a:buClrTx/>
              <a:buFont typeface="+mj-lt"/>
              <a:buAutoNum type="arabicPeriod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Narýsuj rovnostranný ∆ KLM, k= 6 cm. Sestroj osy stran a narýsuj kružnici opsanou tomuto ∆.</a:t>
            </a:r>
          </a:p>
          <a:p>
            <a:pPr marL="914400" lvl="1" indent="-457200">
              <a:buClrTx/>
              <a:buFont typeface="+mj-lt"/>
              <a:buAutoNum type="arabicPeriod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Vypracuj do sešitu:</a:t>
            </a:r>
          </a:p>
          <a:p>
            <a:pPr marL="1257300" lvl="2" indent="-342900">
              <a:buAutoNum type="alphaLcParenR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M I. díl, str. 57/ 3, 5 – zápis sl. úlohy, odpověď</a:t>
            </a:r>
          </a:p>
          <a:p>
            <a:pPr marL="1257300" lvl="2" indent="-342900">
              <a:buAutoNum type="alphaLcParenR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M I. díl, str. 56/ 1 a), b) – vzorec, dosazení výpočet</a:t>
            </a:r>
          </a:p>
          <a:p>
            <a:pPr lvl="2"/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Výsledky překontroluj podle </a:t>
            </a:r>
            <a:r>
              <a:rPr lang="cs-CZ">
                <a:latin typeface="Cambria" panose="02040503050406030204" pitchFamily="18" charset="0"/>
                <a:ea typeface="Cambria" panose="02040503050406030204" pitchFamily="18" charset="0"/>
              </a:rPr>
              <a:t>učebnice vzadu.</a:t>
            </a:r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914400" lvl="1" indent="-457200">
              <a:buClrTx/>
              <a:buFont typeface="+mj-lt"/>
              <a:buAutoNum type="arabicPeriod"/>
            </a:pPr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buClrTx/>
            </a:pPr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914400" lvl="1" indent="-457200">
              <a:buClrTx/>
              <a:buFont typeface="+mj-lt"/>
              <a:buAutoNum type="arabicPeriod"/>
            </a:pPr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914400" lvl="1" indent="-457200">
              <a:buClrTx/>
              <a:buFont typeface="+mj-lt"/>
              <a:buAutoNum type="arabicPeriod"/>
            </a:pPr>
            <a:endParaRPr lang="cs-CZ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914400" lvl="1" indent="-457200">
              <a:buClrTx/>
              <a:buFont typeface="+mj-lt"/>
              <a:buAutoNum type="arabicPeriod"/>
            </a:pPr>
            <a:endParaRPr lang="cs-CZ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22482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1045</TotalTime>
  <Words>235</Words>
  <Application>Microsoft Office PowerPoint</Application>
  <PresentationFormat>Předvádění na obrazovce (4:3)</PresentationFormat>
  <Paragraphs>48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2" baseType="lpstr">
      <vt:lpstr>Arial</vt:lpstr>
      <vt:lpstr>Calibri</vt:lpstr>
      <vt:lpstr>Cambria</vt:lpstr>
      <vt:lpstr>M Cambria</vt:lpstr>
      <vt:lpstr>Trebuchet MS</vt:lpstr>
      <vt:lpstr>Wingdings</vt:lpstr>
      <vt:lpstr>Wingdings 3</vt:lpstr>
      <vt:lpstr>Fazeta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Geometrie – 7.ročník</dc:title>
  <dc:creator>Lubos</dc:creator>
  <cp:lastModifiedBy>havlova93@seznam.cz</cp:lastModifiedBy>
  <cp:revision>153</cp:revision>
  <dcterms:created xsi:type="dcterms:W3CDTF">2011-11-27T20:43:59Z</dcterms:created>
  <dcterms:modified xsi:type="dcterms:W3CDTF">2020-05-14T13:02:29Z</dcterms:modified>
</cp:coreProperties>
</file>