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83" r:id="rId2"/>
    <p:sldId id="284" r:id="rId3"/>
    <p:sldId id="285" r:id="rId4"/>
    <p:sldId id="286" r:id="rId5"/>
    <p:sldId id="282" r:id="rId6"/>
    <p:sldId id="287" r:id="rId7"/>
    <p:sldId id="28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434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579" autoAdjust="0"/>
  </p:normalViewPr>
  <p:slideViewPr>
    <p:cSldViewPr>
      <p:cViewPr varScale="1">
        <p:scale>
          <a:sx n="63" d="100"/>
          <a:sy n="63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58CD9-83E4-4058-948E-50FB07291595}" type="datetimeFigureOut">
              <a:rPr lang="cs-CZ" smtClean="0"/>
              <a:pPr/>
              <a:t>20.05.2020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3B5A5-EDE7-4538-9C5A-B044A9FDBC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808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20.05.2020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013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20.05.2020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04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20.05.2020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2344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20.05.2020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142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20.05.2020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9675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20.05.2020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939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20.05.2020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966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20.05.2020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90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20.05.2020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917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20.05.2020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53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20.05.2020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513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20.05.2020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0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20.05.2020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89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20.05.2020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41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20.05.2020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22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20.05.2020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43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E27AE-3B02-44A5-B66B-990BBC286946}" type="datetimeFigureOut">
              <a:rPr lang="cs-CZ" smtClean="0"/>
              <a:pPr/>
              <a:t>20.05.2020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04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00B8DFE-AACA-403B-AF13-6876A0E5586F}"/>
              </a:ext>
            </a:extLst>
          </p:cNvPr>
          <p:cNvSpPr txBox="1"/>
          <p:nvPr/>
        </p:nvSpPr>
        <p:spPr>
          <a:xfrm>
            <a:off x="719572" y="874455"/>
            <a:ext cx="77048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>
                <a:latin typeface="Cambria" panose="02040503050406030204" pitchFamily="18" charset="0"/>
                <a:ea typeface="Cambria" panose="02040503050406030204" pitchFamily="18" charset="0"/>
              </a:rPr>
              <a:t>Kružnice vepsaná 						trojúhelníku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M/ 6. A			Týden: 25. – 29. 5.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rabicPeriod"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Vypracuj podle návodu kružnici vepsanou, zapiš tučné věty.</a:t>
            </a:r>
          </a:p>
          <a:p>
            <a:pPr marL="342900" indent="-342900">
              <a:buAutoNum type="arabicPeriod"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Vypracuj úkoly ze snímku – zopakuj</a:t>
            </a:r>
          </a:p>
          <a:p>
            <a:pPr marL="342900" indent="-342900">
              <a:buAutoNum type="arabicPeriod"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Prohlédni video na YouTube – „Kružnice vepsaná trojúhelníku“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826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0C34FB8-9BD9-4A23-A126-C599FCD2ADC4}"/>
              </a:ext>
            </a:extLst>
          </p:cNvPr>
          <p:cNvSpPr txBox="1"/>
          <p:nvPr/>
        </p:nvSpPr>
        <p:spPr>
          <a:xfrm>
            <a:off x="467544" y="1196752"/>
            <a:ext cx="64807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Postup:</a:t>
            </a: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Vystřihni z papíru libovolný ostroúhlý ∆.</a:t>
            </a: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Přeložením dvou sousedních stran k sobě kolem vrcholu trojúhelníku (špičky) získáš 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osu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vrcholového 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úhlu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trojúhelníku. Překládej přesně do špičky /i v uč. str. 10/.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5" name="Obrázek 4" descr="P1190005.JPG">
            <a:extLst>
              <a:ext uri="{FF2B5EF4-FFF2-40B4-BE49-F238E27FC236}">
                <a16:creationId xmlns:a16="http://schemas.microsoft.com/office/drawing/2014/main" id="{A17AD56D-605C-4CEB-9A8F-04A853DD1B0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094" y="3789040"/>
            <a:ext cx="3825619" cy="2869214"/>
          </a:xfrm>
          <a:prstGeom prst="rect">
            <a:avLst/>
          </a:prstGeom>
        </p:spPr>
      </p:pic>
      <p:pic>
        <p:nvPicPr>
          <p:cNvPr id="6" name="Obrázek 5" descr="P1190002.JPG">
            <a:extLst>
              <a:ext uri="{FF2B5EF4-FFF2-40B4-BE49-F238E27FC236}">
                <a16:creationId xmlns:a16="http://schemas.microsoft.com/office/drawing/2014/main" id="{DD122C83-52C6-408F-A310-5884644E2CA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347913"/>
            <a:ext cx="1824203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93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4537E047-755C-4FC7-8B79-4A8A704D4282}"/>
              </a:ext>
            </a:extLst>
          </p:cNvPr>
          <p:cNvSpPr txBox="1"/>
          <p:nvPr/>
        </p:nvSpPr>
        <p:spPr>
          <a:xfrm>
            <a:off x="35496" y="476672"/>
            <a:ext cx="66247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ClrTx/>
              <a:buFont typeface="Arial" panose="020B0604020202020204" pitchFamily="34" charset="0"/>
              <a:buChar char="•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Stejný postup zopakuj 3x, pro všechny vrcholy trojúhelníku. </a:t>
            </a:r>
          </a:p>
          <a:p>
            <a:pPr lvl="1">
              <a:buClrTx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>
              <a:buClrTx/>
              <a:buFont typeface="Arial" panose="020B0604020202020204" pitchFamily="34" charset="0"/>
              <a:buChar char="•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Pracuj co nejpřesněji. Takto vytvoříš 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osy úhlů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∆.</a:t>
            </a:r>
          </a:p>
          <a:p>
            <a:pPr lvl="1">
              <a:buClrTx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>
              <a:buClrTx/>
              <a:buFont typeface="Arial" panose="020B0604020202020204" pitchFamily="34" charset="0"/>
              <a:buChar char="•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Svoji přesnost si můžeš ověřit úhloměrem. Osa úhlu by měla půlit vrcholový úhel. Pokud jsi pracoval přesně, tak se ti všechny 3 osy úhlů protínají v 1 bodě.</a:t>
            </a:r>
          </a:p>
          <a:p>
            <a:pPr lvl="1">
              <a:buClrTx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>
              <a:buClrTx/>
              <a:buFont typeface="Arial" panose="020B0604020202020204" pitchFamily="34" charset="0"/>
              <a:buChar char="•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Zvýrazni ohyby tužkou.</a:t>
            </a:r>
          </a:p>
          <a:p>
            <a:pPr lvl="1">
              <a:buClrTx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>
              <a:buClrTx/>
              <a:buFont typeface="Arial" panose="020B0604020202020204" pitchFamily="34" charset="0"/>
              <a:buChar char="•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Střed označ písmenem S</a:t>
            </a:r>
          </a:p>
        </p:txBody>
      </p:sp>
      <p:pic>
        <p:nvPicPr>
          <p:cNvPr id="3" name="Obrázek 2" descr="P1200001.JPG">
            <a:extLst>
              <a:ext uri="{FF2B5EF4-FFF2-40B4-BE49-F238E27FC236}">
                <a16:creationId xmlns:a16="http://schemas.microsoft.com/office/drawing/2014/main" id="{61B7B84B-EF36-43F6-AD06-3CE388EE91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-11000" contrast="14000"/>
          </a:blip>
          <a:stretch>
            <a:fillRect/>
          </a:stretch>
        </p:blipFill>
        <p:spPr>
          <a:xfrm>
            <a:off x="3779912" y="2877847"/>
            <a:ext cx="4699254" cy="3524441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DA33708D-F5BB-4B4D-9A92-26BA1E0015FC}"/>
              </a:ext>
            </a:extLst>
          </p:cNvPr>
          <p:cNvSpPr txBox="1"/>
          <p:nvPr/>
        </p:nvSpPr>
        <p:spPr>
          <a:xfrm>
            <a:off x="6084168" y="40770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427003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5A0286EF-3A46-469B-A623-A927C5F5AF18}"/>
              </a:ext>
            </a:extLst>
          </p:cNvPr>
          <p:cNvSpPr txBox="1"/>
          <p:nvPr/>
        </p:nvSpPr>
        <p:spPr>
          <a:xfrm>
            <a:off x="369567" y="317242"/>
            <a:ext cx="5210545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Nalep trojúhelník do sešitu.</a:t>
            </a: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Zapíchni kružítko do bodu S a sestroj kružnici vepsanou s poloměrem r, který spojuje střed S se stranou trojúhelníku.</a:t>
            </a: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Pokud jsi ohýbal přesně, kružnice leží celá uvnitř ∆ a dotýká se všech stran.</a:t>
            </a: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Střed S je středem kružnice vepsané ∆ ABC, strany jsou tečny ke kružnici.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Střed kružnice vepsané musí vždy ležet uvnitř ∆.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2800" b="1" dirty="0">
                <a:latin typeface="Cambria" panose="02040503050406030204" pitchFamily="18" charset="0"/>
                <a:ea typeface="Cambria" panose="02040503050406030204" pitchFamily="18" charset="0"/>
              </a:rPr>
              <a:t>Kružnice ∆ vepsaná.</a:t>
            </a:r>
          </a:p>
        </p:txBody>
      </p:sp>
      <p:pic>
        <p:nvPicPr>
          <p:cNvPr id="1028" name="Picture 4" descr="Název tématu: Trojúhelník V. – kružnice vepsaná a opsaná">
            <a:extLst>
              <a:ext uri="{FF2B5EF4-FFF2-40B4-BE49-F238E27FC236}">
                <a16:creationId xmlns:a16="http://schemas.microsoft.com/office/drawing/2014/main" id="{3B8B07AB-E259-4C2E-BAB3-B84D24D25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030956"/>
            <a:ext cx="3960440" cy="2839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8383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C9B7BA69-2CDE-458E-A123-CE798922D9AF}"/>
              </a:ext>
            </a:extLst>
          </p:cNvPr>
          <p:cNvSpPr txBox="1"/>
          <p:nvPr/>
        </p:nvSpPr>
        <p:spPr>
          <a:xfrm>
            <a:off x="323528" y="188640"/>
            <a:ext cx="8424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Zopakuj:</a:t>
            </a:r>
          </a:p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cs-CZ" sz="1600" dirty="0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Narýsuj do sešitu, neposílej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</a:p>
          <a:p>
            <a:pPr marL="342900" indent="-342900">
              <a:buAutoNum type="arabicPeriod"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Sestroj osu úhlu /postup dle obr. na dalším snímku nebo uč. III. Díl str. 11/</a:t>
            </a:r>
          </a:p>
          <a:p>
            <a:pPr marL="342900" indent="-342900">
              <a:buAutoNum type="alphaLcParenR"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α = 60°		b) </a:t>
            </a:r>
            <a:r>
              <a:rPr lang="el-GR" sz="1600" dirty="0">
                <a:latin typeface="Cambria" panose="02040503050406030204" pitchFamily="18" charset="0"/>
                <a:ea typeface="Cambria" panose="02040503050406030204" pitchFamily="18" charset="0"/>
              </a:rPr>
              <a:t>ρ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= 120°			c) </a:t>
            </a:r>
            <a:r>
              <a:rPr lang="el-GR" sz="1600" dirty="0">
                <a:latin typeface="Cambria" panose="02040503050406030204" pitchFamily="18" charset="0"/>
                <a:ea typeface="Cambria" panose="02040503050406030204" pitchFamily="18" charset="0"/>
              </a:rPr>
              <a:t>γ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= 150°</a:t>
            </a:r>
          </a:p>
          <a:p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2. Narýsuj libovolný ostroúhlý ∆ ABC, sestroj osy úhlů/kružítkem/ a sestroj kružnici vepsanou trojúhelníku. Prohlédni nejprve video YouTube „ Kružnice vepsaná trojúhelníku“</a:t>
            </a:r>
          </a:p>
          <a:p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3.Narýsuj libovolný pravoúhlý ∆ EFG a sestroj opět kružnici vepsanou.</a:t>
            </a:r>
          </a:p>
          <a:p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4. Sestroj osu úhlu </a:t>
            </a:r>
            <a:r>
              <a:rPr lang="el-GR" sz="1600" dirty="0">
                <a:latin typeface="Cambria" panose="02040503050406030204" pitchFamily="18" charset="0"/>
                <a:ea typeface="Cambria" panose="02040503050406030204" pitchFamily="18" charset="0"/>
              </a:rPr>
              <a:t>α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= 60</a:t>
            </a:r>
            <a:r>
              <a:rPr lang="el-GR" sz="1600" dirty="0">
                <a:latin typeface="Cambria" panose="02040503050406030204" pitchFamily="18" charset="0"/>
                <a:ea typeface="Cambria" panose="02040503050406030204" pitchFamily="18" charset="0"/>
              </a:rPr>
              <a:t>°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a vytvoř na ose několik kružnic, které se dotýkají ramen úhlu/ viz obr. dole/. Ramena úhlu jsou pak tečny kružnic.</a:t>
            </a:r>
          </a:p>
          <a:p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5. Vytvoř obr. tvořený kružnicemi a přímkami.</a:t>
            </a:r>
          </a:p>
        </p:txBody>
      </p:sp>
      <p:pic>
        <p:nvPicPr>
          <p:cNvPr id="6" name="Obrázek 5" descr="Obsah obrázku kreslení&#10;&#10;Popis byl vytvořen automaticky">
            <a:extLst>
              <a:ext uri="{FF2B5EF4-FFF2-40B4-BE49-F238E27FC236}">
                <a16:creationId xmlns:a16="http://schemas.microsoft.com/office/drawing/2014/main" id="{525A11EF-729A-48BA-8DEA-C9C5C5CEBF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450390"/>
            <a:ext cx="4718747" cy="2222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196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8B3A07D-AA1C-4A7A-8D21-667308F601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80013"/>
            <a:ext cx="2909296" cy="2697068"/>
          </a:xfrm>
          <a:prstGeom prst="rect">
            <a:avLst/>
          </a:prstGeom>
        </p:spPr>
      </p:pic>
      <p:pic>
        <p:nvPicPr>
          <p:cNvPr id="5" name="Obrázek 4" descr="Obsah obrázku lyžování, visící, malé, vsedě&#10;&#10;Popis byl vytvořen automaticky">
            <a:extLst>
              <a:ext uri="{FF2B5EF4-FFF2-40B4-BE49-F238E27FC236}">
                <a16:creationId xmlns:a16="http://schemas.microsoft.com/office/drawing/2014/main" id="{5D767546-4D36-4C6F-8445-F2C7464D7A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47687"/>
            <a:ext cx="2676525" cy="223837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39E3EF8C-4DE9-4875-8672-310D0F6698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518" y="2687006"/>
            <a:ext cx="5062964" cy="371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490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BA00EFA-6F38-48A8-9143-B81BA8FA9CB3}"/>
              </a:ext>
            </a:extLst>
          </p:cNvPr>
          <p:cNvSpPr txBox="1"/>
          <p:nvPr/>
        </p:nvSpPr>
        <p:spPr>
          <a:xfrm>
            <a:off x="1043608" y="836712"/>
            <a:ext cx="5832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Vypracuj a pošli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Uč. I. díl, str. 37/ 7 B</a:t>
            </a:r>
          </a:p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Uč. I. díl, str. 37/ 8 B</a:t>
            </a:r>
          </a:p>
        </p:txBody>
      </p:sp>
    </p:spTree>
    <p:extLst>
      <p:ext uri="{BB962C8B-B14F-4D97-AF65-F5344CB8AC3E}">
        <p14:creationId xmlns:p14="http://schemas.microsoft.com/office/powerpoint/2010/main" val="286224952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1129</TotalTime>
  <Words>235</Words>
  <Application>Microsoft Office PowerPoint</Application>
  <PresentationFormat>Předvádění na obrazovce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Trebuchet MS</vt:lpstr>
      <vt:lpstr>Wingdings 3</vt:lpstr>
      <vt:lpstr>Fazeta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Geometrie – 7.ročník</dc:title>
  <dc:creator>Lubos</dc:creator>
  <cp:lastModifiedBy>havlova93@seznam.cz</cp:lastModifiedBy>
  <cp:revision>163</cp:revision>
  <dcterms:created xsi:type="dcterms:W3CDTF">2011-11-27T20:43:59Z</dcterms:created>
  <dcterms:modified xsi:type="dcterms:W3CDTF">2020-05-20T15:06:04Z</dcterms:modified>
</cp:coreProperties>
</file>