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media/image2.jpeg" ContentType="image/jpeg"/>
  <Override PartName="/ppt/media/image3.wmf" ContentType="image/x-wmf"/>
  <Override PartName="/ppt/media/image4.jpeg" ContentType="image/jpeg"/>
  <Override PartName="/ppt/media/image5.jpeg" ContentType="image/jpe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8B1ADAE-C80D-4A96-82AA-917B9680AC8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9. 5. 2020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95CD9E7-451C-48FA-B60A-3F8751E5827E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A703565-238D-40D2-972C-A86F7633CEF8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9. 5. 2020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0FEBC5C-ABB3-4B00-9C30-E59492789B10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wmf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Goniometrické funkce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8b8b8b"/>
                </a:solidFill>
                <a:latin typeface="Calibri"/>
              </a:rPr>
              <a:t>V praxi</a:t>
            </a:r>
            <a:endParaRPr b="0" lang="cs-CZ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4" descr=""/>
          <p:cNvPicPr/>
          <p:nvPr/>
        </p:nvPicPr>
        <p:blipFill>
          <a:blip r:embed="rId1"/>
          <a:srcRect l="0" t="0" r="0" b="57220"/>
          <a:stretch/>
        </p:blipFill>
        <p:spPr>
          <a:xfrm>
            <a:off x="1223280" y="1350000"/>
            <a:ext cx="6697080" cy="2933640"/>
          </a:xfrm>
          <a:prstGeom prst="rect">
            <a:avLst/>
          </a:prstGeom>
          <a:ln>
            <a:noFill/>
          </a:ln>
        </p:spPr>
      </p:pic>
      <p:sp>
        <p:nvSpPr>
          <p:cNvPr id="85" name="CustomShape 1"/>
          <p:cNvSpPr/>
          <p:nvPr/>
        </p:nvSpPr>
        <p:spPr>
          <a:xfrm flipH="1">
            <a:off x="3158640" y="1665360"/>
            <a:ext cx="1394640" cy="1304640"/>
          </a:xfrm>
          <a:prstGeom prst="rtTriangle">
            <a:avLst/>
          </a:prstGeom>
          <a:noFill/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 rot="16008600">
            <a:off x="4426200" y="2772360"/>
            <a:ext cx="35640" cy="356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3"/>
          <p:cNvSpPr/>
          <p:nvPr/>
        </p:nvSpPr>
        <p:spPr>
          <a:xfrm rot="16008600">
            <a:off x="4218840" y="2584800"/>
            <a:ext cx="719640" cy="719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4"/>
          <p:cNvSpPr/>
          <p:nvPr/>
        </p:nvSpPr>
        <p:spPr>
          <a:xfrm>
            <a:off x="0" y="233640"/>
            <a:ext cx="9143640" cy="821880"/>
          </a:xfrm>
          <a:prstGeom prst="rect">
            <a:avLst/>
          </a:prstGeom>
          <a:ln>
            <a:solidFill>
              <a:srgbClr val="46aac4"/>
            </a:solidFill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Vypočítej, pod jakým úhlem stoupá kopec, pokud víš, že je dlouhý </a:t>
            </a:r>
            <a:br/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1,2 km a vysoký 850 m.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4797000" y="5127480"/>
            <a:ext cx="3105000" cy="456120"/>
          </a:xfrm>
          <a:prstGeom prst="rect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sin α = 850/1200 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0" name="CustomShape 6"/>
          <p:cNvSpPr/>
          <p:nvPr/>
        </p:nvSpPr>
        <p:spPr>
          <a:xfrm>
            <a:off x="5522040" y="5859360"/>
            <a:ext cx="8442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α = 45°</a:t>
            </a:r>
            <a:endParaRPr b="0" lang="cs-CZ" sz="1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0" y="233640"/>
            <a:ext cx="9143640" cy="821880"/>
          </a:xfrm>
          <a:prstGeom prst="rect">
            <a:avLst/>
          </a:prstGeom>
          <a:ln>
            <a:solidFill>
              <a:srgbClr val="98b855"/>
            </a:solidFill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Ze stanoviště vzdáleného 24 m od baobabu pozorujeme jeho vrchol pod výškovým úhlem 50°. Urči výšku baobabu.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11640" y="1583640"/>
            <a:ext cx="3105000" cy="456120"/>
          </a:xfrm>
          <a:prstGeom prst="rect">
            <a:avLst/>
          </a:prstGeom>
          <a:ln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 = 24 . tg 50°= 29 m 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93" name="Picture 2" descr=""/>
          <p:cNvPicPr/>
          <p:nvPr/>
        </p:nvPicPr>
        <p:blipFill>
          <a:blip r:embed="rId1"/>
          <a:stretch/>
        </p:blipFill>
        <p:spPr>
          <a:xfrm>
            <a:off x="4842000" y="1313640"/>
            <a:ext cx="3483000" cy="4649400"/>
          </a:xfrm>
          <a:prstGeom prst="rect">
            <a:avLst/>
          </a:prstGeom>
          <a:ln>
            <a:noFill/>
          </a:ln>
        </p:spPr>
      </p:pic>
      <p:sp>
        <p:nvSpPr>
          <p:cNvPr id="94" name="CustomShape 3"/>
          <p:cNvSpPr/>
          <p:nvPr/>
        </p:nvSpPr>
        <p:spPr>
          <a:xfrm flipH="1">
            <a:off x="3986280" y="2394000"/>
            <a:ext cx="2655000" cy="2925000"/>
          </a:xfrm>
          <a:prstGeom prst="rtTriangl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4"/>
          <p:cNvSpPr/>
          <p:nvPr/>
        </p:nvSpPr>
        <p:spPr>
          <a:xfrm rot="16200000">
            <a:off x="6498360" y="5139720"/>
            <a:ext cx="35640" cy="3564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5"/>
          <p:cNvSpPr/>
          <p:nvPr/>
        </p:nvSpPr>
        <p:spPr>
          <a:xfrm rot="16200000">
            <a:off x="6282360" y="4959720"/>
            <a:ext cx="719640" cy="719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7" name="Picture 3" descr=""/>
          <p:cNvPicPr/>
          <p:nvPr/>
        </p:nvPicPr>
        <p:blipFill>
          <a:blip r:embed="rId2"/>
          <a:srcRect l="0" t="0" r="33794" b="0"/>
          <a:stretch/>
        </p:blipFill>
        <p:spPr>
          <a:xfrm>
            <a:off x="3582360" y="5049360"/>
            <a:ext cx="449640" cy="399960"/>
          </a:xfrm>
          <a:prstGeom prst="rect">
            <a:avLst/>
          </a:prstGeom>
          <a:ln>
            <a:noFill/>
          </a:ln>
        </p:spPr>
      </p:pic>
      <p:sp>
        <p:nvSpPr>
          <p:cNvPr id="98" name="CustomShape 6"/>
          <p:cNvSpPr/>
          <p:nvPr/>
        </p:nvSpPr>
        <p:spPr>
          <a:xfrm>
            <a:off x="5112000" y="5364360"/>
            <a:ext cx="719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ff00"/>
                </a:solidFill>
                <a:latin typeface="Calibri"/>
              </a:rPr>
              <a:t>24 m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99" name="CustomShape 7"/>
          <p:cNvSpPr/>
          <p:nvPr/>
        </p:nvSpPr>
        <p:spPr>
          <a:xfrm>
            <a:off x="6732360" y="3609000"/>
            <a:ext cx="719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Calibri"/>
              </a:rPr>
              <a:t>v =?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00" name="CustomShape 8"/>
          <p:cNvSpPr/>
          <p:nvPr/>
        </p:nvSpPr>
        <p:spPr>
          <a:xfrm>
            <a:off x="4302000" y="4869000"/>
            <a:ext cx="719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Calibri"/>
              </a:rPr>
              <a:t>α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01" name="CustomShape 9"/>
          <p:cNvSpPr/>
          <p:nvPr/>
        </p:nvSpPr>
        <p:spPr>
          <a:xfrm>
            <a:off x="161640" y="2349000"/>
            <a:ext cx="4005000" cy="2833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Baobab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je rod rostlin z čeledi slézovité. Jsou to opadavé stromy                    s nápadně tlustými kmeny a 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 dlanitě složenými listy, rostoucí v oblastech s obdobím sucha. Baobaby se vyskytují na Madagaskaru,                              v Africe a v severozápadní Austrálii. Baobaby poskytují všestranný užitek.</a:t>
            </a:r>
            <a:endParaRPr b="0" lang="cs-CZ" sz="2000" spc="-1" strike="noStrike">
              <a:latin typeface="Arial"/>
            </a:endParaRPr>
          </a:p>
        </p:txBody>
      </p:sp>
    </p:spTree>
  </p:cSld>
  <p:timing>
    <p:tnLst>
      <p:par>
        <p:cTn id="10" dur="indefinite" restart="never" nodeType="tmRoot">
          <p:childTnLst>
            <p:seq>
              <p:cTn id="11" dur="indefinite" nodeType="mainSeq">
                <p:childTnLst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" dur="2000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5" descr=""/>
          <p:cNvPicPr/>
          <p:nvPr/>
        </p:nvPicPr>
        <p:blipFill>
          <a:blip r:embed="rId1"/>
          <a:stretch/>
        </p:blipFill>
        <p:spPr>
          <a:xfrm>
            <a:off x="3113280" y="1763640"/>
            <a:ext cx="6030360" cy="4522680"/>
          </a:xfrm>
          <a:prstGeom prst="rect">
            <a:avLst/>
          </a:prstGeom>
          <a:ln>
            <a:noFill/>
          </a:ln>
        </p:spPr>
      </p:pic>
      <p:sp>
        <p:nvSpPr>
          <p:cNvPr id="103" name="CustomShape 1"/>
          <p:cNvSpPr/>
          <p:nvPr/>
        </p:nvSpPr>
        <p:spPr>
          <a:xfrm>
            <a:off x="0" y="233640"/>
            <a:ext cx="9143640" cy="118764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Lanovka na Sněžku vyveze až 250 osob za hodinu z Pece pod Sněžkou 890m n. m. až na Sněžku 1594 m n. m. Délka lanovky je 3527 m.                     Pod jakým úhlem lanovka stoupá?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656640" y="1763640"/>
            <a:ext cx="3780000" cy="821880"/>
          </a:xfrm>
          <a:prstGeom prst="rect">
            <a:avLst/>
          </a:prstGeom>
          <a:ln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Sin α = (1594 – 890)/3527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α = 11,5°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6192000" y="2889000"/>
            <a:ext cx="1214640" cy="3330000"/>
          </a:xfrm>
          <a:prstGeom prst="rtTriangle">
            <a:avLst/>
          </a:prstGeom>
          <a:noFill/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4"/>
          <p:cNvSpPr/>
          <p:nvPr/>
        </p:nvSpPr>
        <p:spPr>
          <a:xfrm>
            <a:off x="6336360" y="6075360"/>
            <a:ext cx="35640" cy="3564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5"/>
          <p:cNvSpPr/>
          <p:nvPr/>
        </p:nvSpPr>
        <p:spPr>
          <a:xfrm>
            <a:off x="5832000" y="5859360"/>
            <a:ext cx="719640" cy="719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ffff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"/>
          <p:cNvSpPr/>
          <p:nvPr/>
        </p:nvSpPr>
        <p:spPr>
          <a:xfrm>
            <a:off x="6912360" y="5769360"/>
            <a:ext cx="719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ff00"/>
                </a:solidFill>
                <a:latin typeface="Calibri"/>
              </a:rPr>
              <a:t>α</a:t>
            </a:r>
            <a:endParaRPr b="0" lang="cs-CZ" sz="2000" spc="-1" strike="noStrike"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3" dur="2000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4" descr=""/>
          <p:cNvPicPr/>
          <p:nvPr/>
        </p:nvPicPr>
        <p:blipFill>
          <a:blip r:embed="rId1"/>
          <a:stretch/>
        </p:blipFill>
        <p:spPr>
          <a:xfrm>
            <a:off x="2952000" y="2169360"/>
            <a:ext cx="5939280" cy="4454640"/>
          </a:xfrm>
          <a:prstGeom prst="rect">
            <a:avLst/>
          </a:prstGeom>
          <a:ln>
            <a:noFill/>
          </a:ln>
        </p:spPr>
      </p:pic>
      <p:sp>
        <p:nvSpPr>
          <p:cNvPr id="110" name="CustomShape 1"/>
          <p:cNvSpPr/>
          <p:nvPr/>
        </p:nvSpPr>
        <p:spPr>
          <a:xfrm>
            <a:off x="0" y="233640"/>
            <a:ext cx="9143640" cy="821880"/>
          </a:xfrm>
          <a:prstGeom prst="rect">
            <a:avLst/>
          </a:prstGeom>
          <a:ln>
            <a:solidFill>
              <a:srgbClr val="7d5fa0"/>
            </a:solidFill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Značka na obrázku ukazuje, že na dalším úseku bude silnice prudce klesat. Pod jakým úhlem silnice klesá, pokud je klesání 12%?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0" y="1202760"/>
            <a:ext cx="9143640" cy="821880"/>
          </a:xfrm>
          <a:prstGeom prst="rect">
            <a:avLst/>
          </a:prstGeom>
          <a:ln>
            <a:rou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Klesání 12% znamená, že na vodorovnou vzdálenost 100 m klesne silnice o výšku 12 m.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112" name="Picture 5" descr=""/>
          <p:cNvPicPr/>
          <p:nvPr/>
        </p:nvPicPr>
        <p:blipFill>
          <a:blip r:embed="rId2"/>
          <a:stretch/>
        </p:blipFill>
        <p:spPr>
          <a:xfrm>
            <a:off x="5247000" y="2304000"/>
            <a:ext cx="1845000" cy="1845000"/>
          </a:xfrm>
          <a:prstGeom prst="rect">
            <a:avLst/>
          </a:prstGeom>
          <a:ln>
            <a:noFill/>
          </a:ln>
        </p:spPr>
      </p:pic>
      <p:sp>
        <p:nvSpPr>
          <p:cNvPr id="113" name="CustomShape 3"/>
          <p:cNvSpPr/>
          <p:nvPr/>
        </p:nvSpPr>
        <p:spPr>
          <a:xfrm>
            <a:off x="386640" y="2709000"/>
            <a:ext cx="2205000" cy="821880"/>
          </a:xfrm>
          <a:prstGeom prst="rect">
            <a:avLst/>
          </a:prstGeom>
          <a:ln>
            <a:rou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tg α = 12/100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α = 6°50´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4932000" y="5229360"/>
            <a:ext cx="3105000" cy="674640"/>
          </a:xfrm>
          <a:prstGeom prst="rtTriangle">
            <a:avLst/>
          </a:prstGeom>
          <a:noFill/>
          <a:ln w="28440"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5"/>
          <p:cNvSpPr/>
          <p:nvPr/>
        </p:nvSpPr>
        <p:spPr>
          <a:xfrm>
            <a:off x="5076000" y="5746680"/>
            <a:ext cx="35640" cy="3348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6"/>
          <p:cNvSpPr/>
          <p:nvPr/>
        </p:nvSpPr>
        <p:spPr>
          <a:xfrm>
            <a:off x="4572000" y="5544360"/>
            <a:ext cx="719640" cy="674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ffff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7"/>
          <p:cNvSpPr/>
          <p:nvPr/>
        </p:nvSpPr>
        <p:spPr>
          <a:xfrm>
            <a:off x="5112000" y="5904360"/>
            <a:ext cx="1124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ff00"/>
                </a:solidFill>
                <a:latin typeface="Calibri"/>
              </a:rPr>
              <a:t>100 m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8" name="CustomShape 8"/>
          <p:cNvSpPr/>
          <p:nvPr/>
        </p:nvSpPr>
        <p:spPr>
          <a:xfrm>
            <a:off x="4257000" y="5409360"/>
            <a:ext cx="1124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ff00"/>
                </a:solidFill>
                <a:latin typeface="Calibri"/>
              </a:rPr>
              <a:t>12 m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9" name="CustomShape 9"/>
          <p:cNvSpPr/>
          <p:nvPr/>
        </p:nvSpPr>
        <p:spPr>
          <a:xfrm>
            <a:off x="6687360" y="5589360"/>
            <a:ext cx="1124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ff00"/>
                </a:solidFill>
                <a:latin typeface="Calibri"/>
              </a:rPr>
              <a:t>α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20" name="CustomShape 10"/>
          <p:cNvSpPr/>
          <p:nvPr/>
        </p:nvSpPr>
        <p:spPr>
          <a:xfrm>
            <a:off x="296640" y="6219360"/>
            <a:ext cx="539640" cy="494640"/>
          </a:xfrm>
          <a:prstGeom prst="smileyFace">
            <a:avLst>
              <a:gd name="adj" fmla="val 4653"/>
            </a:avLst>
          </a:prstGeom>
          <a:ln>
            <a:solidFill>
              <a:srgbClr val="7d5fa0"/>
            </a:solidFill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</p:spTree>
  </p:cSld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5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4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7" dur="2000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Application>LibreOffice/5.4.4.2$Windows_X86_64 LibreOffice_project/2524958677847fb3bb44820e40380acbe820f960</Application>
  <Words>226</Words>
  <Paragraphs>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2013-05-01T17:18:07Z</dcterms:created>
  <dc:creator>pc</dc:creator>
  <dc:description/>
  <dc:language>cs-CZ</dc:language>
  <cp:lastModifiedBy>Jana Laštovičková</cp:lastModifiedBy>
  <dcterms:modified xsi:type="dcterms:W3CDTF">2020-04-24T04:59:06Z</dcterms:modified>
  <cp:revision>13</cp:revision>
  <dc:subject/>
  <dc:title>Snímek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