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7" r:id="rId3"/>
    <p:sldId id="262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71" r:id="rId12"/>
    <p:sldId id="272" r:id="rId13"/>
    <p:sldId id="273" r:id="rId14"/>
    <p:sldId id="274" r:id="rId15"/>
    <p:sldId id="278" r:id="rId16"/>
    <p:sldId id="277" r:id="rId17"/>
    <p:sldId id="279" r:id="rId18"/>
    <p:sldId id="280" r:id="rId19"/>
    <p:sldId id="281" r:id="rId20"/>
    <p:sldId id="282" r:id="rId21"/>
    <p:sldId id="270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2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C0D7CD-DCD4-45B1-A1F9-67A1C9C17FE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110919-784B-42D2-93AE-53514ECEF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Pr%C5%AFpov%C3%ADdka&amp;action=edit&amp;redlink=1" TargetMode="External"/><Relationship Id="rId2" Type="http://schemas.openxmlformats.org/officeDocument/2006/relationships/hyperlink" Target="http://cs.wikipedia.org/wiki/Lidov%C3%A1_slovesno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o%C5%99ekadlo" TargetMode="External"/><Relationship Id="rId5" Type="http://schemas.openxmlformats.org/officeDocument/2006/relationships/hyperlink" Target="http://cs.wikipedia.org/wiki/%C3%9Aslov%C3%AD" TargetMode="External"/><Relationship Id="rId4" Type="http://schemas.openxmlformats.org/officeDocument/2006/relationships/hyperlink" Target="http://cs.wikipedia.org/wiki/Zku%C5%A1enos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Pranostik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Rys" TargetMode="External"/><Relationship Id="rId2" Type="http://schemas.openxmlformats.org/officeDocument/2006/relationships/hyperlink" Target="http://cs.wikipedia.org/wiki/Li%C5%A1ka_obecn%C3%A1_(%C5%A1elma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Metuzal%C3%A9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Lidov%C3%A1_slovesnost" TargetMode="External"/><Relationship Id="rId2" Type="http://schemas.openxmlformats.org/officeDocument/2006/relationships/hyperlink" Target="http://cs.wikipedia.org/wiki/%C5%BD%C3%A1n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Meteorologi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D7E72-FCA0-4B66-B723-64C3625295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PŘÍSLOVÍ, RČENÍ, PRANOSTIKA, POŘEKADLA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0164A8-0485-4D68-975D-036F04ED9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079234"/>
          </a:xfrm>
        </p:spPr>
        <p:txBody>
          <a:bodyPr/>
          <a:lstStyle/>
          <a:p>
            <a:r>
              <a:rPr lang="cs-CZ" dirty="0"/>
              <a:t>VÝKLAD A PŘÍKLADY</a:t>
            </a:r>
          </a:p>
        </p:txBody>
      </p:sp>
    </p:spTree>
    <p:extLst>
      <p:ext uri="{BB962C8B-B14F-4D97-AF65-F5344CB8AC3E}">
        <p14:creationId xmlns:p14="http://schemas.microsoft.com/office/powerpoint/2010/main" val="240911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Uhodneš, </a:t>
            </a:r>
            <a:r>
              <a:rPr lang="cs-CZ" dirty="0"/>
              <a:t>o jaké přísloví jde?</a:t>
            </a:r>
          </a:p>
        </p:txBody>
      </p:sp>
      <p:pic>
        <p:nvPicPr>
          <p:cNvPr id="1026" name="Picture 2" descr="C:\Documents and Settings\Pavel\Local Settings\Temporary Internet Files\Content.IE5\VWXLYKZZ\MP90044480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3357586" cy="4357718"/>
          </a:xfrm>
          <a:prstGeom prst="rect">
            <a:avLst/>
          </a:prstGeom>
          <a:noFill/>
        </p:spPr>
      </p:pic>
      <p:pic>
        <p:nvPicPr>
          <p:cNvPr id="1027" name="Picture 3" descr="C:\Documents and Settings\Pavel\Local Settings\Temporary Internet Files\Content.IE5\SPM7SE1B\MP900175570[1]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928934"/>
            <a:ext cx="3657600" cy="244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avel\Local Settings\Temporary Internet Files\Content.IE5\SI4PYIL1\MC90019229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3"/>
            <a:ext cx="4357718" cy="3604561"/>
          </a:xfrm>
          <a:prstGeom prst="rect">
            <a:avLst/>
          </a:prstGeom>
          <a:noFill/>
        </p:spPr>
      </p:pic>
      <p:pic>
        <p:nvPicPr>
          <p:cNvPr id="2051" name="Picture 3" descr="C:\Documents and Settings\Pavel\Local Settings\Temporary Internet Files\Content.IE5\GB4H1UP9\MC90010926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428868"/>
            <a:ext cx="4143404" cy="442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avel\Local Settings\Temporary Internet Files\Content.IE5\TVLJOC93\MC90023220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4007067" cy="4193354"/>
          </a:xfrm>
          <a:prstGeom prst="rect">
            <a:avLst/>
          </a:prstGeom>
          <a:noFill/>
        </p:spPr>
      </p:pic>
      <p:pic>
        <p:nvPicPr>
          <p:cNvPr id="3080" name="Picture 8" descr="C:\Documents and Settings\Pavel\Local Settings\Temporary Internet Files\Content.IE5\SPM7SE1B\MP90018279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23232" y="2857496"/>
            <a:ext cx="4920734" cy="3313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Pavel\Local Settings\Temporary Internet Files\Content.IE5\VXQXWJXP\MC90011251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71480"/>
            <a:ext cx="5715040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Pavel\Local Settings\Temporary Internet Files\Content.IE5\GB4H1UP9\MC90025010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3" y="2082297"/>
            <a:ext cx="2286016" cy="2693406"/>
          </a:xfrm>
          <a:prstGeom prst="rect">
            <a:avLst/>
          </a:prstGeom>
          <a:noFill/>
        </p:spPr>
      </p:pic>
      <p:pic>
        <p:nvPicPr>
          <p:cNvPr id="5123" name="Picture 3" descr="C:\Documents and Settings\Pavel\Local Settings\Temporary Internet Files\Content.IE5\A8J61F45\MC90030520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071546"/>
            <a:ext cx="2786081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Dokonči  rčení a pořekadla: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Bližší košile, než-li  ……….</a:t>
            </a:r>
          </a:p>
          <a:p>
            <a:r>
              <a:rPr lang="cs-CZ" dirty="0"/>
              <a:t>Ráno je moudřejší ………..</a:t>
            </a:r>
          </a:p>
          <a:p>
            <a:r>
              <a:rPr lang="cs-CZ" dirty="0"/>
              <a:t>Mluviti stříbro, mlčeti ……..</a:t>
            </a:r>
          </a:p>
          <a:p>
            <a:r>
              <a:rPr lang="cs-CZ" dirty="0"/>
              <a:t>Koho chleba jíš, toho píseň ……..</a:t>
            </a:r>
          </a:p>
          <a:p>
            <a:r>
              <a:rPr lang="cs-CZ" dirty="0"/>
              <a:t>Čím kdo zachází, tím také ………</a:t>
            </a:r>
          </a:p>
          <a:p>
            <a:r>
              <a:rPr lang="cs-CZ" dirty="0"/>
              <a:t>Kdo po tobě  kamenem, ty po něm ……….</a:t>
            </a:r>
          </a:p>
          <a:p>
            <a:r>
              <a:rPr lang="cs-CZ" dirty="0"/>
              <a:t>Co na srdci, to na ………..</a:t>
            </a:r>
          </a:p>
          <a:p>
            <a:r>
              <a:rPr lang="cs-CZ" dirty="0"/>
              <a:t>Na jazyku med, v srdci ……..</a:t>
            </a:r>
          </a:p>
          <a:p>
            <a:r>
              <a:rPr lang="cs-CZ" dirty="0"/>
              <a:t>Jak si kdo ustele, tak si taky ………….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 ÚKOLU -  Dokonči rčení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Bližší košile, než-li  </a:t>
            </a:r>
            <a:r>
              <a:rPr lang="cs-CZ" dirty="0">
                <a:solidFill>
                  <a:srgbClr val="FF0000"/>
                </a:solidFill>
              </a:rPr>
              <a:t>kabát</a:t>
            </a:r>
          </a:p>
          <a:p>
            <a:r>
              <a:rPr lang="cs-CZ" dirty="0"/>
              <a:t>Ráno je moudřejší  </a:t>
            </a:r>
            <a:r>
              <a:rPr lang="cs-CZ" dirty="0">
                <a:solidFill>
                  <a:srgbClr val="FF0000"/>
                </a:solidFill>
              </a:rPr>
              <a:t>večera</a:t>
            </a:r>
          </a:p>
          <a:p>
            <a:r>
              <a:rPr lang="cs-CZ" dirty="0"/>
              <a:t>Mluviti stříbro, mlčeti  </a:t>
            </a:r>
            <a:r>
              <a:rPr lang="cs-CZ" dirty="0">
                <a:solidFill>
                  <a:srgbClr val="FF0000"/>
                </a:solidFill>
              </a:rPr>
              <a:t>zlato</a:t>
            </a:r>
          </a:p>
          <a:p>
            <a:r>
              <a:rPr lang="cs-CZ" dirty="0"/>
              <a:t>Koho chleba jíš, toho píseň </a:t>
            </a:r>
            <a:r>
              <a:rPr lang="cs-CZ" dirty="0">
                <a:solidFill>
                  <a:srgbClr val="FF0000"/>
                </a:solidFill>
              </a:rPr>
              <a:t>zpívej</a:t>
            </a:r>
          </a:p>
          <a:p>
            <a:r>
              <a:rPr lang="cs-CZ" dirty="0"/>
              <a:t>Čím kdo zachází, tím také </a:t>
            </a:r>
            <a:r>
              <a:rPr lang="cs-CZ" dirty="0">
                <a:solidFill>
                  <a:srgbClr val="FF0000"/>
                </a:solidFill>
              </a:rPr>
              <a:t>schází</a:t>
            </a:r>
          </a:p>
          <a:p>
            <a:r>
              <a:rPr lang="cs-CZ" dirty="0"/>
              <a:t>Kdo po tobě  kamenem, ty po něm </a:t>
            </a:r>
            <a:r>
              <a:rPr lang="cs-CZ" dirty="0">
                <a:solidFill>
                  <a:srgbClr val="FF0000"/>
                </a:solidFill>
              </a:rPr>
              <a:t>chlebem</a:t>
            </a:r>
          </a:p>
          <a:p>
            <a:r>
              <a:rPr lang="cs-CZ" dirty="0"/>
              <a:t>Co na srdci, to na </a:t>
            </a:r>
            <a:r>
              <a:rPr lang="cs-CZ" dirty="0">
                <a:solidFill>
                  <a:srgbClr val="FF0000"/>
                </a:solidFill>
              </a:rPr>
              <a:t>jazyku</a:t>
            </a:r>
          </a:p>
          <a:p>
            <a:r>
              <a:rPr lang="cs-CZ" dirty="0"/>
              <a:t>Na jazyku med, v srdci  </a:t>
            </a:r>
            <a:r>
              <a:rPr lang="cs-CZ" dirty="0">
                <a:solidFill>
                  <a:srgbClr val="FF0000"/>
                </a:solidFill>
              </a:rPr>
              <a:t>jed</a:t>
            </a:r>
          </a:p>
          <a:p>
            <a:r>
              <a:rPr lang="cs-CZ" dirty="0"/>
              <a:t>Jak si kdo ustele, tak si taky </a:t>
            </a:r>
            <a:r>
              <a:rPr lang="cs-CZ" dirty="0">
                <a:solidFill>
                  <a:srgbClr val="FF0000"/>
                </a:solidFill>
              </a:rPr>
              <a:t>lehne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Doplníš správně pranostiky?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Lucie noci upije ale ……………………</a:t>
            </a:r>
          </a:p>
          <a:p>
            <a:r>
              <a:rPr lang="cs-CZ" dirty="0"/>
              <a:t>Na Nový rok …………………………..</a:t>
            </a:r>
          </a:p>
          <a:p>
            <a:r>
              <a:rPr lang="cs-CZ" dirty="0"/>
              <a:t>Na sv. Jiří ……………………………….</a:t>
            </a:r>
          </a:p>
          <a:p>
            <a:r>
              <a:rPr lang="cs-CZ" dirty="0"/>
              <a:t>Na Hromnice …………………………</a:t>
            </a:r>
          </a:p>
          <a:p>
            <a:r>
              <a:rPr lang="cs-CZ" dirty="0"/>
              <a:t>Svatá Anna ……………………………</a:t>
            </a:r>
          </a:p>
          <a:p>
            <a:r>
              <a:rPr lang="cs-CZ" dirty="0"/>
              <a:t>Medardova kápě ………………………</a:t>
            </a:r>
          </a:p>
          <a:p>
            <a:r>
              <a:rPr lang="cs-CZ" dirty="0"/>
              <a:t>Únor bílý ……………………….</a:t>
            </a:r>
          </a:p>
          <a:p>
            <a:r>
              <a:rPr lang="cs-CZ" dirty="0"/>
              <a:t>Na svatého Řehoře ………………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 úkolu- dokonči pranostiky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Lucie noci upije </a:t>
            </a:r>
            <a:r>
              <a:rPr lang="cs-CZ" dirty="0">
                <a:solidFill>
                  <a:srgbClr val="FF0000"/>
                </a:solidFill>
              </a:rPr>
              <a:t>ale dne nepřidá</a:t>
            </a:r>
          </a:p>
          <a:p>
            <a:r>
              <a:rPr lang="cs-CZ" dirty="0"/>
              <a:t>Na Nový rok </a:t>
            </a:r>
            <a:r>
              <a:rPr lang="cs-CZ" dirty="0">
                <a:solidFill>
                  <a:srgbClr val="FF0000"/>
                </a:solidFill>
              </a:rPr>
              <a:t>o slepičí krok</a:t>
            </a:r>
          </a:p>
          <a:p>
            <a:r>
              <a:rPr lang="cs-CZ" dirty="0"/>
              <a:t>Na sv. Jiří  </a:t>
            </a:r>
            <a:r>
              <a:rPr lang="cs-CZ" dirty="0">
                <a:solidFill>
                  <a:srgbClr val="FF0000"/>
                </a:solidFill>
              </a:rPr>
              <a:t>vylézají hadi a štíři</a:t>
            </a:r>
          </a:p>
          <a:p>
            <a:r>
              <a:rPr lang="cs-CZ" dirty="0"/>
              <a:t>Na Hromnice </a:t>
            </a:r>
            <a:r>
              <a:rPr lang="cs-CZ" dirty="0">
                <a:solidFill>
                  <a:srgbClr val="FF0000"/>
                </a:solidFill>
              </a:rPr>
              <a:t>o hodinu více</a:t>
            </a:r>
          </a:p>
          <a:p>
            <a:r>
              <a:rPr lang="cs-CZ" dirty="0"/>
              <a:t>Svatá Anna </a:t>
            </a:r>
            <a:r>
              <a:rPr lang="cs-CZ" dirty="0">
                <a:solidFill>
                  <a:srgbClr val="FF0000"/>
                </a:solidFill>
              </a:rPr>
              <a:t>chladna zrána</a:t>
            </a:r>
          </a:p>
          <a:p>
            <a:r>
              <a:rPr lang="cs-CZ" dirty="0"/>
              <a:t>Medardova kápě  </a:t>
            </a:r>
            <a:r>
              <a:rPr lang="cs-CZ" dirty="0">
                <a:solidFill>
                  <a:srgbClr val="FF0000"/>
                </a:solidFill>
              </a:rPr>
              <a:t>čtyřicet dní krápě</a:t>
            </a:r>
          </a:p>
          <a:p>
            <a:r>
              <a:rPr lang="cs-CZ" dirty="0"/>
              <a:t>Únor bílý </a:t>
            </a:r>
            <a:r>
              <a:rPr lang="cs-CZ" dirty="0">
                <a:solidFill>
                  <a:srgbClr val="FF0000"/>
                </a:solidFill>
              </a:rPr>
              <a:t>pole sílí</a:t>
            </a:r>
          </a:p>
          <a:p>
            <a:r>
              <a:rPr lang="cs-CZ" dirty="0"/>
              <a:t>Na svatého Řehoře </a:t>
            </a:r>
            <a:r>
              <a:rPr lang="cs-CZ" dirty="0">
                <a:solidFill>
                  <a:srgbClr val="FF0000"/>
                </a:solidFill>
              </a:rPr>
              <a:t>, líný sedlák který neoře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Zkus doplnit tato přirovnání..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bílý jako ………          Srdce jako ……..</a:t>
            </a:r>
          </a:p>
          <a:p>
            <a:r>
              <a:rPr lang="cs-CZ" dirty="0"/>
              <a:t>Je hubený jako …..         Jazyk jako …….</a:t>
            </a:r>
          </a:p>
          <a:p>
            <a:r>
              <a:rPr lang="cs-CZ" dirty="0"/>
              <a:t>Je pomalý jako …..         Studený jako ……</a:t>
            </a:r>
          </a:p>
          <a:p>
            <a:r>
              <a:rPr lang="cs-CZ" dirty="0"/>
              <a:t>Vysoký jako…….           Čistý jako……….</a:t>
            </a:r>
          </a:p>
          <a:p>
            <a:r>
              <a:rPr lang="cs-CZ" dirty="0"/>
              <a:t>Pyšný jako …….             Červený jako…..</a:t>
            </a:r>
          </a:p>
          <a:p>
            <a:r>
              <a:rPr lang="cs-CZ" dirty="0"/>
              <a:t>Tvrdý jako ………          </a:t>
            </a:r>
          </a:p>
          <a:p>
            <a:r>
              <a:rPr lang="cs-CZ" dirty="0"/>
              <a:t>Úlisný  jako ……</a:t>
            </a:r>
          </a:p>
          <a:p>
            <a:r>
              <a:rPr lang="cs-CZ" dirty="0"/>
              <a:t>Mrštný jako …….</a:t>
            </a:r>
          </a:p>
          <a:p>
            <a:r>
              <a:rPr lang="cs-CZ" dirty="0"/>
              <a:t>Má zrak jako ……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R Č E N 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Rčení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útvar 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tooltip="Lidová slovesn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lidové slovesnosti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                                       Je to krátká 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 tooltip="Průpovídka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průpovídka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vyjadřující určitou životní 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tooltip="Zkušen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zkušenost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Rčení úzce 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souvisí s </a:t>
            </a:r>
            <a:r>
              <a:rPr lang="cs-CZ" sz="3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 tooltip="Úsloví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úslovím</a:t>
            </a:r>
            <a:r>
              <a:rPr lang="cs-CZ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 tooltip="Pořekadl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pořekadlem</a:t>
            </a:r>
            <a:r>
              <a:rPr lang="cs-CZ" sz="36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3600" dirty="0"/>
              <a:t>Rčení je produktem lidové fantazie.</a:t>
            </a:r>
            <a:endParaRPr lang="cs-CZ" sz="3600" b="1" dirty="0"/>
          </a:p>
          <a:p>
            <a:endParaRPr lang="cs-CZ" dirty="0"/>
          </a:p>
        </p:txBody>
      </p:sp>
    </p:spTree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 úkolu- doplň přirovnání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bílý jako </a:t>
            </a:r>
            <a:r>
              <a:rPr lang="cs-CZ" dirty="0">
                <a:solidFill>
                  <a:srgbClr val="FF0000"/>
                </a:solidFill>
              </a:rPr>
              <a:t>stěna</a:t>
            </a:r>
            <a:r>
              <a:rPr lang="cs-CZ" dirty="0"/>
              <a:t>            Srdce jako  </a:t>
            </a:r>
            <a:r>
              <a:rPr lang="cs-CZ" dirty="0">
                <a:solidFill>
                  <a:srgbClr val="FF0000"/>
                </a:solidFill>
              </a:rPr>
              <a:t>zvon</a:t>
            </a:r>
          </a:p>
          <a:p>
            <a:r>
              <a:rPr lang="cs-CZ" dirty="0"/>
              <a:t>Je hubený jako </a:t>
            </a:r>
            <a:r>
              <a:rPr lang="cs-CZ" dirty="0">
                <a:solidFill>
                  <a:srgbClr val="FF0000"/>
                </a:solidFill>
              </a:rPr>
              <a:t>vyžle </a:t>
            </a:r>
            <a:r>
              <a:rPr lang="cs-CZ" dirty="0"/>
              <a:t>    Jazyk jako  </a:t>
            </a:r>
            <a:r>
              <a:rPr lang="cs-CZ" dirty="0">
                <a:solidFill>
                  <a:srgbClr val="FF0000"/>
                </a:solidFill>
              </a:rPr>
              <a:t>břitva</a:t>
            </a:r>
          </a:p>
          <a:p>
            <a:r>
              <a:rPr lang="cs-CZ" dirty="0"/>
              <a:t>Je pomalý jako </a:t>
            </a:r>
            <a:r>
              <a:rPr lang="cs-CZ" dirty="0">
                <a:solidFill>
                  <a:srgbClr val="FF0000"/>
                </a:solidFill>
              </a:rPr>
              <a:t>šnek</a:t>
            </a:r>
            <a:r>
              <a:rPr lang="cs-CZ" dirty="0"/>
              <a:t>       Chladný jako </a:t>
            </a:r>
            <a:r>
              <a:rPr lang="cs-CZ" dirty="0">
                <a:solidFill>
                  <a:srgbClr val="FF0000"/>
                </a:solidFill>
              </a:rPr>
              <a:t> led </a:t>
            </a:r>
          </a:p>
          <a:p>
            <a:r>
              <a:rPr lang="cs-CZ" dirty="0"/>
              <a:t>Vysoký jako </a:t>
            </a:r>
            <a:r>
              <a:rPr lang="cs-CZ" dirty="0">
                <a:solidFill>
                  <a:srgbClr val="FF0000"/>
                </a:solidFill>
              </a:rPr>
              <a:t>topol   </a:t>
            </a:r>
            <a:r>
              <a:rPr lang="cs-CZ" dirty="0"/>
              <a:t>       Čistý jako </a:t>
            </a:r>
            <a:r>
              <a:rPr lang="cs-CZ" dirty="0">
                <a:solidFill>
                  <a:srgbClr val="FF0000"/>
                </a:solidFill>
              </a:rPr>
              <a:t>studánka</a:t>
            </a:r>
          </a:p>
          <a:p>
            <a:r>
              <a:rPr lang="cs-CZ" dirty="0"/>
              <a:t>Pyšný jako </a:t>
            </a:r>
            <a:r>
              <a:rPr lang="cs-CZ" dirty="0">
                <a:solidFill>
                  <a:srgbClr val="FF0000"/>
                </a:solidFill>
              </a:rPr>
              <a:t>páv</a:t>
            </a:r>
            <a:r>
              <a:rPr lang="cs-CZ" dirty="0"/>
              <a:t>               Červený jako </a:t>
            </a:r>
            <a:r>
              <a:rPr lang="cs-CZ" dirty="0">
                <a:solidFill>
                  <a:srgbClr val="FF0000"/>
                </a:solidFill>
              </a:rPr>
              <a:t>růžička</a:t>
            </a:r>
          </a:p>
          <a:p>
            <a:r>
              <a:rPr lang="cs-CZ" dirty="0"/>
              <a:t>Tvrdý jako </a:t>
            </a:r>
            <a:r>
              <a:rPr lang="cs-CZ" dirty="0">
                <a:solidFill>
                  <a:srgbClr val="FF0000"/>
                </a:solidFill>
              </a:rPr>
              <a:t>skála </a:t>
            </a:r>
            <a:r>
              <a:rPr lang="cs-CZ" dirty="0"/>
              <a:t>         </a:t>
            </a:r>
          </a:p>
          <a:p>
            <a:r>
              <a:rPr lang="cs-CZ" dirty="0"/>
              <a:t>Úlisný  jako </a:t>
            </a:r>
            <a:r>
              <a:rPr lang="cs-CZ" dirty="0">
                <a:solidFill>
                  <a:srgbClr val="FF0000"/>
                </a:solidFill>
              </a:rPr>
              <a:t>had</a:t>
            </a:r>
          </a:p>
          <a:p>
            <a:r>
              <a:rPr lang="cs-CZ" dirty="0"/>
              <a:t>Mrštný jako  </a:t>
            </a:r>
            <a:r>
              <a:rPr lang="cs-CZ" dirty="0">
                <a:solidFill>
                  <a:srgbClr val="FF0000"/>
                </a:solidFill>
              </a:rPr>
              <a:t>lasička</a:t>
            </a:r>
          </a:p>
          <a:p>
            <a:r>
              <a:rPr lang="cs-CZ" dirty="0"/>
              <a:t>Má zrak jako </a:t>
            </a:r>
            <a:r>
              <a:rPr lang="cs-CZ" dirty="0">
                <a:solidFill>
                  <a:srgbClr val="FF0000"/>
                </a:solidFill>
              </a:rPr>
              <a:t>ostříž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http://cs.wikipedia.org/wiki/Pranostika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některých rčení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>
                <a:solidFill>
                  <a:schemeClr val="bg1"/>
                </a:solidFill>
              </a:rPr>
              <a:t>neví, kde mu hlava stojí</a:t>
            </a:r>
          </a:p>
          <a:p>
            <a:r>
              <a:rPr lang="cs-CZ" dirty="0"/>
              <a:t>pro korunu by si nechal koleno vrtat</a:t>
            </a:r>
          </a:p>
          <a:p>
            <a:r>
              <a:rPr lang="cs-CZ" dirty="0"/>
              <a:t>má srdce na dlani</a:t>
            </a:r>
          </a:p>
          <a:p>
            <a:r>
              <a:rPr lang="pl-PL" u="sng" dirty="0">
                <a:solidFill>
                  <a:schemeClr val="bg1"/>
                </a:solidFill>
              </a:rPr>
              <a:t>my o vlku a vlk za dveřmi</a:t>
            </a:r>
          </a:p>
          <a:p>
            <a:r>
              <a:rPr lang="cs-CZ" dirty="0"/>
              <a:t>něco visí ve vzduchu </a:t>
            </a:r>
          </a:p>
          <a:p>
            <a:r>
              <a:rPr lang="pl-PL" dirty="0"/>
              <a:t>sypat si popel na hlavu </a:t>
            </a:r>
          </a:p>
          <a:p>
            <a:r>
              <a:rPr lang="cs-CZ" dirty="0"/>
              <a:t>krása bez dobrého srdce je jako dům bez dveří, loď bez větru, pramen bez vody</a:t>
            </a:r>
          </a:p>
          <a:p>
            <a:r>
              <a:rPr lang="cs-CZ" dirty="0"/>
              <a:t>má srdce z kamene</a:t>
            </a:r>
          </a:p>
          <a:p>
            <a:r>
              <a:rPr lang="cs-CZ" dirty="0"/>
              <a:t>kam vítr, tam plášť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POŘEKADLO A PŘÍSLOVÍ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Přísloví a pořekadla vyjadřují lidské zkušenosti, vlastnosti a myšlenky .</a:t>
            </a:r>
          </a:p>
          <a:p>
            <a:r>
              <a:rPr lang="cs-CZ" sz="3600" u="sng" dirty="0">
                <a:solidFill>
                  <a:schemeClr val="bg1"/>
                </a:solidFill>
              </a:rPr>
              <a:t>Přísloví je vyjádřením nějaké životní moudrosti.</a:t>
            </a:r>
          </a:p>
          <a:p>
            <a:r>
              <a:rPr lang="cs-CZ" sz="3600" u="sng" dirty="0">
                <a:solidFill>
                  <a:schemeClr val="bg1"/>
                </a:solidFill>
              </a:rPr>
              <a:t>Smyslem přísloví je tedy morální ponaučení, výstraha či pokárání.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Příklady českých přísloví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Bez práce nejsou koláče.</a:t>
            </a:r>
            <a:r>
              <a:rPr lang="cs-CZ" dirty="0"/>
              <a:t> </a:t>
            </a:r>
          </a:p>
          <a:p>
            <a:r>
              <a:rPr lang="cs-CZ" i="1" u="sng" dirty="0">
                <a:solidFill>
                  <a:schemeClr val="bg1"/>
                </a:solidFill>
              </a:rPr>
              <a:t>Kdo jinému jámu kopá, sám do ní padá.</a:t>
            </a:r>
            <a:r>
              <a:rPr lang="cs-CZ" u="sng" dirty="0">
                <a:solidFill>
                  <a:schemeClr val="bg1"/>
                </a:solidFill>
              </a:rPr>
              <a:t> </a:t>
            </a:r>
          </a:p>
          <a:p>
            <a:r>
              <a:rPr lang="cs-CZ" i="1" dirty="0"/>
              <a:t>Lepší vrabec v hrsti nežli holub na střeše.</a:t>
            </a:r>
            <a:r>
              <a:rPr lang="cs-CZ" dirty="0"/>
              <a:t> </a:t>
            </a:r>
          </a:p>
          <a:p>
            <a:r>
              <a:rPr lang="cs-CZ" i="1" dirty="0"/>
              <a:t>Komu se nelení, tomu se zelení.</a:t>
            </a:r>
            <a:r>
              <a:rPr lang="cs-CZ" dirty="0"/>
              <a:t> </a:t>
            </a:r>
          </a:p>
          <a:p>
            <a:r>
              <a:rPr lang="cs-CZ" i="1" u="sng" dirty="0">
                <a:solidFill>
                  <a:schemeClr val="bg1"/>
                </a:solidFill>
              </a:rPr>
              <a:t>Jak se do lesa volá, tak se z lesa ozývá.</a:t>
            </a:r>
            <a:r>
              <a:rPr lang="cs-CZ" u="sng" dirty="0">
                <a:solidFill>
                  <a:schemeClr val="bg1"/>
                </a:solidFill>
              </a:rPr>
              <a:t> </a:t>
            </a:r>
          </a:p>
          <a:p>
            <a:r>
              <a:rPr lang="cs-CZ" i="1" dirty="0"/>
              <a:t>Tichá voda břehy mele.</a:t>
            </a:r>
            <a:r>
              <a:rPr lang="cs-CZ" dirty="0"/>
              <a:t> </a:t>
            </a:r>
          </a:p>
          <a:p>
            <a:r>
              <a:rPr lang="cs-CZ" i="1" dirty="0"/>
              <a:t>Kdo chce psa bít, hůl si vždy najde.</a:t>
            </a:r>
            <a:r>
              <a:rPr lang="cs-CZ" dirty="0"/>
              <a:t> </a:t>
            </a:r>
          </a:p>
          <a:p>
            <a:r>
              <a:rPr lang="cs-CZ" i="1" dirty="0"/>
              <a:t>Tak dlouho se chodí se džbánem pro vodu, až se ucho utrhne.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>
                <a:solidFill>
                  <a:schemeClr val="bg1"/>
                </a:solidFill>
              </a:rPr>
              <a:t>Česká pořekadla – vyjadřují nějakou OBECNOU zkušenost</a:t>
            </a:r>
            <a:endParaRPr lang="cs-CZ" u="sng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09160"/>
          </a:xfrm>
        </p:spPr>
        <p:txBody>
          <a:bodyPr>
            <a:normAutofit/>
          </a:bodyPr>
          <a:lstStyle/>
          <a:p>
            <a:r>
              <a:rPr lang="cs-CZ" dirty="0"/>
              <a:t>Koho chleba jíš, toho píseň zpívej</a:t>
            </a:r>
          </a:p>
          <a:p>
            <a:r>
              <a:rPr lang="cs-CZ" u="sng" dirty="0">
                <a:solidFill>
                  <a:schemeClr val="bg1"/>
                </a:solidFill>
              </a:rPr>
              <a:t>Všude je chleba o dvou kůrkách</a:t>
            </a:r>
          </a:p>
          <a:p>
            <a:r>
              <a:rPr lang="cs-CZ" dirty="0"/>
              <a:t>Lepší doma krajíc chleba, než v cizině kráva celá</a:t>
            </a:r>
          </a:p>
          <a:p>
            <a:r>
              <a:rPr lang="cs-CZ" u="sng" dirty="0">
                <a:solidFill>
                  <a:schemeClr val="bg1"/>
                </a:solidFill>
              </a:rPr>
              <a:t>Odříkaného chleba největší krajíc</a:t>
            </a:r>
          </a:p>
          <a:p>
            <a:r>
              <a:rPr lang="cs-CZ" dirty="0"/>
              <a:t>V ústech med, a v srdci jed</a:t>
            </a:r>
          </a:p>
          <a:p>
            <a:r>
              <a:rPr lang="cs-CZ" dirty="0"/>
              <a:t>Vzal nohy na ramena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PŘIROVNÁNÍ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bg1"/>
                </a:solidFill>
              </a:rPr>
              <a:t>Přirovnání</a:t>
            </a:r>
            <a:r>
              <a:rPr lang="cs-CZ" sz="3600" u="sng" dirty="0">
                <a:solidFill>
                  <a:schemeClr val="bg1"/>
                </a:solidFill>
              </a:rPr>
              <a:t> je pojmenování na základě srovnání, podobnosti (jako)</a:t>
            </a:r>
            <a:r>
              <a:rPr lang="cs-CZ" dirty="0"/>
              <a:t>.</a:t>
            </a:r>
          </a:p>
          <a:p>
            <a:r>
              <a:rPr lang="cs-CZ" i="1" dirty="0">
                <a:latin typeface="Times New Roman"/>
                <a:cs typeface="Times New Roman"/>
              </a:rPr>
              <a:t>„</a:t>
            </a:r>
            <a:r>
              <a:rPr lang="cs-CZ" i="1" u="sng" dirty="0">
                <a:solidFill>
                  <a:schemeClr val="bg1"/>
                </a:solidFill>
              </a:rPr>
              <a:t>je chytrý jako </a:t>
            </a:r>
            <a:r>
              <a:rPr lang="cs-CZ" i="1" u="sng" dirty="0">
                <a:solidFill>
                  <a:schemeClr val="bg1"/>
                </a:solidFill>
                <a:hlinkClick r:id="rId2" tooltip="Liška obecná (šelm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liška</a:t>
            </a:r>
            <a:r>
              <a:rPr lang="cs-CZ" dirty="0"/>
              <a:t>“</a:t>
            </a:r>
          </a:p>
          <a:p>
            <a:r>
              <a:rPr lang="cs-CZ" dirty="0"/>
              <a:t>„</a:t>
            </a:r>
            <a:r>
              <a:rPr lang="cs-CZ" i="1" dirty="0"/>
              <a:t>bystrý jako </a:t>
            </a:r>
            <a:r>
              <a:rPr lang="cs-CZ" i="1" dirty="0">
                <a:hlinkClick r:id="rId3" tooltip="Rys"/>
              </a:rPr>
              <a:t>rys</a:t>
            </a:r>
            <a:r>
              <a:rPr lang="cs-CZ" dirty="0"/>
              <a:t>“ </a:t>
            </a:r>
          </a:p>
          <a:p>
            <a:r>
              <a:rPr lang="cs-CZ" i="1" dirty="0">
                <a:latin typeface="Times New Roman"/>
                <a:cs typeface="Times New Roman"/>
              </a:rPr>
              <a:t>„</a:t>
            </a:r>
            <a:r>
              <a:rPr lang="cs-CZ" i="1" u="sng" dirty="0">
                <a:solidFill>
                  <a:schemeClr val="bg1"/>
                </a:solidFill>
              </a:rPr>
              <a:t>pálí to jako oheň</a:t>
            </a:r>
            <a:r>
              <a:rPr lang="cs-CZ" i="1" dirty="0">
                <a:latin typeface="Times New Roman"/>
                <a:cs typeface="Times New Roman"/>
              </a:rPr>
              <a:t>”</a:t>
            </a:r>
            <a:endParaRPr lang="cs-CZ" i="1" dirty="0"/>
          </a:p>
          <a:p>
            <a:r>
              <a:rPr lang="cs-CZ" i="1" dirty="0">
                <a:latin typeface="Times New Roman"/>
                <a:cs typeface="Times New Roman"/>
              </a:rPr>
              <a:t>„</a:t>
            </a:r>
            <a:r>
              <a:rPr lang="cs-CZ" i="1" dirty="0"/>
              <a:t>rýma jako hrom</a:t>
            </a:r>
            <a:r>
              <a:rPr lang="cs-CZ" i="1" dirty="0">
                <a:latin typeface="Times New Roman"/>
                <a:cs typeface="Times New Roman"/>
              </a:rPr>
              <a:t>”</a:t>
            </a:r>
            <a:endParaRPr lang="cs-CZ" i="1" dirty="0"/>
          </a:p>
          <a:p>
            <a:r>
              <a:rPr lang="cs-CZ" dirty="0"/>
              <a:t>„</a:t>
            </a:r>
            <a:r>
              <a:rPr lang="cs-CZ" i="1" dirty="0"/>
              <a:t>starý jako </a:t>
            </a:r>
            <a:r>
              <a:rPr lang="cs-CZ" i="1" dirty="0">
                <a:hlinkClick r:id="rId4" tooltip="Metuzalém"/>
              </a:rPr>
              <a:t>Metuzalém</a:t>
            </a:r>
            <a:r>
              <a:rPr lang="cs-CZ" i="1" dirty="0">
                <a:latin typeface="Times New Roman"/>
                <a:cs typeface="Times New Roman"/>
              </a:rPr>
              <a:t>”</a:t>
            </a:r>
            <a:endParaRPr lang="cs-CZ" i="1" dirty="0"/>
          </a:p>
          <a:p>
            <a:r>
              <a:rPr lang="cs-CZ" dirty="0">
                <a:latin typeface="Times New Roman"/>
                <a:cs typeface="Times New Roman"/>
              </a:rPr>
              <a:t>„</a:t>
            </a:r>
            <a:r>
              <a:rPr lang="cs-CZ" dirty="0"/>
              <a:t>velký jako Brno</a:t>
            </a:r>
            <a:r>
              <a:rPr lang="cs-CZ" dirty="0">
                <a:latin typeface="Times New Roman"/>
                <a:cs typeface="Times New Roman"/>
              </a:rPr>
              <a:t>”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Pranostika</a:t>
            </a:r>
            <a:r>
              <a:rPr lang="cs-CZ" sz="3200" dirty="0">
                <a:solidFill>
                  <a:schemeClr val="bg1"/>
                </a:solidFill>
              </a:rPr>
              <a:t> je </a:t>
            </a:r>
            <a:r>
              <a:rPr lang="cs-CZ" sz="3200" dirty="0">
                <a:solidFill>
                  <a:schemeClr val="bg1"/>
                </a:solidFill>
                <a:hlinkClick r:id="rId2" tooltip="Žán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žánr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>
                <a:solidFill>
                  <a:schemeClr val="bg1"/>
                </a:solidFill>
                <a:hlinkClick r:id="rId3" tooltip="Lidová slovesn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lidové slovesnosti</a:t>
            </a:r>
            <a:endParaRPr lang="cs-CZ" sz="3200" dirty="0">
              <a:solidFill>
                <a:schemeClr val="bg1"/>
              </a:solidFill>
            </a:endParaRPr>
          </a:p>
          <a:p>
            <a:r>
              <a:rPr lang="cs-CZ" sz="3200" dirty="0">
                <a:solidFill>
                  <a:schemeClr val="bg1"/>
                </a:solidFill>
              </a:rPr>
              <a:t>Jde o rčení, které </a:t>
            </a:r>
            <a:r>
              <a:rPr lang="cs-CZ" sz="3200" u="sng" dirty="0">
                <a:solidFill>
                  <a:schemeClr val="bg1"/>
                </a:solidFill>
              </a:rPr>
              <a:t>se snaží dávat do souvislosti určité </a:t>
            </a:r>
            <a:r>
              <a:rPr lang="cs-CZ" sz="3200" u="sng" dirty="0">
                <a:solidFill>
                  <a:schemeClr val="bg1"/>
                </a:solidFill>
                <a:hlinkClick r:id="rId4" tooltip="Meteor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meteorologické</a:t>
            </a:r>
            <a:r>
              <a:rPr lang="cs-CZ" sz="3200" u="sng" dirty="0">
                <a:solidFill>
                  <a:schemeClr val="bg1"/>
                </a:solidFill>
              </a:rPr>
              <a:t> jevy a roční dobu</a:t>
            </a:r>
          </a:p>
          <a:p>
            <a:r>
              <a:rPr lang="cs-CZ" sz="3200" dirty="0">
                <a:solidFill>
                  <a:schemeClr val="bg1"/>
                </a:solidFill>
              </a:rPr>
              <a:t>založená na dlouhodobé lidské zkušenosti</a:t>
            </a:r>
          </a:p>
          <a:p>
            <a:r>
              <a:rPr lang="cs-CZ" sz="3200" dirty="0">
                <a:solidFill>
                  <a:schemeClr val="bg1"/>
                </a:solidFill>
              </a:rPr>
              <a:t>Slovo </a:t>
            </a:r>
            <a:r>
              <a:rPr lang="cs-CZ" sz="3200" i="1" u="sng" dirty="0">
                <a:solidFill>
                  <a:schemeClr val="bg1"/>
                </a:solidFill>
              </a:rPr>
              <a:t>pranostika</a:t>
            </a:r>
            <a:r>
              <a:rPr lang="cs-CZ" sz="3200" u="sng" dirty="0">
                <a:solidFill>
                  <a:schemeClr val="bg1"/>
                </a:solidFill>
              </a:rPr>
              <a:t> je odvozeno z latinského slova </a:t>
            </a:r>
            <a:r>
              <a:rPr lang="cs-CZ" sz="3200" i="1" u="sng" dirty="0" err="1">
                <a:solidFill>
                  <a:schemeClr val="bg1"/>
                </a:solidFill>
              </a:rPr>
              <a:t>prognosis</a:t>
            </a:r>
            <a:r>
              <a:rPr lang="cs-CZ" sz="3200" u="sng" dirty="0">
                <a:solidFill>
                  <a:schemeClr val="bg1"/>
                </a:solidFill>
              </a:rPr>
              <a:t> tedy předpověď</a:t>
            </a:r>
          </a:p>
          <a:p>
            <a:r>
              <a:rPr lang="cs-CZ" sz="3200" dirty="0">
                <a:solidFill>
                  <a:schemeClr val="bg1"/>
                </a:solidFill>
              </a:rPr>
              <a:t>Pojí se s každým měsícem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pranostik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solidFill>
                  <a:schemeClr val="bg1"/>
                </a:solidFill>
              </a:rPr>
              <a:t>Březen - za kamna </a:t>
            </a:r>
            <a:r>
              <a:rPr lang="cs-CZ" u="sng" dirty="0" err="1">
                <a:solidFill>
                  <a:schemeClr val="bg1"/>
                </a:solidFill>
              </a:rPr>
              <a:t>vlezem</a:t>
            </a:r>
            <a:r>
              <a:rPr lang="cs-CZ" u="sng" dirty="0">
                <a:solidFill>
                  <a:schemeClr val="bg1"/>
                </a:solidFill>
              </a:rPr>
              <a:t>. </a:t>
            </a:r>
          </a:p>
          <a:p>
            <a:r>
              <a:rPr lang="cs-CZ" u="sng" dirty="0">
                <a:solidFill>
                  <a:schemeClr val="bg1"/>
                </a:solidFill>
              </a:rPr>
              <a:t>Duben - ještě tam </a:t>
            </a:r>
            <a:r>
              <a:rPr lang="cs-CZ" u="sng" dirty="0" err="1">
                <a:solidFill>
                  <a:schemeClr val="bg1"/>
                </a:solidFill>
              </a:rPr>
              <a:t>budem</a:t>
            </a:r>
            <a:r>
              <a:rPr lang="cs-CZ" u="sng" dirty="0">
                <a:solidFill>
                  <a:schemeClr val="bg1"/>
                </a:solidFill>
              </a:rPr>
              <a:t> </a:t>
            </a:r>
          </a:p>
          <a:p>
            <a:r>
              <a:rPr lang="cs-CZ" dirty="0"/>
              <a:t>Únor bílý - pole sílí. </a:t>
            </a:r>
          </a:p>
          <a:p>
            <a:r>
              <a:rPr lang="cs-CZ" dirty="0"/>
              <a:t>Medardova kápě - 40 dní kape. </a:t>
            </a:r>
          </a:p>
          <a:p>
            <a:r>
              <a:rPr lang="cs-CZ" dirty="0"/>
              <a:t>Svatá Lucie noci upije a dne nepřidá. </a:t>
            </a:r>
          </a:p>
          <a:p>
            <a:r>
              <a:rPr lang="cs-CZ" dirty="0"/>
              <a:t>Na Nový rok o slepičí krok. </a:t>
            </a:r>
          </a:p>
          <a:p>
            <a:r>
              <a:rPr lang="cs-CZ" dirty="0"/>
              <a:t>Na Hromnice o hodinu více </a:t>
            </a:r>
          </a:p>
          <a:p>
            <a:r>
              <a:rPr lang="cs-CZ" dirty="0"/>
              <a:t>Svatý Matěj ledy láme, nemá-li je, nadělá je </a:t>
            </a:r>
          </a:p>
          <a:p>
            <a:r>
              <a:rPr lang="cs-CZ" dirty="0"/>
              <a:t>Svatá Anna - chladna z rána. </a:t>
            </a:r>
          </a:p>
          <a:p>
            <a:r>
              <a:rPr lang="cs-CZ" dirty="0"/>
              <a:t>Na svatého Jiří vylézají hadi a štíři.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187</TotalTime>
  <Words>753</Words>
  <Application>Microsoft Office PowerPoint</Application>
  <PresentationFormat>Předvádění na obrazovce (4:3)</PresentationFormat>
  <Paragraphs>122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Vrchol</vt:lpstr>
      <vt:lpstr>PŘÍSLOVÍ, RČENÍ, PRANOSTIKA, POŘEKADLA </vt:lpstr>
      <vt:lpstr>R Č E N Í</vt:lpstr>
      <vt:lpstr>Příklady některých rčení</vt:lpstr>
      <vt:lpstr>POŘEKADLO A PŘÍSLOVÍ</vt:lpstr>
      <vt:lpstr>Příklady českých přísloví</vt:lpstr>
      <vt:lpstr>Česká pořekadla – vyjadřují nějakou OBECNOU zkušenost</vt:lpstr>
      <vt:lpstr>PŘIROVNÁNÍ</vt:lpstr>
      <vt:lpstr>PRANOSTIKA</vt:lpstr>
      <vt:lpstr>Příklady pranostik</vt:lpstr>
      <vt:lpstr>Uhodneš, o jaké přísloví jde?</vt:lpstr>
      <vt:lpstr>Prezentace aplikace PowerPoint</vt:lpstr>
      <vt:lpstr>Prezentace aplikace PowerPoint</vt:lpstr>
      <vt:lpstr>Prezentace aplikace PowerPoint</vt:lpstr>
      <vt:lpstr>Prezentace aplikace PowerPoint</vt:lpstr>
      <vt:lpstr>Dokonči  rčení a pořekadla:</vt:lpstr>
      <vt:lpstr>ŘEŠENÍ ÚKOLU -  Dokonči rčení</vt:lpstr>
      <vt:lpstr>Doplníš správně pranostiky?</vt:lpstr>
      <vt:lpstr>Řešení úkolu- dokonči pranostiky</vt:lpstr>
      <vt:lpstr>Zkus doplnit tato přirovnání..</vt:lpstr>
      <vt:lpstr>Řešení úkolu- doplň přirovnání</vt:lpstr>
      <vt:lpstr>Použité 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</dc:creator>
  <cp:lastModifiedBy>Mičulková Andrea</cp:lastModifiedBy>
  <cp:revision>25</cp:revision>
  <dcterms:created xsi:type="dcterms:W3CDTF">2012-02-11T16:20:10Z</dcterms:created>
  <dcterms:modified xsi:type="dcterms:W3CDTF">2020-04-14T18:57:24Z</dcterms:modified>
</cp:coreProperties>
</file>