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0" r:id="rId4"/>
    <p:sldId id="261" r:id="rId5"/>
    <p:sldId id="285" r:id="rId6"/>
    <p:sldId id="275" r:id="rId7"/>
    <p:sldId id="264" r:id="rId8"/>
    <p:sldId id="276" r:id="rId9"/>
    <p:sldId id="262" r:id="rId10"/>
    <p:sldId id="277" r:id="rId11"/>
    <p:sldId id="266" r:id="rId12"/>
    <p:sldId id="278" r:id="rId13"/>
    <p:sldId id="257" r:id="rId14"/>
    <p:sldId id="259" r:id="rId15"/>
    <p:sldId id="268" r:id="rId16"/>
    <p:sldId id="269" r:id="rId17"/>
    <p:sldId id="270" r:id="rId18"/>
    <p:sldId id="281" r:id="rId19"/>
    <p:sldId id="258" r:id="rId20"/>
    <p:sldId id="271" r:id="rId21"/>
    <p:sldId id="272" r:id="rId22"/>
    <p:sldId id="279" r:id="rId23"/>
    <p:sldId id="280" r:id="rId24"/>
    <p:sldId id="273" r:id="rId25"/>
    <p:sldId id="274" r:id="rId26"/>
    <p:sldId id="284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6721D5-36D3-48C6-94BD-ADE27480E8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podmět a přísudek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91DE0D-077B-480B-AA72-C434BE818F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základní skladební dvojice</a:t>
            </a:r>
          </a:p>
        </p:txBody>
      </p:sp>
    </p:spTree>
    <p:extLst>
      <p:ext uri="{BB962C8B-B14F-4D97-AF65-F5344CB8AC3E}">
        <p14:creationId xmlns:p14="http://schemas.microsoft.com/office/powerpoint/2010/main" val="3363187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2FC14-A2C5-4353-A0CA-4CC144422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Úkol č. 1</a:t>
            </a:r>
            <a:br>
              <a:rPr lang="cs-CZ" dirty="0"/>
            </a:br>
            <a:r>
              <a:rPr lang="cs-CZ" dirty="0"/>
              <a:t>Vyhledejte přísudky a určete jejich druh.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62488-0553-483D-85CF-5D78F7257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022750" cy="4480843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Katka a Tomáš jsou hodní.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Sliby chyby. </a:t>
            </a:r>
          </a:p>
          <a:p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Pes hup přes plot. </a:t>
            </a:r>
          </a:p>
          <a:p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Petra je  u babičky. </a:t>
            </a:r>
          </a:p>
          <a:p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Líčka se mu červenala studem. </a:t>
            </a:r>
          </a:p>
          <a:p>
            <a:r>
              <a:rPr lang="cs-CZ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Frrr</a:t>
            </a:r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za nimi. </a:t>
            </a:r>
          </a:p>
          <a:p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Dveře jsou otevřené.</a:t>
            </a:r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Krásné počasí dlouho nevydrží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160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2FC14-A2C5-4353-A0CA-4CC144422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Úkol č. 1</a:t>
            </a:r>
            <a:br>
              <a:rPr lang="cs-CZ" dirty="0"/>
            </a:br>
            <a:r>
              <a:rPr lang="cs-CZ" dirty="0"/>
              <a:t>Vyhledejte přísudky a určete jejich druh.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62488-0553-483D-85CF-5D78F7257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022750" cy="4480843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Katka a Tomáš </a:t>
            </a:r>
            <a:r>
              <a:rPr lang="cs-CZ" sz="2400" b="1" u="wavyHeavy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jsou hodní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.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jmenný se sponou</a:t>
            </a:r>
            <a:endParaRPr lang="cs-CZ" sz="24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Sliby </a:t>
            </a:r>
            <a:r>
              <a:rPr lang="cs-CZ" sz="2400" b="1" u="wavyHeavy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chyby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jmenný beze spony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Pes </a:t>
            </a:r>
            <a:r>
              <a:rPr lang="cs-CZ" sz="2400" b="1" u="wavyHeavy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hup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 přes plot.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vyjádřený citoslovcem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Petra </a:t>
            </a:r>
            <a:r>
              <a:rPr lang="cs-CZ" sz="2400" b="1" u="wavyHeavy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je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  u babičky.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slovesný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Líčka </a:t>
            </a:r>
            <a:r>
              <a:rPr lang="cs-CZ" sz="2400" b="1" u="wavyHeavy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</a:t>
            </a: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mu </a:t>
            </a:r>
            <a:r>
              <a:rPr lang="cs-CZ" sz="2400" b="1" u="wavyHeavy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červenala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 studem.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slovesný</a:t>
            </a:r>
          </a:p>
          <a:p>
            <a:r>
              <a:rPr lang="cs-CZ" sz="2400" b="1" u="wavyHeavy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Frrr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 za nimi.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vyjádřený citoslovcem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Dveře </a:t>
            </a:r>
            <a:r>
              <a:rPr lang="cs-CZ" sz="2400" b="1" u="wavyHeavy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jsou</a:t>
            </a:r>
            <a:r>
              <a:rPr lang="cs-CZ" sz="24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u="wavyHeavy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otevřené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. 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jmenný se sponou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Krásné počasí dlouho </a:t>
            </a:r>
            <a:r>
              <a:rPr lang="cs-CZ" sz="2400" b="1" u="wavyHeavy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nevydrží</a:t>
            </a:r>
            <a:r>
              <a:rPr lang="cs-CZ" sz="24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slovesný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4987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BBCB0A-D17A-4399-94A1-69EDA40F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744645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7030A0"/>
                </a:solidFill>
              </a:rPr>
              <a:t>Úkol č. 2</a:t>
            </a:r>
            <a:br>
              <a:rPr lang="cs-CZ" dirty="0">
                <a:solidFill>
                  <a:srgbClr val="7030A0"/>
                </a:solidFill>
              </a:rPr>
            </a:br>
            <a:r>
              <a:rPr lang="cs-CZ" dirty="0">
                <a:solidFill>
                  <a:srgbClr val="7030A0"/>
                </a:solidFill>
              </a:rPr>
              <a:t>Vyhledejte přísudky a určete, zda jde o přísudek slovesný nebo jmenný se sponou.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A47974-1D36-4228-BE98-639BE1D81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5029033" cy="38807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Novinou leží na lince. </a:t>
            </a:r>
          </a:p>
          <a:p>
            <a:r>
              <a:rPr lang="cs-CZ" dirty="0"/>
              <a:t>Maminka se stala výbornou kuchařkou. </a:t>
            </a:r>
          </a:p>
          <a:p>
            <a:r>
              <a:rPr lang="cs-CZ" dirty="0"/>
              <a:t>Můj bratr pracuje jako záchranář. </a:t>
            </a:r>
          </a:p>
          <a:p>
            <a:r>
              <a:rPr lang="cs-CZ" dirty="0"/>
              <a:t>Můj bratr se stal záchranářem. </a:t>
            </a:r>
          </a:p>
          <a:p>
            <a:r>
              <a:rPr lang="cs-CZ" dirty="0"/>
              <a:t>Velryba je savec. </a:t>
            </a:r>
          </a:p>
          <a:p>
            <a:r>
              <a:rPr lang="cs-CZ" dirty="0"/>
              <a:t>Velryba patří mezi savce. </a:t>
            </a:r>
          </a:p>
          <a:p>
            <a:r>
              <a:rPr lang="cs-CZ" dirty="0"/>
              <a:t>Vždy bývá rozmrzelý. </a:t>
            </a:r>
          </a:p>
          <a:p>
            <a:r>
              <a:rPr lang="cs-CZ" dirty="0"/>
              <a:t>Léta tu bývají chladná. </a:t>
            </a:r>
          </a:p>
          <a:p>
            <a:r>
              <a:rPr lang="cs-CZ" dirty="0"/>
              <a:t>Olina je nepřátelská. </a:t>
            </a:r>
          </a:p>
          <a:p>
            <a:r>
              <a:rPr lang="cs-CZ" dirty="0"/>
              <a:t>Olinin bratr se chová přátelsky.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25FDF8-B759-4684-8197-4C879CA74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06367" y="2160589"/>
            <a:ext cx="5808299" cy="408781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Novinou </a:t>
            </a:r>
            <a:r>
              <a:rPr lang="cs-CZ" b="1" u="wavy" dirty="0">
                <a:solidFill>
                  <a:srgbClr val="7030A0"/>
                </a:solidFill>
              </a:rPr>
              <a:t>leží</a:t>
            </a:r>
            <a:r>
              <a:rPr lang="cs-CZ" dirty="0"/>
              <a:t> na lince.  - S</a:t>
            </a:r>
          </a:p>
          <a:p>
            <a:r>
              <a:rPr lang="cs-CZ" dirty="0"/>
              <a:t>Maminka </a:t>
            </a:r>
            <a:r>
              <a:rPr lang="cs-CZ" b="1" u="wavy" dirty="0">
                <a:solidFill>
                  <a:srgbClr val="7030A0"/>
                </a:solidFill>
              </a:rPr>
              <a:t>se stala </a:t>
            </a:r>
            <a:r>
              <a:rPr lang="cs-CZ" dirty="0"/>
              <a:t>výbornou kuchařkou.  - </a:t>
            </a:r>
            <a:r>
              <a:rPr lang="cs-CZ" dirty="0" err="1"/>
              <a:t>JSS</a:t>
            </a:r>
            <a:endParaRPr lang="cs-CZ" dirty="0"/>
          </a:p>
          <a:p>
            <a:r>
              <a:rPr lang="cs-CZ" dirty="0"/>
              <a:t>Můj bratr </a:t>
            </a:r>
            <a:r>
              <a:rPr lang="cs-CZ" b="1" u="wavy" dirty="0">
                <a:solidFill>
                  <a:srgbClr val="7030A0"/>
                </a:solidFill>
              </a:rPr>
              <a:t>pracuje</a:t>
            </a:r>
            <a:r>
              <a:rPr lang="cs-CZ" dirty="0"/>
              <a:t> jako záchranář. - S</a:t>
            </a:r>
          </a:p>
          <a:p>
            <a:r>
              <a:rPr lang="cs-CZ" dirty="0"/>
              <a:t>Můj bratr </a:t>
            </a:r>
            <a:r>
              <a:rPr lang="cs-CZ" b="1" u="wavy" dirty="0">
                <a:solidFill>
                  <a:srgbClr val="7030A0"/>
                </a:solidFill>
              </a:rPr>
              <a:t>se stal záchranářem</a:t>
            </a:r>
            <a:r>
              <a:rPr lang="cs-CZ" dirty="0"/>
              <a:t>. - </a:t>
            </a:r>
            <a:r>
              <a:rPr lang="cs-CZ" dirty="0" err="1"/>
              <a:t>JSS</a:t>
            </a:r>
            <a:endParaRPr lang="cs-CZ" dirty="0"/>
          </a:p>
          <a:p>
            <a:r>
              <a:rPr lang="cs-CZ" dirty="0"/>
              <a:t>Velryba </a:t>
            </a:r>
            <a:r>
              <a:rPr lang="cs-CZ" b="1" u="wavy" dirty="0">
                <a:solidFill>
                  <a:srgbClr val="7030A0"/>
                </a:solidFill>
              </a:rPr>
              <a:t>je savec</a:t>
            </a:r>
            <a:r>
              <a:rPr lang="cs-CZ" dirty="0"/>
              <a:t>. - </a:t>
            </a:r>
            <a:r>
              <a:rPr lang="cs-CZ" dirty="0" err="1"/>
              <a:t>JSS</a:t>
            </a:r>
            <a:endParaRPr lang="cs-CZ" dirty="0"/>
          </a:p>
          <a:p>
            <a:r>
              <a:rPr lang="cs-CZ" dirty="0"/>
              <a:t>Velryba </a:t>
            </a:r>
            <a:r>
              <a:rPr lang="cs-CZ" b="1" u="wavy" dirty="0">
                <a:solidFill>
                  <a:srgbClr val="7030A0"/>
                </a:solidFill>
              </a:rPr>
              <a:t>patří</a:t>
            </a:r>
            <a:r>
              <a:rPr lang="cs-CZ" dirty="0"/>
              <a:t> mezi savce. - S</a:t>
            </a:r>
          </a:p>
          <a:p>
            <a:r>
              <a:rPr lang="cs-CZ" dirty="0"/>
              <a:t>Vždy </a:t>
            </a:r>
            <a:r>
              <a:rPr lang="cs-CZ" b="1" u="wavy" dirty="0">
                <a:solidFill>
                  <a:srgbClr val="7030A0"/>
                </a:solidFill>
              </a:rPr>
              <a:t>bývá rozmrzelý</a:t>
            </a:r>
            <a:r>
              <a:rPr lang="cs-CZ" dirty="0"/>
              <a:t>. - </a:t>
            </a:r>
            <a:r>
              <a:rPr lang="cs-CZ" dirty="0" err="1"/>
              <a:t>JSS</a:t>
            </a:r>
            <a:endParaRPr lang="cs-CZ" dirty="0"/>
          </a:p>
          <a:p>
            <a:r>
              <a:rPr lang="cs-CZ" dirty="0"/>
              <a:t>Léta tu </a:t>
            </a:r>
            <a:r>
              <a:rPr lang="cs-CZ" b="1" u="wavy" dirty="0">
                <a:solidFill>
                  <a:srgbClr val="7030A0"/>
                </a:solidFill>
              </a:rPr>
              <a:t>bývají chladná</a:t>
            </a:r>
            <a:r>
              <a:rPr lang="cs-CZ" dirty="0"/>
              <a:t>. - </a:t>
            </a:r>
            <a:r>
              <a:rPr lang="cs-CZ" dirty="0" err="1"/>
              <a:t>JSS</a:t>
            </a:r>
            <a:endParaRPr lang="cs-CZ" dirty="0"/>
          </a:p>
          <a:p>
            <a:r>
              <a:rPr lang="cs-CZ" dirty="0"/>
              <a:t>Olina </a:t>
            </a:r>
            <a:r>
              <a:rPr lang="cs-CZ" b="1" u="wavy" dirty="0">
                <a:solidFill>
                  <a:srgbClr val="7030A0"/>
                </a:solidFill>
              </a:rPr>
              <a:t>je nepřátelská</a:t>
            </a:r>
            <a:r>
              <a:rPr lang="cs-CZ" dirty="0"/>
              <a:t>. - </a:t>
            </a:r>
            <a:r>
              <a:rPr lang="cs-CZ" dirty="0" err="1"/>
              <a:t>JSS</a:t>
            </a:r>
            <a:endParaRPr lang="cs-CZ" dirty="0"/>
          </a:p>
          <a:p>
            <a:r>
              <a:rPr lang="cs-CZ" dirty="0"/>
              <a:t>Olinin bratr </a:t>
            </a:r>
            <a:r>
              <a:rPr lang="cs-CZ" b="1" u="wavy" dirty="0">
                <a:solidFill>
                  <a:srgbClr val="7030A0"/>
                </a:solidFill>
              </a:rPr>
              <a:t>se chová </a:t>
            </a:r>
            <a:r>
              <a:rPr lang="cs-CZ" dirty="0"/>
              <a:t>přátelsky. - 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33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2E49D5-C2A5-4EDA-A11E-9C22C745F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837D22-ED40-4907-9D8D-6D233FCF6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37252"/>
            <a:ext cx="10547257" cy="4711147"/>
          </a:xfrm>
        </p:spPr>
        <p:txBody>
          <a:bodyPr>
            <a:normAutofit lnSpcReduction="10000"/>
          </a:bodyPr>
          <a:lstStyle/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základní větný člen.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značíme : </a:t>
            </a:r>
            <a:r>
              <a:rPr lang="cs-CZ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PO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co vyjadřuje: </a:t>
            </a:r>
            <a:r>
              <a:rPr lang="cs-CZ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původce děje, nositele vlastnosti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ptáme se: </a:t>
            </a:r>
            <a:r>
              <a:rPr lang="cs-CZ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Kdo? Co? + přísudkem </a:t>
            </a:r>
          </a:p>
          <a:p>
            <a:pPr lvl="1"/>
            <a:r>
              <a:rPr lang="cs-CZ" sz="2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ve větě může stát před přísudkem (</a:t>
            </a:r>
            <a:r>
              <a:rPr lang="cs-CZ" sz="2600" u="sng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Maminka</a:t>
            </a:r>
            <a:r>
              <a:rPr lang="cs-CZ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pere). </a:t>
            </a:r>
            <a:endParaRPr lang="cs-CZ" sz="2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 přísudkem </a:t>
            </a:r>
            <a:r>
              <a:rPr lang="cs-CZ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(Na větvích seděli </a:t>
            </a:r>
            <a:r>
              <a:rPr lang="cs-CZ" sz="2600" u="sng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ptáci</a:t>
            </a:r>
            <a:r>
              <a:rPr lang="cs-CZ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cs-CZ" sz="2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čím je vyjádřen: </a:t>
            </a:r>
          </a:p>
          <a:p>
            <a:pPr lvl="1"/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nejčastěji :podstatným jménem nebo zájmenem</a:t>
            </a:r>
          </a:p>
          <a:p>
            <a:pPr lvl="1"/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ale i všemi ostatními slovními druhy (2-10)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1829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5D960-E1DD-4639-822E-D2DD79CF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podmětů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C54F02-BFFA-474C-837A-C4AAE2701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6523"/>
            <a:ext cx="8596668" cy="43848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1.  vyjádřený </a:t>
            </a:r>
          </a:p>
          <a:p>
            <a:pPr marL="788670" lvl="1" indent="-514350"/>
            <a:r>
              <a:rPr lang="cs-CZ" sz="2800" b="1" i="1" u="sng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Michal</a:t>
            </a:r>
            <a:r>
              <a:rPr lang="cs-CZ" sz="2800" b="1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pojede zpět k rodičům.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2.  nevyjádřený 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 marL="1188720" lvl="2" indent="-514350"/>
            <a:r>
              <a:rPr lang="cs-CZ" sz="2800" i="1" dirty="0">
                <a:latin typeface="Arial" pitchFamily="34" charset="0"/>
                <a:cs typeface="Arial" pitchFamily="34" charset="0"/>
              </a:rPr>
              <a:t>Nechci to vidět. (JÁ). </a:t>
            </a:r>
          </a:p>
          <a:p>
            <a:pPr marL="1188720" lvl="2" indent="-514350"/>
            <a:r>
              <a:rPr lang="cs-CZ" sz="2800" i="1" dirty="0">
                <a:latin typeface="Arial" pitchFamily="34" charset="0"/>
                <a:cs typeface="Arial" pitchFamily="34" charset="0"/>
              </a:rPr>
              <a:t>Slyšel jsi to? (TY)</a:t>
            </a:r>
          </a:p>
          <a:p>
            <a:pPr marL="1188720" lvl="2" indent="-514350"/>
            <a:r>
              <a:rPr lang="cs-CZ" sz="2800" dirty="0">
                <a:latin typeface="Arial" pitchFamily="34" charset="0"/>
                <a:cs typeface="Arial" pitchFamily="34" charset="0"/>
              </a:rPr>
              <a:t>Jede na dovolenou. </a:t>
            </a:r>
            <a:r>
              <a:rPr lang="cs-CZ" sz="2800" i="1" dirty="0">
                <a:latin typeface="Arial" pitchFamily="34" charset="0"/>
                <a:cs typeface="Arial" pitchFamily="34" charset="0"/>
              </a:rPr>
              <a:t>(ON/ONA/ONO)</a:t>
            </a:r>
          </a:p>
          <a:p>
            <a:pPr marL="742950" indent="-742950">
              <a:buAutoNum type="arabicPeriod" startAt="3"/>
            </a:pPr>
            <a:r>
              <a:rPr lang="cs-CZ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všeobecný</a:t>
            </a:r>
          </a:p>
          <a:p>
            <a:pPr marL="1005840" lvl="3" indent="-274320">
              <a:spcBef>
                <a:spcPts val="580"/>
              </a:spcBef>
            </a:pPr>
            <a:r>
              <a:rPr lang="cs-CZ" sz="2800" i="1" dirty="0">
                <a:latin typeface="Arial" pitchFamily="34" charset="0"/>
                <a:cs typeface="Arial" pitchFamily="34" charset="0"/>
              </a:rPr>
              <a:t>Říkali to v televizi. (ONI). </a:t>
            </a:r>
          </a:p>
          <a:p>
            <a:pPr marL="1005840" lvl="3" indent="-274320">
              <a:spcBef>
                <a:spcPts val="580"/>
              </a:spcBef>
            </a:pPr>
            <a:r>
              <a:rPr lang="cs-CZ" sz="2800" i="1" dirty="0">
                <a:latin typeface="Arial" pitchFamily="34" charset="0"/>
                <a:cs typeface="Arial" pitchFamily="34" charset="0"/>
              </a:rPr>
              <a:t>Hlásili to rozhlasem. (ONI). </a:t>
            </a:r>
          </a:p>
          <a:p>
            <a:endParaRPr lang="cs-CZ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788670" lvl="1" indent="-514350"/>
            <a:endParaRPr lang="cs-CZ" sz="2800" i="1" dirty="0">
              <a:latin typeface="Arial" pitchFamily="34" charset="0"/>
              <a:cs typeface="Arial" pitchFamily="34" charset="0"/>
            </a:endParaRP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4017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5D960-E1DD-4639-822E-D2DD79CF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podmět vyjádřený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C54F02-BFFA-474C-837A-C4AAE2701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6523"/>
            <a:ext cx="8596668" cy="4384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1.  vyjádřený </a:t>
            </a:r>
          </a:p>
          <a:p>
            <a:pPr marL="788670" lvl="1" indent="-514350"/>
            <a:r>
              <a:rPr lang="cs-C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většinou je základem</a:t>
            </a:r>
          </a:p>
          <a:p>
            <a:pPr marL="1188720" lvl="2" indent="-514350"/>
            <a:r>
              <a:rPr lang="cs-CZ" sz="2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podstatné jméno – </a:t>
            </a:r>
            <a:r>
              <a:rPr lang="cs-CZ" sz="2600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Kočka</a:t>
            </a:r>
            <a:r>
              <a:rPr lang="cs-CZ" sz="2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zlostně mňoukala.  </a:t>
            </a:r>
          </a:p>
          <a:p>
            <a:pPr marL="1188720" lvl="2" indent="-514350"/>
            <a:r>
              <a:rPr lang="cs-CZ" sz="2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zájmeno – </a:t>
            </a:r>
            <a:r>
              <a:rPr lang="cs-CZ" sz="2600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Ona</a:t>
            </a:r>
            <a:r>
              <a:rPr lang="cs-CZ" sz="2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opravdu nechce jít ven. </a:t>
            </a:r>
          </a:p>
          <a:p>
            <a:pPr marL="1188720" lvl="2" indent="-514350"/>
            <a:r>
              <a:rPr lang="cs-CZ" sz="2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přídavné jméno – </a:t>
            </a:r>
            <a:r>
              <a:rPr lang="cs-CZ" sz="2600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Nemocný</a:t>
            </a:r>
            <a:r>
              <a:rPr lang="cs-CZ" sz="2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uzdravil. </a:t>
            </a:r>
          </a:p>
          <a:p>
            <a:pPr marL="1188720" lvl="2" indent="-514350"/>
            <a:r>
              <a:rPr lang="cs-CZ" sz="2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číslovka – </a:t>
            </a:r>
            <a:r>
              <a:rPr lang="cs-CZ" sz="2600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Sedm</a:t>
            </a:r>
            <a:r>
              <a:rPr lang="cs-CZ" sz="2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 nich nedojelo do cíle.</a:t>
            </a:r>
            <a:endParaRPr lang="cs-CZ" sz="2600" i="1" dirty="0">
              <a:latin typeface="Arial" pitchFamily="34" charset="0"/>
              <a:cs typeface="Arial" pitchFamily="34" charset="0"/>
            </a:endParaRP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0485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5D960-E1DD-4639-822E-D2DD79CF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podmět nevyjádřený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C54F02-BFFA-474C-837A-C4AAE2701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6523"/>
            <a:ext cx="8596668" cy="4384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2. nevyjádřený </a:t>
            </a:r>
          </a:p>
          <a:p>
            <a:pPr marL="788670" lvl="1" indent="-514350"/>
            <a:r>
              <a:rPr lang="cs-C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většinou je patrný z tvaru slovesa </a:t>
            </a:r>
          </a:p>
          <a:p>
            <a:pPr marL="1188720" lvl="2" indent="-514350"/>
            <a:r>
              <a:rPr lang="cs-CZ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Přiš</a:t>
            </a:r>
            <a:r>
              <a:rPr lang="cs-CZ" sz="2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la</a:t>
            </a:r>
            <a:r>
              <a:rPr lang="cs-CZ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odpoledne. – Kdo? Co? přišla - ONA</a:t>
            </a:r>
          </a:p>
          <a:p>
            <a:pPr marL="1188720" lvl="2" indent="-514350"/>
            <a:r>
              <a:rPr lang="cs-CZ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Umí</a:t>
            </a:r>
            <a:r>
              <a:rPr lang="cs-CZ" sz="2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š </a:t>
            </a:r>
            <a:r>
              <a:rPr lang="cs-CZ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zpívat? – Kdo? Co? umíš zpívat? – TY</a:t>
            </a:r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74370" lvl="2" indent="0">
              <a:buNone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788670" lvl="1" indent="-514350"/>
            <a:r>
              <a:rPr lang="cs-C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nebo je uveden v předcházející větě/textu</a:t>
            </a:r>
          </a:p>
          <a:p>
            <a:pPr marL="1188720" lvl="2" indent="-514350"/>
            <a:r>
              <a:rPr lang="cs-CZ" sz="26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Jan </a:t>
            </a:r>
            <a:r>
              <a:rPr lang="cs-CZ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nyní bydlí v Českém Krumlově. Domů za rodiči jezdí však často. – Kdo? Co? jezdí - JAN</a:t>
            </a:r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010C79D-5AB5-4C6A-8B6B-9F0CA8C18A3B}"/>
              </a:ext>
            </a:extLst>
          </p:cNvPr>
          <p:cNvSpPr txBox="1"/>
          <p:nvPr/>
        </p:nvSpPr>
        <p:spPr>
          <a:xfrm>
            <a:off x="7764379" y="609600"/>
            <a:ext cx="3320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nevyjádřený … aneb ve větě nemáme co podtrhnout jako podmět</a:t>
            </a:r>
          </a:p>
        </p:txBody>
      </p:sp>
    </p:spTree>
    <p:extLst>
      <p:ext uri="{BB962C8B-B14F-4D97-AF65-F5344CB8AC3E}">
        <p14:creationId xmlns:p14="http://schemas.microsoft.com/office/powerpoint/2010/main" val="232106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5D960-E1DD-4639-822E-D2DD79CF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podmět všeobecný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C54F02-BFFA-474C-837A-C4AAE2701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56523"/>
            <a:ext cx="9782119" cy="4384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3. všeobecný</a:t>
            </a:r>
          </a:p>
          <a:p>
            <a:pPr marL="788670" lvl="1" indent="-514350"/>
            <a:r>
              <a:rPr lang="cs-C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není ve větě vyjádřen</a:t>
            </a:r>
          </a:p>
          <a:p>
            <a:pPr marL="788670" lvl="1" indent="-514350"/>
            <a:r>
              <a:rPr lang="cs-C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rozumějí se jím nějací </a:t>
            </a:r>
            <a:r>
              <a:rPr lang="cs-CZ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lidé</a:t>
            </a:r>
            <a:r>
              <a:rPr lang="cs-C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obecně/kdokoliv</a:t>
            </a:r>
          </a:p>
          <a:p>
            <a:pPr marL="1188720" lvl="2" indent="-514350"/>
            <a:r>
              <a:rPr lang="cs-CZ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Psali o tom na internetu. </a:t>
            </a:r>
          </a:p>
          <a:p>
            <a:pPr marL="1188720" lvl="2" indent="-514350"/>
            <a:r>
              <a:rPr lang="cs-CZ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Říkali to v televizi.					Kdo? Co? – nějací ONI</a:t>
            </a:r>
          </a:p>
          <a:p>
            <a:pPr marL="1188720" lvl="2" indent="-514350"/>
            <a:r>
              <a:rPr lang="cs-CZ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Mluvili o tom v rádiu. </a:t>
            </a:r>
          </a:p>
          <a:p>
            <a:pPr marL="1188720" lvl="2" indent="-514350"/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6" name="Pravá složená závorka 5">
            <a:extLst>
              <a:ext uri="{FF2B5EF4-FFF2-40B4-BE49-F238E27FC236}">
                <a16:creationId xmlns:a16="http://schemas.microsoft.com/office/drawing/2014/main" id="{6C8C511E-5DCE-4CB4-9BD5-B8B748161607}"/>
              </a:ext>
            </a:extLst>
          </p:cNvPr>
          <p:cNvSpPr/>
          <p:nvPr/>
        </p:nvSpPr>
        <p:spPr>
          <a:xfrm>
            <a:off x="5678905" y="3429000"/>
            <a:ext cx="176463" cy="13208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31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E5513-3944-4C03-B554-BADE92476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podmět několikanásobný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61C8B1-E420-40FE-82D4-5D188FA2C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skládá se z několika větných členů</a:t>
            </a:r>
          </a:p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členy několikanásobného podměty jsou od sebe odděleny čárkami</a:t>
            </a:r>
          </a:p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POZOR!!! – před spojkami a, i, ani se většinou čárky nepíší	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Michal a Petr šli do kina. 	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Eva, ale i Magda šly do kina. 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Nejen Eva, ale i Ivana šly do kina.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144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BBCB0A-D17A-4399-94A1-69EDA40F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573571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7030A0"/>
                </a:solidFill>
              </a:rPr>
              <a:t>Úkol č. 1 </a:t>
            </a:r>
            <a:br>
              <a:rPr lang="cs-CZ" dirty="0">
                <a:solidFill>
                  <a:srgbClr val="7030A0"/>
                </a:solidFill>
              </a:rPr>
            </a:br>
            <a:r>
              <a:rPr lang="cs-CZ" dirty="0">
                <a:solidFill>
                  <a:srgbClr val="7030A0"/>
                </a:solidFill>
              </a:rPr>
              <a:t>Najděte podměty, určete slovní druh, kterým je vyjádřen.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A47974-1D36-4228-BE98-639BE1D81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5029033" cy="38807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Jan šel do kina. </a:t>
            </a:r>
          </a:p>
          <a:p>
            <a:r>
              <a:rPr lang="cs-CZ" dirty="0"/>
              <a:t>Nemocný by neměl chodit mezi  zdravé. </a:t>
            </a:r>
          </a:p>
          <a:p>
            <a:r>
              <a:rPr lang="cs-CZ" dirty="0"/>
              <a:t>My s vámi na výlet nepojedeme. </a:t>
            </a:r>
          </a:p>
          <a:p>
            <a:r>
              <a:rPr lang="cs-CZ" dirty="0"/>
              <a:t>Všichni tři pojedou s námi. </a:t>
            </a:r>
          </a:p>
          <a:p>
            <a:r>
              <a:rPr lang="cs-CZ" dirty="0"/>
              <a:t>Plavat je krásné. </a:t>
            </a:r>
          </a:p>
          <a:p>
            <a:r>
              <a:rPr lang="cs-CZ" dirty="0"/>
              <a:t>Každé proč má své proto. </a:t>
            </a:r>
          </a:p>
          <a:p>
            <a:r>
              <a:rPr lang="cs-CZ" dirty="0"/>
              <a:t>Pod je předložka. </a:t>
            </a:r>
          </a:p>
          <a:p>
            <a:r>
              <a:rPr lang="cs-CZ" dirty="0"/>
              <a:t>A je spojka souřadící. </a:t>
            </a:r>
          </a:p>
          <a:p>
            <a:r>
              <a:rPr lang="cs-CZ" dirty="0"/>
              <a:t>Nechť je částice. </a:t>
            </a:r>
          </a:p>
          <a:p>
            <a:r>
              <a:rPr lang="cs-CZ" dirty="0"/>
              <a:t>Ze dvora se ozvalo BÁC.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25FDF8-B759-4684-8197-4C879CA74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5634" y="2160589"/>
            <a:ext cx="4184034" cy="388077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Jan – podstatné jméno</a:t>
            </a:r>
          </a:p>
          <a:p>
            <a:r>
              <a:rPr lang="cs-CZ" dirty="0"/>
              <a:t>Nemocný – přídavné jméno</a:t>
            </a:r>
          </a:p>
          <a:p>
            <a:r>
              <a:rPr lang="cs-CZ" dirty="0"/>
              <a:t>My – zájmeno</a:t>
            </a:r>
          </a:p>
          <a:p>
            <a:r>
              <a:rPr lang="cs-CZ" dirty="0"/>
              <a:t>Tři – číslovka</a:t>
            </a:r>
          </a:p>
          <a:p>
            <a:r>
              <a:rPr lang="cs-CZ" dirty="0"/>
              <a:t>Cvičit – sloveso</a:t>
            </a:r>
          </a:p>
          <a:p>
            <a:r>
              <a:rPr lang="cs-CZ" dirty="0"/>
              <a:t>Proč – příslovce</a:t>
            </a:r>
          </a:p>
          <a:p>
            <a:r>
              <a:rPr lang="cs-CZ" dirty="0"/>
              <a:t>Pod – předložka</a:t>
            </a:r>
          </a:p>
          <a:p>
            <a:r>
              <a:rPr lang="cs-CZ" dirty="0"/>
              <a:t>A – spojka</a:t>
            </a:r>
          </a:p>
          <a:p>
            <a:r>
              <a:rPr lang="cs-CZ" dirty="0"/>
              <a:t>Nechť – částice</a:t>
            </a:r>
          </a:p>
          <a:p>
            <a:r>
              <a:rPr lang="cs-CZ" dirty="0"/>
              <a:t>Bác – citoslovce.</a:t>
            </a:r>
          </a:p>
        </p:txBody>
      </p:sp>
    </p:spTree>
    <p:extLst>
      <p:ext uri="{BB962C8B-B14F-4D97-AF65-F5344CB8AC3E}">
        <p14:creationId xmlns:p14="http://schemas.microsoft.com/office/powerpoint/2010/main" val="238226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E7A7A-3F61-440B-86DD-B0B4BEF33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 práci s prezentací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39FAA9-8C0E-4EA9-A785-5EE7416C9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653782" cy="3880773"/>
          </a:xfrm>
        </p:spPr>
        <p:txBody>
          <a:bodyPr/>
          <a:lstStyle/>
          <a:p>
            <a:r>
              <a:rPr lang="cs-CZ" sz="2400" dirty="0"/>
              <a:t>Tato prezentace slouží k výkladu a procvičování. </a:t>
            </a:r>
          </a:p>
          <a:p>
            <a:r>
              <a:rPr lang="cs-CZ" sz="2400" dirty="0"/>
              <a:t>Zápisy do sešitu naleznete na konci prezentace. </a:t>
            </a:r>
          </a:p>
          <a:p>
            <a:r>
              <a:rPr lang="cs-CZ" sz="2400" dirty="0"/>
              <a:t>Prezentace seznamuje učivem o základních větných členech – jednotlivé části učiva budou postupně zadávány a procvičovány dle PS, testíků a pracovních listů. </a:t>
            </a:r>
          </a:p>
          <a:p>
            <a:r>
              <a:rPr lang="cs-CZ" sz="2400" dirty="0"/>
              <a:t>Úkoly v této prezentaci jsou čistě dobrovolné a slouží k upevnění učiva.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983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BBCB0A-D17A-4399-94A1-69EDA40F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744645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7030A0"/>
                </a:solidFill>
              </a:rPr>
              <a:t>Úkol č. 2 </a:t>
            </a:r>
            <a:br>
              <a:rPr lang="cs-CZ" dirty="0">
                <a:solidFill>
                  <a:srgbClr val="7030A0"/>
                </a:solidFill>
              </a:rPr>
            </a:br>
            <a:r>
              <a:rPr lang="cs-CZ" dirty="0">
                <a:solidFill>
                  <a:srgbClr val="7030A0"/>
                </a:solidFill>
              </a:rPr>
              <a:t>Vyhledejte podměty a určete, ve kterých větách je podmět nevyjádřený.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A47974-1D36-4228-BE98-639BE1D81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5029033" cy="38807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Den byl jako malovaný. </a:t>
            </a:r>
          </a:p>
          <a:p>
            <a:r>
              <a:rPr lang="cs-CZ" dirty="0"/>
              <a:t>Nezapomeňte přivézt i babičku. </a:t>
            </a:r>
          </a:p>
          <a:p>
            <a:r>
              <a:rPr lang="cs-CZ" dirty="0"/>
              <a:t>Učil se to úplně sám. </a:t>
            </a:r>
          </a:p>
          <a:p>
            <a:r>
              <a:rPr lang="cs-CZ" dirty="0"/>
              <a:t>Nerozuměla mému rozhodnutí. </a:t>
            </a:r>
          </a:p>
          <a:p>
            <a:r>
              <a:rPr lang="cs-CZ" dirty="0"/>
              <a:t>Bětka má výbornou náladu. </a:t>
            </a:r>
          </a:p>
          <a:p>
            <a:r>
              <a:rPr lang="cs-CZ" dirty="0"/>
              <a:t>Zelená je moje nejoblíbenější barva. </a:t>
            </a:r>
          </a:p>
          <a:p>
            <a:r>
              <a:rPr lang="cs-CZ" dirty="0"/>
              <a:t>Nezastaví nás nikdo. </a:t>
            </a:r>
          </a:p>
          <a:p>
            <a:r>
              <a:rPr lang="cs-CZ" dirty="0"/>
              <a:t>Nepovedlo se to. </a:t>
            </a:r>
          </a:p>
          <a:p>
            <a:r>
              <a:rPr lang="cs-CZ" dirty="0"/>
              <a:t>Sněží. </a:t>
            </a:r>
          </a:p>
          <a:p>
            <a:r>
              <a:rPr lang="cs-CZ" dirty="0"/>
              <a:t>Michalovi to řekl Petr.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25FDF8-B759-4684-8197-4C879CA74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5633" y="2160589"/>
            <a:ext cx="4679671" cy="3880773"/>
          </a:xfrm>
        </p:spPr>
        <p:txBody>
          <a:bodyPr>
            <a:normAutofit lnSpcReduction="10000"/>
          </a:bodyPr>
          <a:lstStyle/>
          <a:p>
            <a:r>
              <a:rPr lang="cs-CZ" u="sng" dirty="0"/>
              <a:t>Den</a:t>
            </a:r>
            <a:r>
              <a:rPr lang="cs-CZ" dirty="0"/>
              <a:t> byl jako malovaný. </a:t>
            </a:r>
          </a:p>
          <a:p>
            <a:r>
              <a:rPr lang="cs-CZ" b="1" dirty="0"/>
              <a:t>Nezapomeňte přivézt i babičku. (VY)  </a:t>
            </a:r>
          </a:p>
          <a:p>
            <a:r>
              <a:rPr lang="cs-CZ" b="1" dirty="0"/>
              <a:t>Učil se to úplně sám. (ON)</a:t>
            </a:r>
          </a:p>
          <a:p>
            <a:r>
              <a:rPr lang="cs-CZ" b="1" dirty="0"/>
              <a:t>Nerozuměla mému rozhodnutí.  (ONA)</a:t>
            </a:r>
          </a:p>
          <a:p>
            <a:r>
              <a:rPr lang="cs-CZ" u="sng" dirty="0"/>
              <a:t>Bětka</a:t>
            </a:r>
            <a:r>
              <a:rPr lang="cs-CZ" dirty="0"/>
              <a:t> má výbornou náladu. </a:t>
            </a:r>
          </a:p>
          <a:p>
            <a:r>
              <a:rPr lang="cs-CZ" u="sng" dirty="0"/>
              <a:t>Zelená</a:t>
            </a:r>
            <a:r>
              <a:rPr lang="cs-CZ" dirty="0"/>
              <a:t> je moje nejoblíbenější barva. </a:t>
            </a:r>
          </a:p>
          <a:p>
            <a:r>
              <a:rPr lang="cs-CZ" dirty="0"/>
              <a:t>Nezastaví nás </a:t>
            </a:r>
            <a:r>
              <a:rPr lang="cs-CZ" u="sng" dirty="0"/>
              <a:t>nikdo</a:t>
            </a:r>
            <a:r>
              <a:rPr lang="cs-CZ" dirty="0"/>
              <a:t>.</a:t>
            </a:r>
          </a:p>
          <a:p>
            <a:r>
              <a:rPr lang="cs-CZ" b="1" dirty="0"/>
              <a:t>Nepovedlo se to. (ONO)</a:t>
            </a:r>
          </a:p>
          <a:p>
            <a:r>
              <a:rPr lang="cs-CZ" b="1" dirty="0"/>
              <a:t>Sněží.  (TO/ONO)</a:t>
            </a:r>
          </a:p>
          <a:p>
            <a:r>
              <a:rPr lang="cs-CZ" dirty="0"/>
              <a:t>Michalovi to řekl </a:t>
            </a:r>
            <a:r>
              <a:rPr lang="cs-CZ" u="sng" dirty="0"/>
              <a:t>Petr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540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BBCB0A-D17A-4399-94A1-69EDA40F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744645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7030A0"/>
                </a:solidFill>
              </a:rPr>
              <a:t>Úkol č. 3</a:t>
            </a:r>
            <a:br>
              <a:rPr lang="cs-CZ" dirty="0">
                <a:solidFill>
                  <a:srgbClr val="7030A0"/>
                </a:solidFill>
              </a:rPr>
            </a:br>
            <a:r>
              <a:rPr lang="cs-CZ" dirty="0">
                <a:solidFill>
                  <a:srgbClr val="7030A0"/>
                </a:solidFill>
              </a:rPr>
              <a:t>Vyhledejte podměty a určete, ve kterých větách je podmět všeobecný.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A47974-1D36-4228-BE98-639BE1D81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5029033" cy="38807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Líbilo se ti to nové představení?</a:t>
            </a:r>
          </a:p>
          <a:p>
            <a:r>
              <a:rPr lang="cs-CZ" dirty="0"/>
              <a:t>Okna byla otevřená. </a:t>
            </a:r>
          </a:p>
          <a:p>
            <a:r>
              <a:rPr lang="cs-CZ" dirty="0"/>
              <a:t>Dnes v kině nepromítají. </a:t>
            </a:r>
          </a:p>
          <a:p>
            <a:r>
              <a:rPr lang="cs-CZ" dirty="0"/>
              <a:t>Včera o tom mluvili v televizi.</a:t>
            </a:r>
          </a:p>
          <a:p>
            <a:r>
              <a:rPr lang="cs-CZ" dirty="0"/>
              <a:t>Stála tiše. </a:t>
            </a:r>
          </a:p>
          <a:p>
            <a:r>
              <a:rPr lang="cs-CZ" dirty="0"/>
              <a:t>Naštěstí jste přišli včas. </a:t>
            </a:r>
          </a:p>
          <a:p>
            <a:r>
              <a:rPr lang="cs-CZ" dirty="0"/>
              <a:t>Psali to v novinách, vážně. </a:t>
            </a:r>
          </a:p>
          <a:p>
            <a:r>
              <a:rPr lang="cs-CZ" dirty="0"/>
              <a:t>Žije v Austrálii. </a:t>
            </a:r>
          </a:p>
          <a:p>
            <a:r>
              <a:rPr lang="cs-CZ" dirty="0"/>
              <a:t>Na okně ležela kočka. </a:t>
            </a:r>
          </a:p>
          <a:p>
            <a:r>
              <a:rPr lang="cs-CZ" dirty="0"/>
              <a:t>Nepůjdete s námi?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25FDF8-B759-4684-8197-4C879CA74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06367" y="2160589"/>
            <a:ext cx="5808299" cy="388077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Líbilo se ti to nové </a:t>
            </a:r>
            <a:r>
              <a:rPr lang="cs-CZ" u="sng" dirty="0"/>
              <a:t>představení</a:t>
            </a:r>
            <a:r>
              <a:rPr lang="cs-CZ" dirty="0"/>
              <a:t>?</a:t>
            </a:r>
          </a:p>
          <a:p>
            <a:r>
              <a:rPr lang="cs-CZ" u="sng" dirty="0"/>
              <a:t>Okna</a:t>
            </a:r>
            <a:r>
              <a:rPr lang="cs-CZ" dirty="0"/>
              <a:t> byla otevřená. </a:t>
            </a:r>
          </a:p>
          <a:p>
            <a:r>
              <a:rPr lang="cs-CZ" dirty="0"/>
              <a:t>Dnes v kině nepromítají.  - ONI - všeobecný</a:t>
            </a:r>
          </a:p>
          <a:p>
            <a:r>
              <a:rPr lang="cs-CZ" dirty="0"/>
              <a:t>Včera o tom mluvili v televizi. – ONI - všeobecný</a:t>
            </a:r>
          </a:p>
          <a:p>
            <a:r>
              <a:rPr lang="cs-CZ" dirty="0"/>
              <a:t>Stála tiše. – ONA - nevyjádřený</a:t>
            </a:r>
          </a:p>
          <a:p>
            <a:r>
              <a:rPr lang="cs-CZ" dirty="0"/>
              <a:t>Naštěstí jste přišli včas.  - MY - nevyjádřený</a:t>
            </a:r>
          </a:p>
          <a:p>
            <a:r>
              <a:rPr lang="cs-CZ" dirty="0"/>
              <a:t>Psali to v novinách, vážně.  - ONI - všeobecný</a:t>
            </a:r>
          </a:p>
          <a:p>
            <a:r>
              <a:rPr lang="cs-CZ" dirty="0"/>
              <a:t>Žije v Austrálii. – ON - nevyjádřený</a:t>
            </a:r>
          </a:p>
          <a:p>
            <a:r>
              <a:rPr lang="cs-CZ" dirty="0"/>
              <a:t>Na okně ležela </a:t>
            </a:r>
            <a:r>
              <a:rPr lang="cs-CZ" u="sng" dirty="0"/>
              <a:t>kočka</a:t>
            </a:r>
            <a:r>
              <a:rPr lang="cs-CZ" dirty="0"/>
              <a:t>. </a:t>
            </a:r>
          </a:p>
          <a:p>
            <a:r>
              <a:rPr lang="cs-CZ" dirty="0"/>
              <a:t>Nepůjdete s námi? – VY - nevyjádřený</a:t>
            </a:r>
          </a:p>
        </p:txBody>
      </p:sp>
    </p:spTree>
    <p:extLst>
      <p:ext uri="{BB962C8B-B14F-4D97-AF65-F5344CB8AC3E}">
        <p14:creationId xmlns:p14="http://schemas.microsoft.com/office/powerpoint/2010/main" val="144325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4013A-5319-4FDD-93C3-A9BA600F1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 - přísudek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1212E5-2DD1-42B4-B5E0-A99D10015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24001"/>
            <a:ext cx="10712561" cy="4517362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značíme: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PŘ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vyjadřuje: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co podmět dělá, co se s ním děje…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ptáme se :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Co se říká o podmětu? Co dělá podmět?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čím je vyjádřen: </a:t>
            </a:r>
          </a:p>
          <a:p>
            <a:pPr lvl="1"/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obvykle slovesem  - </a:t>
            </a:r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Káva </a:t>
            </a:r>
            <a:r>
              <a:rPr lang="cs-CZ" sz="2400" b="1" u="wavyHeavy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voní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lvl="1"/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může být vyjádřen i dalšími slovními druhy (1, 2, 3, 4, 10)</a:t>
            </a:r>
          </a:p>
          <a:p>
            <a:pPr>
              <a:buFontTx/>
              <a:buChar char="-"/>
            </a:pP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druhy přísudků:</a:t>
            </a:r>
          </a:p>
          <a:p>
            <a:pPr lvl="1">
              <a:buFontTx/>
              <a:buChar char="-"/>
            </a:pP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přísudek slovesný</a:t>
            </a:r>
          </a:p>
          <a:p>
            <a:pPr lvl="1">
              <a:buFontTx/>
              <a:buChar char="-"/>
            </a:pP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přísudek jmenný</a:t>
            </a:r>
          </a:p>
          <a:p>
            <a:pPr lvl="1">
              <a:buFontTx/>
              <a:buChar char="-"/>
            </a:pP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přísudek jmenný se sponou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1776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4013A-5319-4FDD-93C3-A9BA600F1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 - přísudek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1212E5-2DD1-42B4-B5E0-A99D10015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24000"/>
            <a:ext cx="10712561" cy="494096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je vyjádřen určitým slovesným tvarem</a:t>
            </a:r>
          </a:p>
          <a:p>
            <a:pPr lvl="1"/>
            <a:r>
              <a:rPr lang="cs-CZ" sz="1800" b="1" dirty="0">
                <a:latin typeface="Arial" pitchFamily="34" charset="0"/>
                <a:cs typeface="Arial" pitchFamily="34" charset="0"/>
              </a:rPr>
              <a:t>jednoduchým</a:t>
            </a:r>
          </a:p>
          <a:p>
            <a:pPr lvl="2"/>
            <a:r>
              <a:rPr lang="cs-CZ" sz="1800" dirty="0">
                <a:latin typeface="Arial" pitchFamily="34" charset="0"/>
                <a:cs typeface="Arial" pitchFamily="34" charset="0"/>
              </a:rPr>
              <a:t>Petr mi </a:t>
            </a:r>
            <a:r>
              <a:rPr lang="cs-CZ" sz="1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mával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lvl="1"/>
            <a:r>
              <a:rPr lang="cs-CZ" sz="1800" b="1" dirty="0">
                <a:latin typeface="Arial" pitchFamily="34" charset="0"/>
                <a:cs typeface="Arial" pitchFamily="34" charset="0"/>
              </a:rPr>
              <a:t>složeným</a:t>
            </a:r>
          </a:p>
          <a:p>
            <a:pPr lvl="2"/>
            <a:r>
              <a:rPr lang="cs-CZ" sz="1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Nezapomněli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jsme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 na vás. 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přísudek jmenný se sponou </a:t>
            </a:r>
          </a:p>
          <a:p>
            <a:pPr lvl="1"/>
            <a:r>
              <a:rPr lang="cs-CZ" b="1" dirty="0">
                <a:latin typeface="Arial" pitchFamily="34" charset="0"/>
                <a:cs typeface="Arial" pitchFamily="34" charset="0"/>
              </a:rPr>
              <a:t>Skládá se:</a:t>
            </a:r>
          </a:p>
          <a:p>
            <a:pPr lvl="2"/>
            <a:r>
              <a:rPr lang="cs-CZ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sponové sloveso + jméno (podstatné, přídavné)</a:t>
            </a:r>
          </a:p>
          <a:p>
            <a:pPr lvl="3"/>
            <a:r>
              <a:rPr lang="cs-CZ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sponová slovesa</a:t>
            </a:r>
          </a:p>
          <a:p>
            <a:pPr lvl="4"/>
            <a:r>
              <a:rPr lang="cs-CZ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být, bývat, stát se, stávat se</a:t>
            </a:r>
            <a:endParaRPr lang="cs-CZ" sz="1600" b="1" dirty="0">
              <a:latin typeface="Arial" pitchFamily="34" charset="0"/>
              <a:cs typeface="Arial" pitchFamily="34" charset="0"/>
            </a:endParaRP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přísudek jmenný beze spony</a:t>
            </a:r>
          </a:p>
          <a:p>
            <a:pPr lvl="1"/>
            <a:r>
              <a:rPr lang="cs-CZ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 přísudku je pouze jméno</a:t>
            </a:r>
          </a:p>
          <a:p>
            <a:pPr lvl="2"/>
            <a:r>
              <a:rPr lang="cs-CZ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podstatné, přídavné</a:t>
            </a:r>
          </a:p>
          <a:p>
            <a:pPr lvl="1"/>
            <a:r>
              <a:rPr lang="cs-CZ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tento přísudek se vyskytuje  převážně v příslovích/heslech</a:t>
            </a:r>
          </a:p>
          <a:p>
            <a:pPr lvl="2"/>
            <a:r>
              <a:rPr lang="cs-CZ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Mladost </a:t>
            </a:r>
            <a:r>
              <a:rPr lang="cs-CZ" sz="1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radost</a:t>
            </a:r>
            <a:r>
              <a:rPr lang="cs-CZ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291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4013A-5319-4FDD-93C3-A9BA600F1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 - podmět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1212E5-2DD1-42B4-B5E0-A99D10015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rmAutofit fontScale="92500"/>
          </a:bodyPr>
          <a:lstStyle/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základní větný člen.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značíme : </a:t>
            </a:r>
            <a:r>
              <a:rPr lang="cs-CZ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PO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co vyjadřuje: </a:t>
            </a:r>
            <a:r>
              <a:rPr lang="cs-CZ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původce děje, nositele vlastnosti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ptáme se: </a:t>
            </a:r>
            <a:r>
              <a:rPr lang="cs-CZ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Kdo? Co? + přísudkem </a:t>
            </a:r>
          </a:p>
          <a:p>
            <a:pPr lvl="1"/>
            <a:r>
              <a:rPr lang="cs-CZ" sz="2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ve větě může stát před přísudkem (</a:t>
            </a:r>
            <a:r>
              <a:rPr lang="cs-CZ" sz="2600" u="sng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Maminka</a:t>
            </a:r>
            <a:r>
              <a:rPr lang="cs-CZ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pere). </a:t>
            </a:r>
            <a:endParaRPr lang="cs-CZ" sz="2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 přísudkem </a:t>
            </a:r>
            <a:r>
              <a:rPr lang="cs-CZ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(Na větvích seděli </a:t>
            </a:r>
            <a:r>
              <a:rPr lang="cs-CZ" sz="2600" u="sng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ptáci</a:t>
            </a:r>
            <a:r>
              <a:rPr lang="cs-CZ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cs-CZ" sz="2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čím je vyjádřen: </a:t>
            </a:r>
          </a:p>
          <a:p>
            <a:pPr lvl="1"/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nejčastěji :podstatným jménem nebo zájmenem</a:t>
            </a:r>
          </a:p>
          <a:p>
            <a:pPr lvl="1"/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ale i všemi ostatními slovními druhy (2-10)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2303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4013A-5319-4FDD-93C3-A9BA600F1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 - podmět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1212E5-2DD1-42B4-B5E0-A99D10015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24001"/>
            <a:ext cx="10712561" cy="45173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1. vyjádřený </a:t>
            </a:r>
          </a:p>
          <a:p>
            <a:pPr marL="788670" lvl="1" indent="-514350"/>
            <a:r>
              <a:rPr lang="cs-CZ" sz="2800" b="1" i="1" u="sng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Michal</a:t>
            </a:r>
            <a:r>
              <a:rPr lang="cs-CZ" sz="2800" b="1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pojede zpět k rodičům.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2.  nevyjádřený – většinou patrný z tvaru slovesa nebo je uveden v předcházející větě/textu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 marL="1188720" lvl="2" indent="-514350"/>
            <a:r>
              <a:rPr lang="cs-CZ" sz="2800" i="1" dirty="0">
                <a:latin typeface="Arial" pitchFamily="34" charset="0"/>
                <a:cs typeface="Arial" pitchFamily="34" charset="0"/>
              </a:rPr>
              <a:t>Nechci to vidět. (JÁ). </a:t>
            </a:r>
          </a:p>
          <a:p>
            <a:pPr marL="1188720" lvl="2" indent="-514350"/>
            <a:r>
              <a:rPr lang="cs-CZ" sz="2800" i="1" dirty="0">
                <a:latin typeface="Arial" pitchFamily="34" charset="0"/>
                <a:cs typeface="Arial" pitchFamily="34" charset="0"/>
              </a:rPr>
              <a:t>Slyšel jsi to? (TY)</a:t>
            </a:r>
          </a:p>
          <a:p>
            <a:pPr marL="1188720" lvl="2" indent="-514350"/>
            <a:r>
              <a:rPr lang="cs-CZ" sz="2800" i="1" u="sng" dirty="0">
                <a:latin typeface="Arial" pitchFamily="34" charset="0"/>
                <a:cs typeface="Arial" pitchFamily="34" charset="0"/>
              </a:rPr>
              <a:t>Michal</a:t>
            </a:r>
            <a:r>
              <a:rPr lang="cs-CZ" sz="2800" i="1" dirty="0">
                <a:latin typeface="Arial" pitchFamily="34" charset="0"/>
                <a:cs typeface="Arial" pitchFamily="34" charset="0"/>
              </a:rPr>
              <a:t> pojede na dovolenou. Ušetřil hodně peněz. (MICHAL)</a:t>
            </a:r>
          </a:p>
          <a:p>
            <a:pPr marL="742950" indent="-742950">
              <a:buAutoNum type="arabicPeriod" startAt="3"/>
            </a:pPr>
            <a:r>
              <a:rPr lang="cs-CZ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všeobecný – není ve větě vyjádřen, myslí se jím obecně lidé</a:t>
            </a:r>
          </a:p>
          <a:p>
            <a:pPr marL="1005840" lvl="3" indent="-274320">
              <a:spcBef>
                <a:spcPts val="580"/>
              </a:spcBef>
            </a:pPr>
            <a:r>
              <a:rPr lang="cs-CZ" sz="2800" i="1" dirty="0">
                <a:latin typeface="Arial" pitchFamily="34" charset="0"/>
                <a:cs typeface="Arial" pitchFamily="34" charset="0"/>
              </a:rPr>
              <a:t>Říkali to v televizi. (ONI). </a:t>
            </a:r>
          </a:p>
          <a:p>
            <a:pPr marL="1005840" lvl="3" indent="-274320">
              <a:spcBef>
                <a:spcPts val="580"/>
              </a:spcBef>
            </a:pPr>
            <a:r>
              <a:rPr lang="cs-CZ" sz="2800" i="1" dirty="0">
                <a:latin typeface="Arial" pitchFamily="34" charset="0"/>
                <a:cs typeface="Arial" pitchFamily="34" charset="0"/>
              </a:rPr>
              <a:t>Hlásili to rozhlasem. (ONI). </a:t>
            </a:r>
          </a:p>
          <a:p>
            <a:r>
              <a:rPr lang="cs-CZ" sz="2600" b="1" dirty="0">
                <a:solidFill>
                  <a:srgbClr val="7030A0"/>
                </a:solidFill>
              </a:rPr>
              <a:t>4. několikanásobný</a:t>
            </a:r>
          </a:p>
        </p:txBody>
      </p:sp>
    </p:spTree>
    <p:extLst>
      <p:ext uri="{BB962C8B-B14F-4D97-AF65-F5344CB8AC3E}">
        <p14:creationId xmlns:p14="http://schemas.microsoft.com/office/powerpoint/2010/main" val="3155341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4E886E-0923-4081-ABEC-A81276E90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Shoda přísudku s podmětem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0A1030-DED4-4B7F-AEED-49E4CFFFF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7983"/>
            <a:ext cx="8596668" cy="462337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1. podmět rodu mužského ŽIVOTNÉHO				</a:t>
            </a:r>
            <a:r>
              <a:rPr lang="cs-CZ" sz="2800" b="1" dirty="0">
                <a:solidFill>
                  <a:srgbClr val="7030A0"/>
                </a:solidFill>
              </a:rPr>
              <a:t>- i</a:t>
            </a:r>
            <a:endParaRPr lang="cs-CZ" b="1" dirty="0">
              <a:solidFill>
                <a:srgbClr val="7030A0"/>
              </a:solidFill>
            </a:endParaRPr>
          </a:p>
          <a:p>
            <a:pPr lvl="1"/>
            <a:r>
              <a:rPr lang="cs-CZ" dirty="0"/>
              <a:t>Kluci běhal</a:t>
            </a:r>
            <a:r>
              <a:rPr lang="cs-CZ" sz="1900" b="1" dirty="0">
                <a:solidFill>
                  <a:srgbClr val="FF0000"/>
                </a:solidFill>
              </a:rPr>
              <a:t>i</a:t>
            </a:r>
            <a:r>
              <a:rPr lang="cs-CZ" dirty="0"/>
              <a:t> na louce. </a:t>
            </a:r>
          </a:p>
          <a:p>
            <a:pPr lvl="1"/>
            <a:r>
              <a:rPr lang="cs-CZ" dirty="0"/>
              <a:t>Psi štěkal</a:t>
            </a:r>
            <a:r>
              <a:rPr lang="cs-CZ" sz="1900" b="1" dirty="0">
                <a:solidFill>
                  <a:srgbClr val="FF0000"/>
                </a:solidFill>
              </a:rPr>
              <a:t>i</a:t>
            </a:r>
            <a:r>
              <a:rPr lang="cs-CZ" dirty="0"/>
              <a:t> na pošťáka. </a:t>
            </a:r>
          </a:p>
          <a:p>
            <a:r>
              <a:rPr lang="cs-CZ" dirty="0"/>
              <a:t>2. podmět rodu mužského NEŽIVOTNÉHO				</a:t>
            </a:r>
            <a:r>
              <a:rPr lang="cs-CZ" sz="2400" b="1" dirty="0">
                <a:solidFill>
                  <a:srgbClr val="7030A0"/>
                </a:solidFill>
              </a:rPr>
              <a:t>- y</a:t>
            </a:r>
          </a:p>
          <a:p>
            <a:pPr lvl="1"/>
            <a:r>
              <a:rPr lang="cs-CZ" dirty="0"/>
              <a:t>Míče se kutálel</a:t>
            </a:r>
            <a:r>
              <a:rPr lang="cs-CZ" sz="1800" b="1" dirty="0">
                <a:solidFill>
                  <a:srgbClr val="FF0000"/>
                </a:solidFill>
              </a:rPr>
              <a:t>y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Ploty byl</a:t>
            </a:r>
            <a:r>
              <a:rPr lang="cs-CZ" sz="1800" b="1" dirty="0">
                <a:solidFill>
                  <a:srgbClr val="FF0000"/>
                </a:solidFill>
              </a:rPr>
              <a:t>y </a:t>
            </a:r>
            <a:r>
              <a:rPr lang="cs-CZ" dirty="0"/>
              <a:t>natřeny. </a:t>
            </a:r>
          </a:p>
          <a:p>
            <a:r>
              <a:rPr lang="cs-CZ" dirty="0"/>
              <a:t>3. podmět rodu ŽENSKÉHO							</a:t>
            </a:r>
            <a:r>
              <a:rPr lang="cs-CZ" sz="2400" b="1" dirty="0">
                <a:solidFill>
                  <a:srgbClr val="7030A0"/>
                </a:solidFill>
              </a:rPr>
              <a:t>- y</a:t>
            </a:r>
          </a:p>
          <a:p>
            <a:pPr lvl="1"/>
            <a:r>
              <a:rPr lang="cs-CZ" dirty="0"/>
              <a:t>Kočky lovil</a:t>
            </a:r>
            <a:r>
              <a:rPr lang="cs-CZ" sz="1800" b="1" dirty="0">
                <a:solidFill>
                  <a:srgbClr val="FF0000"/>
                </a:solidFill>
              </a:rPr>
              <a:t>y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Myši utíkal</a:t>
            </a:r>
            <a:r>
              <a:rPr lang="cs-CZ" sz="1800" b="1" dirty="0">
                <a:solidFill>
                  <a:srgbClr val="FF0000"/>
                </a:solidFill>
              </a:rPr>
              <a:t>y</a:t>
            </a:r>
            <a:r>
              <a:rPr lang="cs-CZ" dirty="0"/>
              <a:t>. </a:t>
            </a:r>
          </a:p>
          <a:p>
            <a:r>
              <a:rPr lang="cs-CZ" dirty="0"/>
              <a:t>4. podmět rodu STŘEDNÍHO							</a:t>
            </a:r>
            <a:r>
              <a:rPr lang="cs-CZ" sz="2400" b="1" dirty="0">
                <a:solidFill>
                  <a:srgbClr val="7030A0"/>
                </a:solidFill>
              </a:rPr>
              <a:t>- a</a:t>
            </a:r>
            <a:endParaRPr lang="cs-CZ" b="1" dirty="0">
              <a:solidFill>
                <a:srgbClr val="7030A0"/>
              </a:solidFill>
            </a:endParaRPr>
          </a:p>
          <a:p>
            <a:pPr lvl="1"/>
            <a:r>
              <a:rPr lang="cs-CZ" dirty="0"/>
              <a:t>Housata kejhal</a:t>
            </a:r>
            <a:r>
              <a:rPr lang="cs-CZ" sz="1800" b="1" dirty="0">
                <a:solidFill>
                  <a:srgbClr val="FF0000"/>
                </a:solidFill>
              </a:rPr>
              <a:t>a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Světla v místnosti zhasl</a:t>
            </a:r>
            <a:r>
              <a:rPr lang="cs-CZ" sz="1800" b="1" dirty="0">
                <a:solidFill>
                  <a:srgbClr val="FF0000"/>
                </a:solidFill>
              </a:rPr>
              <a:t>a</a:t>
            </a:r>
            <a:r>
              <a:rPr lang="cs-CZ" dirty="0"/>
              <a:t>.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7E33F76-5228-4CCC-9513-348D859590B2}"/>
              </a:ext>
            </a:extLst>
          </p:cNvPr>
          <p:cNvSpPr txBox="1"/>
          <p:nvPr/>
        </p:nvSpPr>
        <p:spPr>
          <a:xfrm>
            <a:off x="8123583" y="609600"/>
            <a:ext cx="1895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zápis</a:t>
            </a:r>
          </a:p>
        </p:txBody>
      </p:sp>
    </p:spTree>
    <p:extLst>
      <p:ext uri="{BB962C8B-B14F-4D97-AF65-F5344CB8AC3E}">
        <p14:creationId xmlns:p14="http://schemas.microsoft.com/office/powerpoint/2010/main" val="26210877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F04B6-9157-4CEA-AE4C-950F810A0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367814" cy="1320800"/>
          </a:xfrm>
        </p:spPr>
        <p:txBody>
          <a:bodyPr/>
          <a:lstStyle/>
          <a:p>
            <a:pPr algn="ctr"/>
            <a:r>
              <a:rPr lang="cs-CZ" dirty="0"/>
              <a:t>Shoda přísudku s několikanásobným podmětem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EBDC60-5F82-4FAF-A93F-FF5909FD3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10162944" cy="4504110"/>
          </a:xfrm>
        </p:spPr>
        <p:txBody>
          <a:bodyPr>
            <a:normAutofit/>
          </a:bodyPr>
          <a:lstStyle/>
          <a:p>
            <a:r>
              <a:rPr lang="cs-CZ" b="1" dirty="0"/>
              <a:t>1) JSOU-LI VŠECHNY ČLENY NĚKOLIKANÁSOBNÉ PODMĚTU VE STŘEDNÍM RODĚ.</a:t>
            </a:r>
            <a:r>
              <a:rPr lang="cs-CZ" b="1" i="1" dirty="0"/>
              <a:t> </a:t>
            </a:r>
          </a:p>
          <a:p>
            <a:pPr lvl="1"/>
            <a:r>
              <a:rPr lang="cs-CZ" dirty="0"/>
              <a:t>Koťata, štěňata a hříbata běhal</a:t>
            </a:r>
            <a:r>
              <a:rPr lang="cs-CZ" i="1" u="sng" dirty="0"/>
              <a:t>a</a:t>
            </a:r>
            <a:r>
              <a:rPr lang="cs-CZ" dirty="0"/>
              <a:t>.</a:t>
            </a:r>
            <a:r>
              <a:rPr lang="cs-CZ" i="1" dirty="0"/>
              <a:t> </a:t>
            </a:r>
          </a:p>
          <a:p>
            <a:r>
              <a:rPr lang="cs-CZ" b="1" dirty="0"/>
              <a:t>2) JE-LI ALESPOŇ JEDEN ČLEN NĚKOLIKANÁSOBNÉHO PODMĚTU STŘEDNÍHO RODU V ČÍSLE JEDNOTNÉM.</a:t>
            </a:r>
          </a:p>
          <a:p>
            <a:pPr lvl="1"/>
            <a:r>
              <a:rPr lang="cs-CZ" b="1" dirty="0"/>
              <a:t> </a:t>
            </a:r>
            <a:r>
              <a:rPr lang="cs-CZ" dirty="0"/>
              <a:t>Koťata, štěňata a hříbě běhal</a:t>
            </a:r>
            <a:r>
              <a:rPr lang="cs-CZ" i="1" u="sng" dirty="0"/>
              <a:t>y. </a:t>
            </a:r>
            <a:endParaRPr lang="cs-CZ" dirty="0"/>
          </a:p>
          <a:p>
            <a:r>
              <a:rPr lang="cs-CZ" b="1" i="1" dirty="0"/>
              <a:t>3) </a:t>
            </a:r>
            <a:r>
              <a:rPr lang="cs-CZ" b="1" cap="all" dirty="0"/>
              <a:t>Součástí podmětu je minimálně jedno podstatné jméno rodu mužského životného</a:t>
            </a:r>
            <a:r>
              <a:rPr lang="cs-CZ" b="1" i="1" dirty="0"/>
              <a:t>. </a:t>
            </a:r>
          </a:p>
          <a:p>
            <a:pPr lvl="1"/>
            <a:r>
              <a:rPr lang="cs-CZ" b="1" i="1" dirty="0"/>
              <a:t> </a:t>
            </a:r>
            <a:r>
              <a:rPr lang="cs-CZ" dirty="0"/>
              <a:t>Hraboši a myši pobíhal</a:t>
            </a:r>
            <a:r>
              <a:rPr lang="cs-CZ" i="1" u="sng" dirty="0"/>
              <a:t>i</a:t>
            </a:r>
            <a:r>
              <a:rPr lang="cs-CZ" dirty="0"/>
              <a:t> po poli. Naši knihovnu pravidelně navštěvoval</a:t>
            </a:r>
            <a:r>
              <a:rPr lang="cs-CZ" i="1" u="sng" dirty="0"/>
              <a:t>i</a:t>
            </a:r>
            <a:r>
              <a:rPr lang="cs-CZ" dirty="0"/>
              <a:t> dospělí i děti.</a:t>
            </a:r>
          </a:p>
          <a:p>
            <a:r>
              <a:rPr lang="cs-CZ" b="1" i="1" dirty="0"/>
              <a:t>4) </a:t>
            </a:r>
            <a:r>
              <a:rPr lang="cs-CZ" b="1" cap="all" dirty="0"/>
              <a:t>Součástí podmětu není podstatné jméno rodu mužského životného</a:t>
            </a:r>
            <a:r>
              <a:rPr lang="cs-CZ" b="1" i="1" dirty="0"/>
              <a:t>. </a:t>
            </a:r>
          </a:p>
          <a:p>
            <a:pPr lvl="1"/>
            <a:r>
              <a:rPr lang="cs-CZ" dirty="0"/>
              <a:t>Jako dítě mě zajímal</a:t>
            </a:r>
            <a:r>
              <a:rPr lang="cs-CZ" i="1" u="sng" dirty="0"/>
              <a:t>y</a:t>
            </a:r>
            <a:r>
              <a:rPr lang="cs-CZ" dirty="0"/>
              <a:t> pohádky a strašidelné příběhy. Klisny a hříbata běhal</a:t>
            </a:r>
            <a:r>
              <a:rPr lang="cs-CZ" i="1" u="sng" dirty="0"/>
              <a:t>y</a:t>
            </a:r>
            <a:r>
              <a:rPr lang="cs-CZ" dirty="0"/>
              <a:t> v ohradě. Kůzle a jehně se pásl</a:t>
            </a:r>
            <a:r>
              <a:rPr lang="cs-CZ" i="1" u="sng" dirty="0"/>
              <a:t>y</a:t>
            </a:r>
            <a:r>
              <a:rPr lang="cs-CZ" dirty="0"/>
              <a:t> za domem.</a:t>
            </a: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A86D8A5-D52E-40CF-87DE-4ED10F0FC8F7}"/>
              </a:ext>
            </a:extLst>
          </p:cNvPr>
          <p:cNvSpPr txBox="1"/>
          <p:nvPr/>
        </p:nvSpPr>
        <p:spPr>
          <a:xfrm>
            <a:off x="9660835" y="516835"/>
            <a:ext cx="136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zápis</a:t>
            </a:r>
          </a:p>
        </p:txBody>
      </p:sp>
    </p:spTree>
    <p:extLst>
      <p:ext uri="{BB962C8B-B14F-4D97-AF65-F5344CB8AC3E}">
        <p14:creationId xmlns:p14="http://schemas.microsoft.com/office/powerpoint/2010/main" val="1915643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6FD23-111F-4326-80F9-66C2948A2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62F5FB-538E-4469-9B5D-E50715255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3579"/>
            <a:ext cx="8596668" cy="4677784"/>
          </a:xfrm>
        </p:spPr>
        <p:txBody>
          <a:bodyPr>
            <a:normAutofit fontScale="92500"/>
          </a:bodyPr>
          <a:lstStyle/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značíme: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PŘ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vyjadřuje: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co podmět dělá, co se s ním děje…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ptáme se :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Co se říká o podmětu? Co dělá podmět?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čím je vyjádřen: </a:t>
            </a:r>
          </a:p>
          <a:p>
            <a:pPr lvl="1"/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obvykle slovesem  - </a:t>
            </a:r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Káva </a:t>
            </a:r>
            <a:r>
              <a:rPr lang="cs-CZ" sz="2400" b="1" u="wavyHeavy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voní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lvl="1"/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může být vyjádřen i dalšími slovními druhy (1, 2, 3, 4, 10)</a:t>
            </a:r>
          </a:p>
          <a:p>
            <a:pPr>
              <a:buFontTx/>
              <a:buChar char="-"/>
            </a:pP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druhy přísudků:</a:t>
            </a:r>
          </a:p>
          <a:p>
            <a:pPr lvl="1">
              <a:buFontTx/>
              <a:buChar char="-"/>
            </a:pP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přísudek slovesný</a:t>
            </a:r>
          </a:p>
          <a:p>
            <a:pPr lvl="1">
              <a:buFontTx/>
              <a:buChar char="-"/>
            </a:pP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přísudek jmenný</a:t>
            </a:r>
          </a:p>
          <a:p>
            <a:pPr lvl="1">
              <a:buFontTx/>
              <a:buChar char="-"/>
            </a:pP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přísudek jmenný se sponou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1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34DFC5-3243-49E4-9132-8CB284305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slovesný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2316E2-993C-40E8-9145-C1EF3C9C7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3789"/>
            <a:ext cx="8596668" cy="4597573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je vyjádřen určitým slovesným tvarem</a:t>
            </a:r>
          </a:p>
          <a:p>
            <a:pPr lvl="1"/>
            <a:r>
              <a:rPr lang="cs-CZ" sz="2400" b="1" dirty="0">
                <a:latin typeface="Arial" pitchFamily="34" charset="0"/>
                <a:cs typeface="Arial" pitchFamily="34" charset="0"/>
              </a:rPr>
              <a:t>jednoduchým</a:t>
            </a:r>
          </a:p>
          <a:p>
            <a:pPr lvl="2"/>
            <a:r>
              <a:rPr lang="cs-CZ" sz="2400" dirty="0">
                <a:latin typeface="Arial" pitchFamily="34" charset="0"/>
                <a:cs typeface="Arial" pitchFamily="34" charset="0"/>
              </a:rPr>
              <a:t>Petr mi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mával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lvl="2"/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Mává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mu na cestu. </a:t>
            </a:r>
          </a:p>
          <a:p>
            <a:pPr lvl="2"/>
            <a:r>
              <a:rPr lang="cs-CZ" sz="2400" dirty="0">
                <a:latin typeface="Arial" pitchFamily="34" charset="0"/>
                <a:cs typeface="Arial" pitchFamily="34" charset="0"/>
              </a:rPr>
              <a:t>V neděli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vždy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dívá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na počasí. </a:t>
            </a:r>
          </a:p>
          <a:p>
            <a:pPr lvl="1"/>
            <a:r>
              <a:rPr lang="cs-CZ" sz="2400" b="1" dirty="0">
                <a:latin typeface="Arial" pitchFamily="34" charset="0"/>
                <a:cs typeface="Arial" pitchFamily="34" charset="0"/>
              </a:rPr>
              <a:t>složeným</a:t>
            </a:r>
          </a:p>
          <a:p>
            <a:pPr lvl="2"/>
            <a:r>
              <a:rPr lang="cs-CZ" sz="2400" dirty="0">
                <a:latin typeface="Arial" pitchFamily="34" charset="0"/>
                <a:cs typeface="Arial" pitchFamily="34" charset="0"/>
              </a:rPr>
              <a:t>Michal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by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tam rád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přijel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lvl="2"/>
            <a:r>
              <a:rPr lang="cs-CZ" sz="2400" dirty="0">
                <a:latin typeface="Arial" pitchFamily="34" charset="0"/>
                <a:cs typeface="Arial" pitchFamily="34" charset="0"/>
              </a:rPr>
              <a:t>Zítra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budeme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dělat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zkoušku. </a:t>
            </a:r>
          </a:p>
          <a:p>
            <a:pPr lvl="2"/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Nezapomněli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jsme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na vás. </a:t>
            </a:r>
          </a:p>
          <a:p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8833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CEEFD6-B080-4EF2-A27C-093960D0B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BB450D43-AA5F-431E-AA24-C58F88F85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2160588"/>
            <a:ext cx="8596312" cy="3881437"/>
          </a:xfrm>
        </p:spPr>
        <p:txBody>
          <a:bodyPr>
            <a:normAutofit/>
          </a:bodyPr>
          <a:lstStyle/>
          <a:p>
            <a:r>
              <a:rPr lang="cs-CZ" sz="2800" dirty="0"/>
              <a:t>dříve bylo pomocné sloveso BÝT součástí všech slovesných tvarů v minulém čase, a to i ve 3. osobě (on jest utekl, oni jsou utekli)</a:t>
            </a:r>
          </a:p>
          <a:p>
            <a:r>
              <a:rPr lang="cs-CZ" sz="2800" dirty="0"/>
              <a:t>dnes tyto tvary nepoužíváme, ale….</a:t>
            </a:r>
          </a:p>
          <a:p>
            <a:r>
              <a:rPr lang="cs-CZ" sz="2800" b="1" dirty="0"/>
              <a:t>VŠECHNY TVARY SLOVES V ČASE MINULÉM stále POVAŽUJEME ZA SLOŽENÉ TVARY </a:t>
            </a:r>
          </a:p>
        </p:txBody>
      </p:sp>
    </p:spTree>
    <p:extLst>
      <p:ext uri="{BB962C8B-B14F-4D97-AF65-F5344CB8AC3E}">
        <p14:creationId xmlns:p14="http://schemas.microsoft.com/office/powerpoint/2010/main" val="147946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BBCB0A-D17A-4399-94A1-69EDA40F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56674"/>
            <a:ext cx="10728604" cy="167372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7030A0"/>
                </a:solidFill>
              </a:rPr>
              <a:t>Úkol č. 1 </a:t>
            </a:r>
            <a:br>
              <a:rPr lang="cs-CZ" dirty="0">
                <a:solidFill>
                  <a:srgbClr val="7030A0"/>
                </a:solidFill>
              </a:rPr>
            </a:br>
            <a:r>
              <a:rPr lang="cs-CZ" dirty="0">
                <a:solidFill>
                  <a:srgbClr val="7030A0"/>
                </a:solidFill>
              </a:rPr>
              <a:t>Najděte přísudky, rozhodněte, zda jsou vyjádřeny jednoduchým slovesným tvarem nebo složeným.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A47974-1D36-4228-BE98-639BE1D81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5029033" cy="38807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Kdybych to tušil, nešel bych tam. </a:t>
            </a:r>
          </a:p>
          <a:p>
            <a:r>
              <a:rPr lang="cs-CZ" dirty="0"/>
              <a:t>Napíšeš mi prosím dopis?</a:t>
            </a:r>
          </a:p>
          <a:p>
            <a:r>
              <a:rPr lang="cs-CZ" dirty="0"/>
              <a:t>Ten článek už jsem četl. </a:t>
            </a:r>
          </a:p>
          <a:p>
            <a:r>
              <a:rPr lang="cs-CZ" dirty="0"/>
              <a:t>Nezapomeňte na nás!</a:t>
            </a:r>
          </a:p>
          <a:p>
            <a:r>
              <a:rPr lang="cs-CZ" dirty="0"/>
              <a:t>Na zahradě kvetly květiny. </a:t>
            </a:r>
          </a:p>
          <a:p>
            <a:r>
              <a:rPr lang="cs-CZ" dirty="0"/>
              <a:t>Přijeli k nám na návštěvu. </a:t>
            </a:r>
          </a:p>
          <a:p>
            <a:r>
              <a:rPr lang="cs-CZ" dirty="0"/>
              <a:t>Přihlásila se pozdě. </a:t>
            </a:r>
          </a:p>
          <a:p>
            <a:r>
              <a:rPr lang="cs-CZ" dirty="0"/>
              <a:t>Usmívá se na mě. </a:t>
            </a:r>
          </a:p>
          <a:p>
            <a:r>
              <a:rPr lang="cs-CZ" dirty="0"/>
              <a:t>Pes zuřivě štěká na kolemjdoucí. </a:t>
            </a:r>
          </a:p>
          <a:p>
            <a:r>
              <a:rPr lang="cs-CZ" dirty="0"/>
              <a:t>Budu ti radit.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25FDF8-B759-4684-8197-4C879CA74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4609" y="2160589"/>
            <a:ext cx="5029033" cy="388077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Kdy</a:t>
            </a:r>
            <a:r>
              <a:rPr lang="cs-CZ" b="1" dirty="0"/>
              <a:t>bych </a:t>
            </a:r>
            <a:r>
              <a:rPr lang="cs-CZ" dirty="0"/>
              <a:t>to </a:t>
            </a:r>
            <a:r>
              <a:rPr lang="cs-CZ" b="1" dirty="0"/>
              <a:t>tušil</a:t>
            </a:r>
            <a:r>
              <a:rPr lang="cs-CZ" dirty="0"/>
              <a:t>, </a:t>
            </a:r>
            <a:r>
              <a:rPr lang="cs-CZ" b="1" dirty="0"/>
              <a:t>nešel</a:t>
            </a:r>
            <a:r>
              <a:rPr lang="cs-CZ" dirty="0"/>
              <a:t> </a:t>
            </a:r>
            <a:r>
              <a:rPr lang="cs-CZ" b="1" dirty="0"/>
              <a:t>bych</a:t>
            </a:r>
            <a:r>
              <a:rPr lang="cs-CZ" dirty="0"/>
              <a:t> tam.  - s</a:t>
            </a:r>
          </a:p>
          <a:p>
            <a:r>
              <a:rPr lang="cs-CZ" b="1" dirty="0"/>
              <a:t>Napíšeš</a:t>
            </a:r>
            <a:r>
              <a:rPr lang="cs-CZ" dirty="0"/>
              <a:t> mi prosím dopis? - J</a:t>
            </a:r>
          </a:p>
          <a:p>
            <a:r>
              <a:rPr lang="cs-CZ" dirty="0"/>
              <a:t>Ten článek už </a:t>
            </a:r>
            <a:r>
              <a:rPr lang="cs-CZ" b="1" dirty="0"/>
              <a:t>jsem</a:t>
            </a:r>
            <a:r>
              <a:rPr lang="cs-CZ" dirty="0"/>
              <a:t> </a:t>
            </a:r>
            <a:r>
              <a:rPr lang="cs-CZ" b="1" dirty="0"/>
              <a:t>četl</a:t>
            </a:r>
            <a:r>
              <a:rPr lang="cs-CZ" dirty="0"/>
              <a:t>. - S</a:t>
            </a:r>
          </a:p>
          <a:p>
            <a:r>
              <a:rPr lang="cs-CZ" b="1" dirty="0"/>
              <a:t>Nezapomeňte</a:t>
            </a:r>
            <a:r>
              <a:rPr lang="cs-CZ" dirty="0"/>
              <a:t> na nás! - J</a:t>
            </a:r>
          </a:p>
          <a:p>
            <a:r>
              <a:rPr lang="cs-CZ" dirty="0"/>
              <a:t>Na zahradě </a:t>
            </a:r>
            <a:r>
              <a:rPr lang="cs-CZ" b="1" dirty="0"/>
              <a:t>kvetly</a:t>
            </a:r>
            <a:r>
              <a:rPr lang="cs-CZ" dirty="0"/>
              <a:t> květiny. - S</a:t>
            </a:r>
          </a:p>
          <a:p>
            <a:r>
              <a:rPr lang="cs-CZ" b="1" dirty="0"/>
              <a:t>Přijeli</a:t>
            </a:r>
            <a:r>
              <a:rPr lang="cs-CZ" dirty="0"/>
              <a:t> k nám na návštěvu. - S</a:t>
            </a:r>
          </a:p>
          <a:p>
            <a:r>
              <a:rPr lang="cs-CZ" b="1" dirty="0"/>
              <a:t>Přihlásila se </a:t>
            </a:r>
            <a:r>
              <a:rPr lang="cs-CZ" dirty="0"/>
              <a:t>pozdě. - S</a:t>
            </a:r>
          </a:p>
          <a:p>
            <a:r>
              <a:rPr lang="cs-CZ" b="1" dirty="0"/>
              <a:t>Usmívá se </a:t>
            </a:r>
            <a:r>
              <a:rPr lang="cs-CZ" dirty="0"/>
              <a:t>na mě. - J</a:t>
            </a:r>
          </a:p>
          <a:p>
            <a:r>
              <a:rPr lang="cs-CZ" dirty="0"/>
              <a:t>Pes zuřivě </a:t>
            </a:r>
            <a:r>
              <a:rPr lang="cs-CZ" b="1" dirty="0"/>
              <a:t>štěká</a:t>
            </a:r>
            <a:r>
              <a:rPr lang="cs-CZ" dirty="0"/>
              <a:t> na kolemjdoucí.  - J</a:t>
            </a:r>
          </a:p>
          <a:p>
            <a:r>
              <a:rPr lang="cs-CZ" b="1" dirty="0"/>
              <a:t>Budu</a:t>
            </a:r>
            <a:r>
              <a:rPr lang="cs-CZ" dirty="0"/>
              <a:t> ti </a:t>
            </a:r>
            <a:r>
              <a:rPr lang="cs-CZ" b="1" dirty="0"/>
              <a:t>radit</a:t>
            </a:r>
            <a:r>
              <a:rPr lang="cs-CZ" dirty="0"/>
              <a:t>. - S</a:t>
            </a:r>
          </a:p>
        </p:txBody>
      </p:sp>
    </p:spTree>
    <p:extLst>
      <p:ext uri="{BB962C8B-B14F-4D97-AF65-F5344CB8AC3E}">
        <p14:creationId xmlns:p14="http://schemas.microsoft.com/office/powerpoint/2010/main" val="344122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58FE32-9148-420F-985E-E0A733CE7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PŘÍSUDEK JMENNÝ BEZE SPONY</a:t>
            </a:r>
            <a:br>
              <a:rPr lang="cs-CZ" b="1" u="sng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423CD-F274-4D6E-91BE-DC795E8C1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10520055" cy="4110962"/>
          </a:xfrm>
        </p:spPr>
        <p:txBody>
          <a:bodyPr/>
          <a:lstStyle/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Skládá se:</a:t>
            </a:r>
          </a:p>
          <a:p>
            <a:pPr lvl="1"/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 přísudku je pouze jméno</a:t>
            </a:r>
          </a:p>
          <a:p>
            <a:pPr lvl="2"/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podstatné</a:t>
            </a:r>
          </a:p>
          <a:p>
            <a:pPr lvl="2"/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přídavné</a:t>
            </a:r>
          </a:p>
          <a:p>
            <a:pPr lvl="1"/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tento přísudek se vyskytuje  převážně v příslovích/heslech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Mladost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radost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Sliby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chyby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Pes – </a:t>
            </a:r>
            <a:r>
              <a:rPr lang="cs-CZ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přítel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člověka. </a:t>
            </a:r>
          </a:p>
          <a:p>
            <a:pPr marL="0" indent="0">
              <a:buNone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51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58FE32-9148-420F-985E-E0A733CE7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PŘÍSUDEK JMENNÝ SE SPONOU</a:t>
            </a:r>
            <a:br>
              <a:rPr lang="cs-CZ" b="1" u="sng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423CD-F274-4D6E-91BE-DC795E8C1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10520055" cy="4110962"/>
          </a:xfrm>
        </p:spPr>
        <p:txBody>
          <a:bodyPr>
            <a:normAutofit lnSpcReduction="10000"/>
          </a:bodyPr>
          <a:lstStyle/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Skládá se:</a:t>
            </a:r>
          </a:p>
          <a:p>
            <a:pPr lvl="1"/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sponové sloveso + jméno</a:t>
            </a:r>
          </a:p>
          <a:p>
            <a:pPr lvl="8"/>
            <a:r>
              <a:rPr lang="cs-CZ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podstatné</a:t>
            </a:r>
          </a:p>
          <a:p>
            <a:pPr lvl="8"/>
            <a:r>
              <a:rPr lang="cs-CZ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přídavné</a:t>
            </a:r>
          </a:p>
          <a:p>
            <a:pPr lvl="1"/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sponová slovesa</a:t>
            </a:r>
          </a:p>
          <a:p>
            <a:pPr lvl="2"/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být </a:t>
            </a:r>
          </a:p>
          <a:p>
            <a:pPr lvl="2"/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bývat</a:t>
            </a:r>
          </a:p>
          <a:p>
            <a:pPr lvl="2"/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stát se</a:t>
            </a:r>
          </a:p>
          <a:p>
            <a:pPr lvl="2"/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stávat se</a:t>
            </a:r>
          </a:p>
          <a:p>
            <a:pPr marL="0" indent="0">
              <a:buNone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04A6864-AEF5-449F-AD2D-FA48F04349AF}"/>
              </a:ext>
            </a:extLst>
          </p:cNvPr>
          <p:cNvSpPr txBox="1"/>
          <p:nvPr/>
        </p:nvSpPr>
        <p:spPr>
          <a:xfrm>
            <a:off x="7154779" y="3985882"/>
            <a:ext cx="45559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7030A0"/>
                </a:solidFill>
              </a:rPr>
              <a:t>!!!</a:t>
            </a:r>
          </a:p>
          <a:p>
            <a:r>
              <a:rPr lang="cs-CZ" sz="2400" b="1" dirty="0">
                <a:solidFill>
                  <a:srgbClr val="7030A0"/>
                </a:solidFill>
              </a:rPr>
              <a:t>BÝT = EXISTOVAT = plnovýznamové sloveso = přísudek slovesný</a:t>
            </a:r>
          </a:p>
          <a:p>
            <a:r>
              <a:rPr lang="cs-CZ" sz="2400" b="1" dirty="0">
                <a:solidFill>
                  <a:srgbClr val="7030A0"/>
                </a:solidFill>
              </a:rPr>
              <a:t>Strašidla </a:t>
            </a:r>
            <a:r>
              <a:rPr lang="cs-CZ" sz="2400" b="1" u="wavyHeavy" dirty="0">
                <a:solidFill>
                  <a:srgbClr val="7030A0"/>
                </a:solidFill>
              </a:rPr>
              <a:t>nejsou</a:t>
            </a:r>
            <a:r>
              <a:rPr lang="cs-CZ" sz="2400" b="1" dirty="0">
                <a:solidFill>
                  <a:srgbClr val="7030A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225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0578D-5AE2-4EDA-BA24-89B002C87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PŘÍSUDEK JMENNÝ SE SPONOU</a:t>
            </a:r>
            <a:br>
              <a:rPr lang="cs-CZ" b="1" u="sng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F6AC67CF-D7E8-4B8A-8C33-A0BA2796F697}"/>
              </a:ext>
            </a:extLst>
          </p:cNvPr>
          <p:cNvSpPr/>
          <p:nvPr/>
        </p:nvSpPr>
        <p:spPr>
          <a:xfrm>
            <a:off x="7271636" y="1754203"/>
            <a:ext cx="2880320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JMÉNO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ADBB8BE0-507C-430D-974D-6F2B725E6963}"/>
              </a:ext>
            </a:extLst>
          </p:cNvPr>
          <p:cNvSpPr/>
          <p:nvPr/>
        </p:nvSpPr>
        <p:spPr>
          <a:xfrm>
            <a:off x="677334" y="1778809"/>
            <a:ext cx="3960440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SPONOVÉ SLOVESO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0F9B713-71F9-4989-A721-F1BCD0CF625F}"/>
              </a:ext>
            </a:extLst>
          </p:cNvPr>
          <p:cNvSpPr txBox="1"/>
          <p:nvPr/>
        </p:nvSpPr>
        <p:spPr>
          <a:xfrm>
            <a:off x="1227221" y="4042611"/>
            <a:ext cx="92883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Michal </a:t>
            </a:r>
            <a:r>
              <a:rPr lang="cs-CZ" sz="3600" b="1" u="wavyHeavy" dirty="0">
                <a:solidFill>
                  <a:srgbClr val="7030A0"/>
                </a:solidFill>
              </a:rPr>
              <a:t>se stal hokejistou</a:t>
            </a:r>
            <a:r>
              <a:rPr lang="cs-CZ" sz="3600" b="1" dirty="0"/>
              <a:t>. </a:t>
            </a:r>
          </a:p>
          <a:p>
            <a:endParaRPr lang="cs-CZ" sz="3600" dirty="0"/>
          </a:p>
          <a:p>
            <a:r>
              <a:rPr lang="cs-CZ" sz="3600" dirty="0"/>
              <a:t>Petra </a:t>
            </a:r>
            <a:r>
              <a:rPr lang="cs-CZ" sz="3600" b="1" u="wavyHeavy" dirty="0">
                <a:solidFill>
                  <a:srgbClr val="7030A0"/>
                </a:solidFill>
              </a:rPr>
              <a:t>byla zdravá</a:t>
            </a:r>
            <a:r>
              <a:rPr lang="cs-CZ" sz="3600" dirty="0"/>
              <a:t>.</a:t>
            </a:r>
          </a:p>
        </p:txBody>
      </p:sp>
      <p:sp>
        <p:nvSpPr>
          <p:cNvPr id="13" name="Kříž 12">
            <a:extLst>
              <a:ext uri="{FF2B5EF4-FFF2-40B4-BE49-F238E27FC236}">
                <a16:creationId xmlns:a16="http://schemas.microsoft.com/office/drawing/2014/main" id="{C2A7B606-4CD0-4EAA-B6E3-4EA2877169D2}"/>
              </a:ext>
            </a:extLst>
          </p:cNvPr>
          <p:cNvSpPr/>
          <p:nvPr/>
        </p:nvSpPr>
        <p:spPr>
          <a:xfrm>
            <a:off x="5512904" y="1930400"/>
            <a:ext cx="728870" cy="884989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28679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</TotalTime>
  <Words>1628</Words>
  <Application>Microsoft Office PowerPoint</Application>
  <PresentationFormat>Širokoúhlá obrazovka</PresentationFormat>
  <Paragraphs>309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Trebuchet MS</vt:lpstr>
      <vt:lpstr>Wingdings 3</vt:lpstr>
      <vt:lpstr>Fazeta</vt:lpstr>
      <vt:lpstr>podmět a přísudek</vt:lpstr>
      <vt:lpstr>pokyny k práci s prezentací</vt:lpstr>
      <vt:lpstr>přísudek</vt:lpstr>
      <vt:lpstr>přísudek slovesný</vt:lpstr>
      <vt:lpstr>pozor</vt:lpstr>
      <vt:lpstr>Úkol č. 1  Najděte přísudky, rozhodněte, zda jsou vyjádřeny jednoduchým slovesným tvarem nebo složeným.</vt:lpstr>
      <vt:lpstr>PŘÍSUDEK JMENNÝ BEZE SPONY </vt:lpstr>
      <vt:lpstr>PŘÍSUDEK JMENNÝ SE SPONOU </vt:lpstr>
      <vt:lpstr>PŘÍSUDEK JMENNÝ SE SPONOU </vt:lpstr>
      <vt:lpstr>Úkol č. 1 Vyhledejte přísudky a určete jejich druh.</vt:lpstr>
      <vt:lpstr>Úkol č. 1 Vyhledejte přísudky a určete jejich druh.</vt:lpstr>
      <vt:lpstr>Úkol č. 2 Vyhledejte přísudky a určete, zda jde o přísudek slovesný nebo jmenný se sponou.</vt:lpstr>
      <vt:lpstr>podmět</vt:lpstr>
      <vt:lpstr>druhy podmětů</vt:lpstr>
      <vt:lpstr>podmět vyjádřený</vt:lpstr>
      <vt:lpstr>podmět nevyjádřený</vt:lpstr>
      <vt:lpstr>podmět všeobecný</vt:lpstr>
      <vt:lpstr>podmět několikanásobný</vt:lpstr>
      <vt:lpstr>Úkol č. 1  Najděte podměty, určete slovní druh, kterým je vyjádřen. </vt:lpstr>
      <vt:lpstr>Úkol č. 2  Vyhledejte podměty a určete, ve kterých větách je podmět nevyjádřený. </vt:lpstr>
      <vt:lpstr>Úkol č. 3 Vyhledejte podměty a určete, ve kterých větách je podmět všeobecný. </vt:lpstr>
      <vt:lpstr>zápis - přísudek</vt:lpstr>
      <vt:lpstr>zápis - přísudek</vt:lpstr>
      <vt:lpstr>zápis - podmět</vt:lpstr>
      <vt:lpstr>zápis - podmět</vt:lpstr>
      <vt:lpstr>Shoda přísudku s podmětem</vt:lpstr>
      <vt:lpstr>Shoda přísudku s několikanásobným podmětem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podmět a přísudek</dc:title>
  <dc:creator>Kšandová Jitka</dc:creator>
  <cp:lastModifiedBy>havlova93@seznam.cz</cp:lastModifiedBy>
  <cp:revision>40</cp:revision>
  <dcterms:created xsi:type="dcterms:W3CDTF">2020-04-06T08:00:09Z</dcterms:created>
  <dcterms:modified xsi:type="dcterms:W3CDTF">2020-04-15T07:47:42Z</dcterms:modified>
</cp:coreProperties>
</file>