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9.jpeg" ContentType="image/jpeg"/>
  <Override PartName="/ppt/media/image1.jpeg" ContentType="image/jpe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53C2D611-A095-48AD-A8BC-B28FB8DF2386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3. 4. 2020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B0050C8-5A68-4DDD-A868-59D015FB8CE8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7943DE3-6774-4F8A-B94B-B258E75688C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3. 4. 2020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9F20F52-ECCC-4E02-A526-D43217DD06DE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874880" y="1376280"/>
            <a:ext cx="8626320" cy="867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ff0000"/>
                </a:solidFill>
                <a:latin typeface="Arial"/>
              </a:rPr>
              <a:t>Zdroje elektromagnetického záření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Obrázek 4" descr=""/>
          <p:cNvPicPr/>
          <p:nvPr/>
        </p:nvPicPr>
        <p:blipFill>
          <a:blip r:embed="rId1"/>
          <a:stretch/>
        </p:blipFill>
        <p:spPr>
          <a:xfrm>
            <a:off x="2808000" y="2709000"/>
            <a:ext cx="6798240" cy="3377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899640" y="1019520"/>
            <a:ext cx="869688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1. Nejdůležitějším zdrojem elektromagnetického záření  pro nás je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Slunce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+ 6000 °C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828720" y="2093760"/>
            <a:ext cx="60955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Celé spektrum elektromagnetického záření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vyzařuje každé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 zahřáté těleso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828720" y="3629520"/>
            <a:ext cx="60955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Při teplotách nad 525 °C se těleso stává ve tmě viditelným a jeho barva závisí na teplotě.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87" name="Obrázek 5" descr=""/>
          <p:cNvPicPr/>
          <p:nvPr/>
        </p:nvPicPr>
        <p:blipFill>
          <a:blip r:embed="rId1"/>
          <a:stretch/>
        </p:blipFill>
        <p:spPr>
          <a:xfrm>
            <a:off x="7795440" y="1850760"/>
            <a:ext cx="3567600" cy="3409200"/>
          </a:xfrm>
          <a:prstGeom prst="rect">
            <a:avLst/>
          </a:prstGeom>
          <a:ln>
            <a:noFill/>
          </a:ln>
        </p:spPr>
      </p:pic>
      <p:sp>
        <p:nvSpPr>
          <p:cNvPr id="88" name="CustomShape 4"/>
          <p:cNvSpPr/>
          <p:nvPr/>
        </p:nvSpPr>
        <p:spPr>
          <a:xfrm>
            <a:off x="828720" y="5007240"/>
            <a:ext cx="609552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222222"/>
                </a:solidFill>
                <a:latin typeface="Arial"/>
              </a:rPr>
              <a:t>Barva ze Země se značně mění v průběhu dne a v závislosti na stavu atmosféry.</a:t>
            </a:r>
            <a:endParaRPr b="0" lang="cs-CZ" sz="20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40440" y="480240"/>
            <a:ext cx="66913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2. Luminiscence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je záření, při kterém těleso vydává nahromaděnou energii v podobě energie studeného světla.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90" name="Obrázek 2" descr=""/>
          <p:cNvPicPr/>
          <p:nvPr/>
        </p:nvPicPr>
        <p:blipFill>
          <a:blip r:embed="rId1"/>
          <a:stretch/>
        </p:blipFill>
        <p:spPr>
          <a:xfrm>
            <a:off x="8411400" y="411120"/>
            <a:ext cx="2700720" cy="1740600"/>
          </a:xfrm>
          <a:prstGeom prst="rect">
            <a:avLst/>
          </a:prstGeom>
          <a:ln>
            <a:noFill/>
          </a:ln>
        </p:spPr>
      </p:pic>
      <p:pic>
        <p:nvPicPr>
          <p:cNvPr id="91" name="Picture 2" descr=""/>
          <p:cNvPicPr/>
          <p:nvPr/>
        </p:nvPicPr>
        <p:blipFill>
          <a:blip r:embed="rId2"/>
          <a:stretch/>
        </p:blipFill>
        <p:spPr>
          <a:xfrm>
            <a:off x="7673400" y="3201480"/>
            <a:ext cx="3268080" cy="2617200"/>
          </a:xfrm>
          <a:prstGeom prst="rect">
            <a:avLst/>
          </a:prstGeom>
          <a:ln>
            <a:noFill/>
          </a:ln>
        </p:spPr>
      </p:pic>
      <p:pic>
        <p:nvPicPr>
          <p:cNvPr id="92" name="Obrázek 4" descr=""/>
          <p:cNvPicPr/>
          <p:nvPr/>
        </p:nvPicPr>
        <p:blipFill>
          <a:blip r:embed="rId3"/>
          <a:stretch/>
        </p:blipFill>
        <p:spPr>
          <a:xfrm>
            <a:off x="3384720" y="4248720"/>
            <a:ext cx="3431880" cy="2059200"/>
          </a:xfrm>
          <a:prstGeom prst="rect">
            <a:avLst/>
          </a:prstGeom>
          <a:ln>
            <a:noFill/>
          </a:ln>
        </p:spPr>
      </p:pic>
      <p:sp>
        <p:nvSpPr>
          <p:cNvPr id="93" name="CustomShape 2"/>
          <p:cNvSpPr/>
          <p:nvPr/>
        </p:nvSpPr>
        <p:spPr>
          <a:xfrm>
            <a:off x="4124520" y="3953160"/>
            <a:ext cx="10285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světluška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8687160" y="5911200"/>
            <a:ext cx="9154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medúza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665640" y="2715120"/>
            <a:ext cx="79459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Bioluminiscence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-vyzařování světla některými živými organizmy</a:t>
            </a:r>
            <a:endParaRPr b="0" lang="cs-CZ" sz="2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46120" y="593640"/>
            <a:ext cx="609552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3. Laser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je přístroj, který energii luminiscenčního prostředí vyzáří naráz v podobě úzkého </a:t>
            </a: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světelného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nebo </a:t>
            </a: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infračerveného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paprsku.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558720" y="1757520"/>
            <a:ext cx="1962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Využití laseru: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4446360" y="3244320"/>
            <a:ext cx="32990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- vrtání a řezání tvrdých materiálů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500400" y="2203200"/>
            <a:ext cx="32990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vrtání a řezání tvrdých materiálů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487440" y="2493000"/>
            <a:ext cx="12412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v lékařství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606960" y="6148800"/>
            <a:ext cx="3267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počítače ( vypalovačky, tiskárny)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2" name="CustomShape 7"/>
          <p:cNvSpPr/>
          <p:nvPr/>
        </p:nvSpPr>
        <p:spPr>
          <a:xfrm>
            <a:off x="646200" y="6425640"/>
            <a:ext cx="2165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laserové ukazovátko</a:t>
            </a:r>
            <a:endParaRPr b="0" lang="cs-CZ" sz="1800" spc="-1" strike="noStrike">
              <a:latin typeface="Arial"/>
            </a:endParaRPr>
          </a:p>
        </p:txBody>
      </p:sp>
      <p:pic>
        <p:nvPicPr>
          <p:cNvPr id="103" name="Obrázek 12" descr=""/>
          <p:cNvPicPr/>
          <p:nvPr/>
        </p:nvPicPr>
        <p:blipFill>
          <a:blip r:embed="rId1"/>
          <a:stretch/>
        </p:blipFill>
        <p:spPr>
          <a:xfrm>
            <a:off x="7986960" y="729360"/>
            <a:ext cx="2877840" cy="2838600"/>
          </a:xfrm>
          <a:prstGeom prst="rect">
            <a:avLst/>
          </a:prstGeom>
          <a:ln>
            <a:noFill/>
          </a:ln>
        </p:spPr>
      </p:pic>
      <p:pic>
        <p:nvPicPr>
          <p:cNvPr id="104" name="Obrázek 14" descr=""/>
          <p:cNvPicPr/>
          <p:nvPr/>
        </p:nvPicPr>
        <p:blipFill>
          <a:blip r:embed="rId2"/>
          <a:stretch/>
        </p:blipFill>
        <p:spPr>
          <a:xfrm>
            <a:off x="7561080" y="4591440"/>
            <a:ext cx="2472120" cy="1857600"/>
          </a:xfrm>
          <a:prstGeom prst="rect">
            <a:avLst/>
          </a:prstGeom>
          <a:ln>
            <a:noFill/>
          </a:ln>
        </p:spPr>
      </p:pic>
      <p:sp>
        <p:nvSpPr>
          <p:cNvPr id="105" name="CustomShape 8"/>
          <p:cNvSpPr/>
          <p:nvPr/>
        </p:nvSpPr>
        <p:spPr>
          <a:xfrm>
            <a:off x="1642680" y="2500200"/>
            <a:ext cx="60955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k léčbě akné, vrásek, podlitin, ekzému, oparů, lupénky, popálenin…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léčba zubního kazu, zánětu dásní,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v chirurgii 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6" name="CustomShape 9"/>
          <p:cNvSpPr/>
          <p:nvPr/>
        </p:nvSpPr>
        <p:spPr>
          <a:xfrm>
            <a:off x="1540440" y="3567960"/>
            <a:ext cx="533952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 u="sng">
                <a:solidFill>
                  <a:srgbClr val="000000"/>
                </a:solidFill>
                <a:uFillTx/>
                <a:latin typeface="Calibri"/>
              </a:rPr>
              <a:t>Výhody ošetření laserem: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-zákroky mohou být provedeny i bez anestezie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dokonalejší a rychlejší regenerace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potlačuje bolest a otoky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po chirurgickém zákroku není nutné ránu šít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zastavuje krvácení během chirurgických zákroků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rychlejší průběh hojení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nepatrné tvoření jizev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- sterilizační efekt během zákroku</a:t>
            </a:r>
            <a:endParaRPr b="0" lang="cs-CZ" sz="18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605520" y="758520"/>
            <a:ext cx="4943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4. Rentgenka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je zdrojem rentgenového záření.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890640" y="1374840"/>
            <a:ext cx="609552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Jsou-li nabité částice urychlovány vysokým napětím a pak prudce zabrzděny, vzniká rentgenové záření.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109" name="Obrázek 4" descr=""/>
          <p:cNvPicPr/>
          <p:nvPr/>
        </p:nvPicPr>
        <p:blipFill>
          <a:blip r:embed="rId1"/>
          <a:stretch/>
        </p:blipFill>
        <p:spPr>
          <a:xfrm>
            <a:off x="2069280" y="2759040"/>
            <a:ext cx="4609800" cy="2723760"/>
          </a:xfrm>
          <a:prstGeom prst="rect">
            <a:avLst/>
          </a:prstGeom>
          <a:ln>
            <a:noFill/>
          </a:ln>
        </p:spPr>
      </p:pic>
      <p:pic>
        <p:nvPicPr>
          <p:cNvPr id="110" name="Obrázek 6" descr=""/>
          <p:cNvPicPr/>
          <p:nvPr/>
        </p:nvPicPr>
        <p:blipFill>
          <a:blip r:embed="rId2"/>
          <a:stretch/>
        </p:blipFill>
        <p:spPr>
          <a:xfrm>
            <a:off x="8501400" y="645840"/>
            <a:ext cx="2378160" cy="3422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933840" y="931680"/>
            <a:ext cx="609552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cs-CZ" sz="2000" spc="-1" strike="noStrike">
                <a:solidFill>
                  <a:srgbClr val="ffffff"/>
                </a:solidFill>
                <a:latin typeface="Calibri"/>
              </a:rPr>
              <a:t>5</a:t>
            </a: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5. Urychlovače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(cyklotrony) urychlují částice na rychlosti blízké rychlosti světla a zkoumají se jejich srážky.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112" name="Obrázek 3" descr=""/>
          <p:cNvPicPr/>
          <p:nvPr/>
        </p:nvPicPr>
        <p:blipFill>
          <a:blip r:embed="rId1"/>
          <a:stretch/>
        </p:blipFill>
        <p:spPr>
          <a:xfrm>
            <a:off x="4917600" y="1680840"/>
            <a:ext cx="5735160" cy="3736800"/>
          </a:xfrm>
          <a:prstGeom prst="rect">
            <a:avLst/>
          </a:prstGeom>
          <a:ln>
            <a:noFill/>
          </a:ln>
        </p:spPr>
      </p:pic>
      <p:sp>
        <p:nvSpPr>
          <p:cNvPr id="113" name="CustomShape 2"/>
          <p:cNvSpPr/>
          <p:nvPr/>
        </p:nvSpPr>
        <p:spPr>
          <a:xfrm>
            <a:off x="5205240" y="5520600"/>
            <a:ext cx="60955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222222"/>
                </a:solidFill>
                <a:latin typeface="Arial"/>
              </a:rPr>
              <a:t>Letecký záběr Fermilabu (prstenec urychlovače má průměr 6,316 km)</a:t>
            </a:r>
            <a:endParaRPr b="0" lang="cs-CZ" sz="18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Application>LibreOffice/5.4.4.2$Windows_X86_64 LibreOffice_project/2524958677847fb3bb44820e40380acbe820f960</Application>
  <Words>263</Words>
  <Paragraphs>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2020-03-29T13:57:13Z</dcterms:created>
  <dc:creator>Laštovičková Jana</dc:creator>
  <dc:description/>
  <dc:language>cs-CZ</dc:language>
  <cp:lastModifiedBy>Jana Laštovičková</cp:lastModifiedBy>
  <dcterms:modified xsi:type="dcterms:W3CDTF">2020-03-31T06:54:43Z</dcterms:modified>
  <cp:revision>11</cp:revision>
  <dc:subject/>
  <dc:title>Zdroje elektromagnetického záření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