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3.png" ContentType="image/png"/>
  <Override PartName="/ppt/media/image1.jpeg" ContentType="image/jpeg"/>
  <Override PartName="/ppt/media/image8.png" ContentType="image/png"/>
  <Override PartName="/ppt/media/image2.jpeg" ContentType="image/jpe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2040" cy="848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/>
          </a:grad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rIns="90000" tIns="45000" bIns="45000" anchor="b">
            <a:normAutofit/>
          </a:bodyPr>
          <a:p>
            <a:pPr algn="r">
              <a:lnSpc>
                <a:spcPct val="100000"/>
              </a:lnSpc>
            </a:pPr>
            <a:r>
              <a:rPr b="1" lang="cs-CZ" sz="4800" spc="-1" strike="noStrike">
                <a:solidFill>
                  <a:srgbClr val="464646"/>
                </a:solidFill>
                <a:latin typeface="Calibri"/>
              </a:rPr>
              <a:t>Klepnutím lze upravit styl předlohy nadpisů.</a:t>
            </a:r>
            <a:endParaRPr b="0" lang="cs-CZ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7"/>
          <p:cNvSpPr/>
          <p:nvPr/>
        </p:nvSpPr>
        <p:spPr>
          <a:xfrm>
            <a:off x="1687680" y="4952880"/>
            <a:ext cx="7455960" cy="487800"/>
          </a:xfrm>
          <a:custGeom>
            <a:avLst/>
            <a:gdLst/>
            <a:ahLst/>
            <a:rect l="l" t="t" r="r" b="b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35280" y="5237640"/>
            <a:ext cx="9108360" cy="788400"/>
          </a:xfrm>
          <a:custGeom>
            <a:avLst/>
            <a:gdLst/>
            <a:ahLst/>
            <a:rect l="l" t="t" r="r" b="b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0" y="5001120"/>
            <a:ext cx="9143640" cy="1863720"/>
          </a:xfrm>
          <a:custGeom>
            <a:avLst/>
            <a:gdLst/>
            <a:ahLst/>
            <a:rect l="l" t="t" r="r" b="b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Line 10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PlaceHolder 11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DE38F3B4-5539-4B7A-856C-DBECFCA8992F}" type="datetime">
              <a:rPr b="0" lang="cs-CZ" sz="1000" spc="-1" strike="noStrike">
                <a:solidFill>
                  <a:srgbClr val="ffffff"/>
                </a:solidFill>
                <a:latin typeface="Calibri"/>
              </a:rPr>
              <a:t>10. 4. 2020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A3842579-66F7-43D7-A1CB-C2D1618FB93E}" type="slidenum">
              <a:rPr b="0" lang="cs-CZ" sz="1000" spc="-1" strike="noStrike">
                <a:solidFill>
                  <a:srgbClr val="ffffff"/>
                </a:solidFill>
                <a:latin typeface="Calibri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7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7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1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1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9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9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50920" y="189000"/>
            <a:ext cx="8642160" cy="63900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Tlak vyvolaný tíhou vzduchu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2580840" y="2967480"/>
            <a:ext cx="398160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/>
          <a:p>
            <a:pPr algn="ctr">
              <a:lnSpc>
                <a:spcPct val="100000"/>
              </a:lnSpc>
            </a:pPr>
            <a:r>
              <a:rPr b="1" lang="cs-CZ" sz="5400" spc="-1" strike="noStrike">
                <a:solidFill>
                  <a:srgbClr val="f7070c"/>
                </a:solidFill>
                <a:latin typeface="Calibri"/>
              </a:rPr>
              <a:t>SPUSTIT TEST</a:t>
            </a:r>
            <a:endParaRPr b="0" lang="cs-CZ" sz="5400" spc="-1" strike="noStrike"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2411640" y="2781000"/>
            <a:ext cx="4320000" cy="122364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5504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A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8356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B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312156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C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250920" y="189000"/>
            <a:ext cx="8642160" cy="118764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5. V asi jak dlouhém brčku ucpaném nahoře prstem nám atmosférický tlak udrží vodu ?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06" name="CustomShape 5"/>
          <p:cNvSpPr/>
          <p:nvPr/>
        </p:nvSpPr>
        <p:spPr>
          <a:xfrm>
            <a:off x="18356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6"/>
          <p:cNvSpPr/>
          <p:nvPr/>
        </p:nvSpPr>
        <p:spPr>
          <a:xfrm>
            <a:off x="5504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7"/>
          <p:cNvSpPr/>
          <p:nvPr/>
        </p:nvSpPr>
        <p:spPr>
          <a:xfrm>
            <a:off x="312156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TextShape 8"/>
          <p:cNvSpPr txBox="1"/>
          <p:nvPr/>
        </p:nvSpPr>
        <p:spPr>
          <a:xfrm>
            <a:off x="536760" y="2133000"/>
            <a:ext cx="7899840" cy="194400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/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0,5 m</a:t>
            </a:r>
            <a:endParaRPr b="0" lang="cs-CZ" sz="36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1 m</a:t>
            </a:r>
            <a:endParaRPr b="0" lang="cs-CZ" sz="36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10 m</a:t>
            </a:r>
            <a:endParaRPr b="0" lang="cs-CZ" sz="3600" spc="-1" strike="noStrike">
              <a:latin typeface="Arial"/>
            </a:endParaRPr>
          </a:p>
        </p:txBody>
      </p:sp>
    </p:spTree>
  </p:cSld>
  <p:transition>
    <p:dissolve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250920" y="189000"/>
            <a:ext cx="8642160" cy="63900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C  je </a:t>
            </a:r>
            <a:r>
              <a:rPr b="1" lang="cs-CZ" sz="3600" spc="-1" strike="noStrike">
                <a:solidFill>
                  <a:srgbClr val="00b050"/>
                </a:solidFill>
                <a:latin typeface="Calibri"/>
              </a:rPr>
              <a:t>správně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395640" y="1124640"/>
            <a:ext cx="8062200" cy="368604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4000" spc="-1" strike="noStrike">
                <a:solidFill>
                  <a:srgbClr val="464646"/>
                </a:solidFill>
                <a:latin typeface="Calibri"/>
              </a:rPr>
              <a:t>Voda má 13,5x menší hustotu než rtuť, proto atmosférický tlak dovolí sacím způsobem čerpat vodu do výšky 13,5x větší než těch 76 cm rtuťového sloupce, tedy cca 10 m.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3932640" y="5949360"/>
            <a:ext cx="481572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4"/>
          <p:cNvSpPr/>
          <p:nvPr/>
        </p:nvSpPr>
        <p:spPr>
          <a:xfrm>
            <a:off x="435960" y="5949360"/>
            <a:ext cx="283968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CustomShape 5"/>
          <p:cNvSpPr/>
          <p:nvPr/>
        </p:nvSpPr>
        <p:spPr>
          <a:xfrm>
            <a:off x="395280" y="6513480"/>
            <a:ext cx="720000" cy="27648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6"/>
          <p:cNvSpPr/>
          <p:nvPr/>
        </p:nvSpPr>
        <p:spPr>
          <a:xfrm>
            <a:off x="6012000" y="6559200"/>
            <a:ext cx="304128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i="1" lang="cs-CZ" sz="1200" spc="-1" strike="noStrike">
                <a:solidFill>
                  <a:srgbClr val="000000"/>
                </a:solidFill>
                <a:latin typeface="Calibri"/>
              </a:rPr>
              <a:t>Ilustrace: Kliparty Office a archiv autora</a:t>
            </a:r>
            <a:endParaRPr b="0" lang="cs-CZ" sz="1200" spc="-1" strike="noStrike">
              <a:latin typeface="Arial"/>
            </a:endParaRPr>
          </a:p>
        </p:txBody>
      </p:sp>
    </p:spTree>
  </p:cSld>
  <p:transition>
    <p:dissolv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5504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A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18356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B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55" name="CustomShape 3"/>
          <p:cNvSpPr/>
          <p:nvPr/>
        </p:nvSpPr>
        <p:spPr>
          <a:xfrm>
            <a:off x="312156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C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56" name="CustomShape 4"/>
          <p:cNvSpPr/>
          <p:nvPr/>
        </p:nvSpPr>
        <p:spPr>
          <a:xfrm>
            <a:off x="224280" y="199800"/>
            <a:ext cx="8739720" cy="118764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1. Atmosférický tlak se poprvé pokusil experimentálně změřit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57" name="TextShape 5"/>
          <p:cNvSpPr txBox="1"/>
          <p:nvPr/>
        </p:nvSpPr>
        <p:spPr>
          <a:xfrm>
            <a:off x="550440" y="1989000"/>
            <a:ext cx="8062200" cy="194400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/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Monicelli</a:t>
            </a:r>
            <a:endParaRPr b="0" lang="cs-CZ" sz="32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Torricelli</a:t>
            </a:r>
            <a:endParaRPr b="0" lang="cs-CZ" sz="32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Tamagotchi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58" name="CustomShape 6"/>
          <p:cNvSpPr/>
          <p:nvPr/>
        </p:nvSpPr>
        <p:spPr>
          <a:xfrm>
            <a:off x="312156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7"/>
          <p:cNvSpPr/>
          <p:nvPr/>
        </p:nvSpPr>
        <p:spPr>
          <a:xfrm>
            <a:off x="5504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8"/>
          <p:cNvSpPr/>
          <p:nvPr/>
        </p:nvSpPr>
        <p:spPr>
          <a:xfrm>
            <a:off x="18356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250920" y="189000"/>
            <a:ext cx="8642160" cy="63900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B  je  </a:t>
            </a:r>
            <a:r>
              <a:rPr b="1" lang="cs-CZ" sz="3600" spc="-1" strike="noStrike">
                <a:solidFill>
                  <a:srgbClr val="00b050"/>
                </a:solidFill>
                <a:latin typeface="Calibri"/>
              </a:rPr>
              <a:t>správně 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685800" y="1124640"/>
            <a:ext cx="7918200" cy="368604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Byl to italský fyzik a matematik Evangelista Torricelli (1608-1647), znám především díky vynálezu rtuťového barometru. I po něm pojmenovaná starší jednotka Torr se dnes používá při popisu velmi malých tlaků nebo při měření krevního tlaku.</a:t>
            </a:r>
            <a:br/>
            <a:endParaRPr b="0" lang="cs-CZ" sz="3200" spc="-1" strike="noStrike">
              <a:latin typeface="Arial"/>
            </a:endParaRPr>
          </a:p>
        </p:txBody>
      </p:sp>
      <p:sp>
        <p:nvSpPr>
          <p:cNvPr id="63" name="CustomShape 3"/>
          <p:cNvSpPr/>
          <p:nvPr/>
        </p:nvSpPr>
        <p:spPr>
          <a:xfrm>
            <a:off x="5868000" y="5949360"/>
            <a:ext cx="251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Další otázka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64" name="CustomShape 4"/>
          <p:cNvSpPr/>
          <p:nvPr/>
        </p:nvSpPr>
        <p:spPr>
          <a:xfrm>
            <a:off x="5868000" y="5949360"/>
            <a:ext cx="251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5504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A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66" name="CustomShape 2"/>
          <p:cNvSpPr/>
          <p:nvPr/>
        </p:nvSpPr>
        <p:spPr>
          <a:xfrm>
            <a:off x="18356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B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67" name="CustomShape 3"/>
          <p:cNvSpPr/>
          <p:nvPr/>
        </p:nvSpPr>
        <p:spPr>
          <a:xfrm>
            <a:off x="312156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C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68" name="CustomShape 4"/>
          <p:cNvSpPr/>
          <p:nvPr/>
        </p:nvSpPr>
        <p:spPr>
          <a:xfrm>
            <a:off x="250920" y="189000"/>
            <a:ext cx="8785440" cy="118764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2. Proč použil Torricelli ve svém pokusu o změření  pa  právě je rtuť ?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69" name="TextShape 5"/>
          <p:cNvSpPr txBox="1"/>
          <p:nvPr/>
        </p:nvSpPr>
        <p:spPr>
          <a:xfrm>
            <a:off x="757440" y="1700640"/>
            <a:ext cx="7772040" cy="181764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/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Protože je velmi dobře vidět v trubici (jako v teploměru).</a:t>
            </a:r>
            <a:endParaRPr b="0" lang="cs-CZ" sz="32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Protože je jedovatá. Aby se po něm báli ostatní pokus opakovat.</a:t>
            </a:r>
            <a:endParaRPr b="0" lang="cs-CZ" sz="32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Protože to je kapalina s velmi vysokou hustotou.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70" name="CustomShape 6"/>
          <p:cNvSpPr/>
          <p:nvPr/>
        </p:nvSpPr>
        <p:spPr>
          <a:xfrm>
            <a:off x="18356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7"/>
          <p:cNvSpPr/>
          <p:nvPr/>
        </p:nvSpPr>
        <p:spPr>
          <a:xfrm>
            <a:off x="5504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2" name="CustomShape 8"/>
          <p:cNvSpPr/>
          <p:nvPr/>
        </p:nvSpPr>
        <p:spPr>
          <a:xfrm>
            <a:off x="312156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250920" y="189000"/>
            <a:ext cx="8642160" cy="63900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C  je </a:t>
            </a:r>
            <a:r>
              <a:rPr b="1" lang="cs-CZ" sz="3600" spc="-1" strike="noStrike">
                <a:solidFill>
                  <a:srgbClr val="00b050"/>
                </a:solidFill>
                <a:latin typeface="Calibri"/>
              </a:rPr>
              <a:t>správně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468360" y="1124640"/>
            <a:ext cx="8424360" cy="368604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Rtuť má jako kapalina velmi vysokou hustotu 13,5x vyšší než voda – 13500 kg/m</a:t>
            </a:r>
            <a:r>
              <a:rPr b="0" lang="cs-CZ" sz="3200" spc="-1" strike="noStrike" baseline="30000">
                <a:solidFill>
                  <a:srgbClr val="464646"/>
                </a:solidFill>
                <a:latin typeface="Calibri"/>
              </a:rPr>
              <a:t>3</a:t>
            </a: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5868000" y="5949360"/>
            <a:ext cx="251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Další otázka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76" name="CustomShape 4"/>
          <p:cNvSpPr/>
          <p:nvPr/>
        </p:nvSpPr>
        <p:spPr>
          <a:xfrm>
            <a:off x="5868000" y="5949360"/>
            <a:ext cx="251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504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A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18356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B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79" name="CustomShape 3"/>
          <p:cNvSpPr/>
          <p:nvPr/>
        </p:nvSpPr>
        <p:spPr>
          <a:xfrm>
            <a:off x="312156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C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80" name="CustomShape 4"/>
          <p:cNvSpPr/>
          <p:nvPr/>
        </p:nvSpPr>
        <p:spPr>
          <a:xfrm>
            <a:off x="250920" y="189000"/>
            <a:ext cx="8642160" cy="173628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3. Do jaké přibližné výšky v trubici klesla rtuť po vyrovnání se k atmosférickému tlaku v jeho pokusu?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81" name="TextShape 5"/>
          <p:cNvSpPr txBox="1"/>
          <p:nvPr/>
        </p:nvSpPr>
        <p:spPr>
          <a:xfrm>
            <a:off x="685800" y="2133000"/>
            <a:ext cx="7772040" cy="180000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/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76 cm </a:t>
            </a: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	</a:t>
            </a:r>
            <a:endParaRPr b="0" lang="cs-CZ" sz="36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56 cm</a:t>
            </a:r>
            <a:endParaRPr b="0" lang="cs-CZ" sz="36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75 dm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82" name="CustomShape 6"/>
          <p:cNvSpPr/>
          <p:nvPr/>
        </p:nvSpPr>
        <p:spPr>
          <a:xfrm>
            <a:off x="312156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ustomShape 7"/>
          <p:cNvSpPr/>
          <p:nvPr/>
        </p:nvSpPr>
        <p:spPr>
          <a:xfrm>
            <a:off x="5504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8"/>
          <p:cNvSpPr/>
          <p:nvPr/>
        </p:nvSpPr>
        <p:spPr>
          <a:xfrm>
            <a:off x="18356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250920" y="189000"/>
            <a:ext cx="8642160" cy="63900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A  je </a:t>
            </a:r>
            <a:r>
              <a:rPr b="1" lang="cs-CZ" sz="3600" spc="-1" strike="noStrike">
                <a:solidFill>
                  <a:srgbClr val="00b050"/>
                </a:solidFill>
                <a:latin typeface="Calibri"/>
              </a:rPr>
              <a:t>správně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637200" y="1196640"/>
            <a:ext cx="7772040" cy="345600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5868000" y="5949360"/>
            <a:ext cx="251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Další otázka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5868000" y="5949360"/>
            <a:ext cx="251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9" name="Picture 3" descr=""/>
          <p:cNvPicPr/>
          <p:nvPr/>
        </p:nvPicPr>
        <p:blipFill>
          <a:blip r:embed="rId2"/>
          <a:stretch/>
        </p:blipFill>
        <p:spPr>
          <a:xfrm>
            <a:off x="250920" y="835200"/>
            <a:ext cx="6095520" cy="4009680"/>
          </a:xfrm>
          <a:prstGeom prst="rect">
            <a:avLst/>
          </a:prstGeom>
          <a:ln>
            <a:noFill/>
          </a:ln>
        </p:spPr>
      </p:pic>
    </p:spTree>
  </p:cSld>
  <p:transition>
    <p:dissolve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504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A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83564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B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3121560" y="5805360"/>
            <a:ext cx="107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C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93" name="CustomShape 4"/>
          <p:cNvSpPr/>
          <p:nvPr/>
        </p:nvSpPr>
        <p:spPr>
          <a:xfrm>
            <a:off x="250920" y="189000"/>
            <a:ext cx="8642160" cy="118764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4. Normální atmosférický tlak je stanoven na hodnotě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94" name="CustomShape 5"/>
          <p:cNvSpPr/>
          <p:nvPr/>
        </p:nvSpPr>
        <p:spPr>
          <a:xfrm>
            <a:off x="312156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6"/>
          <p:cNvSpPr/>
          <p:nvPr/>
        </p:nvSpPr>
        <p:spPr>
          <a:xfrm>
            <a:off x="18356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7"/>
          <p:cNvSpPr/>
          <p:nvPr/>
        </p:nvSpPr>
        <p:spPr>
          <a:xfrm>
            <a:off x="550440" y="5805360"/>
            <a:ext cx="107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TextShape 8"/>
          <p:cNvSpPr txBox="1"/>
          <p:nvPr/>
        </p:nvSpPr>
        <p:spPr>
          <a:xfrm>
            <a:off x="622080" y="2421000"/>
            <a:ext cx="7899840" cy="194400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/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1132,52 hPa</a:t>
            </a:r>
            <a:endParaRPr b="0" lang="cs-CZ" sz="36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101315 Pa</a:t>
            </a:r>
            <a:endParaRPr b="0" lang="cs-CZ" sz="3600" spc="-1" strike="noStrike">
              <a:latin typeface="Arial"/>
            </a:endParaRPr>
          </a:p>
          <a:p>
            <a:pPr marL="514440" indent="-514080">
              <a:lnSpc>
                <a:spcPct val="100000"/>
              </a:lnSpc>
              <a:spcBef>
                <a:spcPts val="400"/>
              </a:spcBef>
              <a:buClr>
                <a:srgbClr val="da1f28"/>
              </a:buClr>
              <a:buFont typeface="Calibri"/>
              <a:buAutoNum type="alphaUcPeriod"/>
            </a:pPr>
            <a:r>
              <a:rPr b="0" lang="cs-CZ" sz="3600" spc="-1" strike="noStrike">
                <a:solidFill>
                  <a:srgbClr val="464646"/>
                </a:solidFill>
                <a:latin typeface="Calibri"/>
              </a:rPr>
              <a:t>1013,25 hPa</a:t>
            </a:r>
            <a:endParaRPr b="0" lang="cs-CZ" sz="3600" spc="-1" strike="noStrike">
              <a:latin typeface="Arial"/>
            </a:endParaRPr>
          </a:p>
        </p:txBody>
      </p:sp>
    </p:spTree>
  </p:cSld>
  <p:transition>
    <p:dissolve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250920" y="189000"/>
            <a:ext cx="8642160" cy="639000"/>
          </a:xfrm>
          <a:prstGeom prst="rect">
            <a:avLst/>
          </a:prstGeom>
          <a:gradFill>
            <a:gsLst>
              <a:gs pos="0">
                <a:schemeClr val="bg1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a14d5a"/>
                </a:solidFill>
                <a:latin typeface="Calibri"/>
              </a:rPr>
              <a:t>C  je </a:t>
            </a:r>
            <a:r>
              <a:rPr b="1" lang="cs-CZ" sz="3600" spc="-1" strike="noStrike">
                <a:solidFill>
                  <a:srgbClr val="00b050"/>
                </a:solidFill>
                <a:latin typeface="Calibri"/>
              </a:rPr>
              <a:t>správně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67640" y="1196640"/>
            <a:ext cx="8136720" cy="396000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Pro meteorologické</a:t>
            </a:r>
            <a:br/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účely stanoven</a:t>
            </a:r>
            <a:br/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normální atmosférický tlak: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i="1" lang="cs-CZ" sz="3200" spc="-1" strike="noStrike">
                <a:solidFill>
                  <a:srgbClr val="464646"/>
                </a:solidFill>
                <a:latin typeface="Calibri"/>
              </a:rPr>
              <a:t>p</a:t>
            </a:r>
            <a:r>
              <a:rPr b="0" i="1" lang="cs-CZ" sz="3200" spc="-1" strike="noStrike" baseline="-25000">
                <a:solidFill>
                  <a:srgbClr val="464646"/>
                </a:solidFill>
                <a:latin typeface="Calibri"/>
              </a:rPr>
              <a:t>a</a:t>
            </a:r>
            <a:r>
              <a:rPr b="0" lang="cs-CZ" sz="3200" spc="-1" strike="noStrike">
                <a:solidFill>
                  <a:srgbClr val="464646"/>
                </a:solidFill>
                <a:latin typeface="Calibri"/>
              </a:rPr>
              <a:t> </a:t>
            </a:r>
            <a:r>
              <a:rPr b="0" i="1" lang="cs-CZ" sz="3200" spc="-1" strike="noStrike">
                <a:solidFill>
                  <a:srgbClr val="464646"/>
                </a:solidFill>
                <a:latin typeface="Calibri"/>
              </a:rPr>
              <a:t>= 1013,25 hPa (hekto pascalů)</a:t>
            </a:r>
            <a:br/>
            <a:r>
              <a:rPr b="0" i="1" lang="cs-CZ" sz="3200" spc="-1" strike="noStrike">
                <a:solidFill>
                  <a:srgbClr val="464646"/>
                </a:solidFill>
                <a:latin typeface="Calibri"/>
              </a:rPr>
              <a:t>= 101325 Pa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5868000" y="5949360"/>
            <a:ext cx="2511360" cy="57132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Další otázka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01" name="CustomShape 4"/>
          <p:cNvSpPr/>
          <p:nvPr/>
        </p:nvSpPr>
        <p:spPr>
          <a:xfrm>
            <a:off x="5868000" y="5949360"/>
            <a:ext cx="2511360" cy="57132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2206</TotalTime>
  <Application>LibreOffice/5.4.4.2$Windows_X86_64 LibreOffice_project/2524958677847fb3bb44820e40380acbe820f960</Application>
  <Words>287</Words>
  <Paragraphs>55</Paragraphs>
  <Company>Prima_music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2012-06-10T11:46:28Z</dcterms:created>
  <dc:creator>Prima_music</dc:creator>
  <dc:description/>
  <dc:language>cs-CZ</dc:language>
  <cp:lastModifiedBy>Jana Laštovičková</cp:lastModifiedBy>
  <dcterms:modified xsi:type="dcterms:W3CDTF">2020-04-02T13:51:17Z</dcterms:modified>
  <cp:revision>194</cp:revision>
  <dc:subject/>
  <dc:title>Snímek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Prima_music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11</vt:i4>
  </property>
</Properties>
</file>