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7.jpeg" ContentType="image/jpeg"/>
  <Override PartName="/ppt/media/image1.png" ContentType="image/png"/>
  <Override PartName="/ppt/media/image8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11.png" ContentType="image/png"/>
  <Override PartName="/ppt/media/image5.jpeg" ContentType="image/jpeg"/>
  <Override PartName="/ppt/media/image6.jpeg" ContentType="image/jpeg"/>
  <Override PartName="/ppt/media/image9.jpeg" ContentType="image/jpeg"/>
  <Override PartName="/ppt/media/image10.jpeg" ContentType="image/jpeg"/>
  <Override PartName="/ppt/media/image1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8738C6FD-5FC5-4171-9012-904DBA015073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18. 4. 2020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9A80531-4719-4F94-926D-5C35A914908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771640" y="908640"/>
            <a:ext cx="410400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</a:rPr>
              <a:t>Radioaktivita</a:t>
            </a:r>
            <a:endParaRPr b="0" lang="cs-CZ" sz="4000" spc="-1" strike="noStrike">
              <a:latin typeface="Arial"/>
            </a:endParaRPr>
          </a:p>
        </p:txBody>
      </p:sp>
      <p:pic>
        <p:nvPicPr>
          <p:cNvPr id="42" name="Picture 2" descr=""/>
          <p:cNvPicPr/>
          <p:nvPr/>
        </p:nvPicPr>
        <p:blipFill>
          <a:blip r:embed="rId1"/>
          <a:stretch/>
        </p:blipFill>
        <p:spPr>
          <a:xfrm>
            <a:off x="1835640" y="1958040"/>
            <a:ext cx="5256360" cy="4599000"/>
          </a:xfrm>
          <a:prstGeom prst="rect">
            <a:avLst/>
          </a:prstGeom>
          <a:ln>
            <a:noFill/>
          </a:ln>
        </p:spPr>
      </p:pic>
    </p:spTree>
  </p:cSld>
  <p:transition>
    <p:split dir="out" orient="horz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202760" y="692640"/>
            <a:ext cx="27032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Calibri"/>
              </a:rPr>
              <a:t>Radioaktivita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: a) přirozená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                   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b) umělá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690120" y="1772640"/>
            <a:ext cx="814248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Přirozená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– samovolný rozpad jader na menší části, z jádra vyletují rychlé 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částice tzv. radioaktivní záření: 1) α záření – proud He jader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                                                      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2) β záření – proud velmi rychlých elektronů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                                                      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3) γ záření – elektromagnetické záření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pic>
        <p:nvPicPr>
          <p:cNvPr id="45" name="Picture 2" descr=""/>
          <p:cNvPicPr/>
          <p:nvPr/>
        </p:nvPicPr>
        <p:blipFill>
          <a:blip r:embed="rId1"/>
          <a:stretch/>
        </p:blipFill>
        <p:spPr>
          <a:xfrm>
            <a:off x="755640" y="3141000"/>
            <a:ext cx="2857320" cy="3238200"/>
          </a:xfrm>
          <a:prstGeom prst="rect">
            <a:avLst/>
          </a:prstGeom>
          <a:ln>
            <a:noFill/>
          </a:ln>
        </p:spPr>
      </p:pic>
      <p:sp>
        <p:nvSpPr>
          <p:cNvPr id="46" name="CustomShape 3"/>
          <p:cNvSpPr/>
          <p:nvPr/>
        </p:nvSpPr>
        <p:spPr>
          <a:xfrm>
            <a:off x="3880440" y="5301360"/>
            <a:ext cx="47394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Radioaktivitu objevil v roce 1896 Henri Becquerel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Zkoumal jáchymovský smolinec </a:t>
            </a:r>
            <a:endParaRPr b="0" lang="cs-CZ" sz="1800" spc="-1" strike="noStrike">
              <a:latin typeface="Arial"/>
            </a:endParaRPr>
          </a:p>
        </p:txBody>
      </p:sp>
    </p:spTree>
  </p:cSld>
  <p:transition>
    <p:split dir="out" orient="horz"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148400" y="692640"/>
            <a:ext cx="598284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 objasnění podstaty radioaktivity zásadním způsobem přispěli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francouzští fyzikové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Pierre Curie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Maria Curie-Skłodowska.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pic>
        <p:nvPicPr>
          <p:cNvPr id="48" name="Picture 2" descr=""/>
          <p:cNvPicPr/>
          <p:nvPr/>
        </p:nvPicPr>
        <p:blipFill>
          <a:blip r:embed="rId1"/>
          <a:stretch/>
        </p:blipFill>
        <p:spPr>
          <a:xfrm>
            <a:off x="1043640" y="1556640"/>
            <a:ext cx="3096000" cy="4014000"/>
          </a:xfrm>
          <a:prstGeom prst="rect">
            <a:avLst/>
          </a:prstGeom>
          <a:ln>
            <a:noFill/>
          </a:ln>
        </p:spPr>
      </p:pic>
      <p:pic>
        <p:nvPicPr>
          <p:cNvPr id="49" name="Picture 4" descr=""/>
          <p:cNvPicPr/>
          <p:nvPr/>
        </p:nvPicPr>
        <p:blipFill>
          <a:blip r:embed="rId2"/>
          <a:stretch/>
        </p:blipFill>
        <p:spPr>
          <a:xfrm>
            <a:off x="5652000" y="2061000"/>
            <a:ext cx="2736000" cy="4063320"/>
          </a:xfrm>
          <a:prstGeom prst="rect">
            <a:avLst/>
          </a:prstGeom>
          <a:ln>
            <a:noFill/>
          </a:ln>
        </p:spPr>
      </p:pic>
      <p:sp>
        <p:nvSpPr>
          <p:cNvPr id="50" name="CustomShape 2"/>
          <p:cNvSpPr/>
          <p:nvPr/>
        </p:nvSpPr>
        <p:spPr>
          <a:xfrm>
            <a:off x="5812200" y="1484640"/>
            <a:ext cx="2750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Objevila polonium a rádium</a:t>
            </a:r>
            <a:endParaRPr b="0" lang="cs-CZ" sz="1800" spc="-1" strike="noStrike">
              <a:latin typeface="Arial"/>
            </a:endParaRPr>
          </a:p>
        </p:txBody>
      </p:sp>
    </p:spTree>
  </p:cSld>
  <p:transition>
    <p:split dir="out" orient="horz"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 descr=""/>
          <p:cNvPicPr/>
          <p:nvPr/>
        </p:nvPicPr>
        <p:blipFill>
          <a:blip r:embed="rId1"/>
          <a:stretch/>
        </p:blipFill>
        <p:spPr>
          <a:xfrm>
            <a:off x="323640" y="620640"/>
            <a:ext cx="2592000" cy="378972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356400" y="4725000"/>
            <a:ext cx="8687880" cy="104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Roku 1919 dokázal jako první na světě transmutovat jeden chemický prvek na jiný. 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Podařilo se mu jadernou reakcí dusíku s alfa částicí přetvořit dusík na kyslík.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 baseline="-25000">
                <a:solidFill>
                  <a:srgbClr val="000000"/>
                </a:solidFill>
                <a:latin typeface="Calibri"/>
              </a:rPr>
              <a:t>7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N</a:t>
            </a:r>
            <a:r>
              <a:rPr b="0" lang="cs-CZ" sz="2000" spc="-1" strike="noStrike" baseline="30000">
                <a:solidFill>
                  <a:srgbClr val="000000"/>
                </a:solidFill>
                <a:latin typeface="Calibri"/>
              </a:rPr>
              <a:t>14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+ </a:t>
            </a:r>
            <a:r>
              <a:rPr b="0" lang="cs-CZ" sz="2000" spc="-1" strike="noStrike" baseline="-25000">
                <a:solidFill>
                  <a:srgbClr val="000000"/>
                </a:solidFill>
                <a:latin typeface="Calibri"/>
              </a:rPr>
              <a:t>2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He</a:t>
            </a:r>
            <a:r>
              <a:rPr b="0" lang="cs-CZ" sz="2000" spc="-1" strike="noStrike" baseline="30000">
                <a:solidFill>
                  <a:srgbClr val="000000"/>
                </a:solidFill>
                <a:latin typeface="Calibri"/>
              </a:rPr>
              <a:t>4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→ </a:t>
            </a:r>
            <a:r>
              <a:rPr b="0" lang="cs-CZ" sz="2000" spc="-1" strike="noStrike" baseline="-25000">
                <a:solidFill>
                  <a:srgbClr val="000000"/>
                </a:solidFill>
                <a:latin typeface="Calibri"/>
              </a:rPr>
              <a:t>8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cs-CZ" sz="2000" spc="-1" strike="noStrike" baseline="30000">
                <a:solidFill>
                  <a:srgbClr val="000000"/>
                </a:solidFill>
                <a:latin typeface="Calibri"/>
              </a:rPr>
              <a:t>17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+ </a:t>
            </a:r>
            <a:r>
              <a:rPr b="0" lang="cs-CZ" sz="2000" spc="-1" strike="noStrike" baseline="-25000">
                <a:solidFill>
                  <a:srgbClr val="000000"/>
                </a:solidFill>
                <a:latin typeface="Calibri"/>
              </a:rPr>
              <a:t>1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0" lang="cs-CZ" sz="2000" spc="-1" strike="noStrike" baseline="30000">
                <a:solidFill>
                  <a:srgbClr val="000000"/>
                </a:solidFill>
                <a:latin typeface="Calibri"/>
              </a:rPr>
              <a:t>1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3433320" y="1412640"/>
            <a:ext cx="25066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Ernest Rutherford </a:t>
            </a:r>
            <a:endParaRPr b="0" lang="cs-CZ" sz="2400" spc="-1" strike="noStrike">
              <a:latin typeface="Arial"/>
            </a:endParaRPr>
          </a:p>
        </p:txBody>
      </p:sp>
    </p:spTree>
  </p:cSld>
  <p:transition>
    <p:split dir="out" orient="horz"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849600" y="620640"/>
            <a:ext cx="541008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b</a:t>
            </a: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) Umělá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radioaktivita – u jader uměle vyrobených</a:t>
            </a:r>
            <a:endParaRPr b="0" lang="cs-CZ" sz="2000" spc="-1" strike="noStrike">
              <a:latin typeface="Arial"/>
            </a:endParaRPr>
          </a:p>
        </p:txBody>
      </p:sp>
      <p:pic>
        <p:nvPicPr>
          <p:cNvPr id="55" name="Picture 2" descr=""/>
          <p:cNvPicPr/>
          <p:nvPr/>
        </p:nvPicPr>
        <p:blipFill>
          <a:blip r:embed="rId1"/>
          <a:stretch/>
        </p:blipFill>
        <p:spPr>
          <a:xfrm>
            <a:off x="467640" y="2421000"/>
            <a:ext cx="2517840" cy="3528000"/>
          </a:xfrm>
          <a:prstGeom prst="rect">
            <a:avLst/>
          </a:prstGeom>
          <a:ln>
            <a:noFill/>
          </a:ln>
        </p:spPr>
      </p:pic>
      <p:pic>
        <p:nvPicPr>
          <p:cNvPr id="56" name="Picture 4" descr=""/>
          <p:cNvPicPr/>
          <p:nvPr/>
        </p:nvPicPr>
        <p:blipFill>
          <a:blip r:embed="rId2"/>
          <a:stretch/>
        </p:blipFill>
        <p:spPr>
          <a:xfrm>
            <a:off x="4212000" y="3069000"/>
            <a:ext cx="4416120" cy="3312000"/>
          </a:xfrm>
          <a:prstGeom prst="rect">
            <a:avLst/>
          </a:prstGeom>
          <a:ln>
            <a:noFill/>
          </a:ln>
        </p:spPr>
      </p:pic>
      <p:sp>
        <p:nvSpPr>
          <p:cNvPr id="57" name="CustomShape 2"/>
          <p:cNvSpPr/>
          <p:nvPr/>
        </p:nvSpPr>
        <p:spPr>
          <a:xfrm>
            <a:off x="1342800" y="1340640"/>
            <a:ext cx="64191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Irène Curie + Frédéric Joliot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(1934) – 1.uměle vyrobený radioizotop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3133440" y="1989000"/>
            <a:ext cx="18108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59" name="CustomShape 4"/>
          <p:cNvSpPr/>
          <p:nvPr/>
        </p:nvSpPr>
        <p:spPr>
          <a:xfrm>
            <a:off x="2917080" y="1845000"/>
            <a:ext cx="1810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pic>
        <p:nvPicPr>
          <p:cNvPr id="60" name="Picture 6" descr=""/>
          <p:cNvPicPr/>
          <p:nvPr/>
        </p:nvPicPr>
        <p:blipFill>
          <a:blip r:embed="rId3"/>
          <a:stretch/>
        </p:blipFill>
        <p:spPr>
          <a:xfrm>
            <a:off x="3060000" y="2061000"/>
            <a:ext cx="3816000" cy="500040"/>
          </a:xfrm>
          <a:prstGeom prst="rect">
            <a:avLst/>
          </a:prstGeom>
          <a:ln>
            <a:noFill/>
          </a:ln>
        </p:spPr>
      </p:pic>
    </p:spTree>
  </p:cSld>
  <p:transition>
    <p:split dir="out" orient="horz"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1262880" y="908640"/>
            <a:ext cx="551988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Poločas rozpadu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= čas, za který se rozpadne ½ jader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1331640" y="1628640"/>
            <a:ext cx="5472360" cy="100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 baseline="30000">
                <a:solidFill>
                  <a:srgbClr val="000000"/>
                </a:solidFill>
                <a:latin typeface="Calibri"/>
              </a:rPr>
              <a:t>238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U…………..4,5 . 10</a:t>
            </a:r>
            <a:r>
              <a:rPr b="0" lang="cs-CZ" sz="2800" spc="-1" strike="noStrike" baseline="30000">
                <a:solidFill>
                  <a:srgbClr val="000000"/>
                </a:solidFill>
                <a:latin typeface="Calibri"/>
              </a:rPr>
              <a:t>9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roků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1331640" y="2349000"/>
            <a:ext cx="4464000" cy="307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 baseline="30000">
                <a:solidFill>
                  <a:srgbClr val="000000"/>
                </a:solidFill>
                <a:latin typeface="Calibri"/>
              </a:rPr>
              <a:t>226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Ra……………1590 roků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 baseline="30000">
                <a:solidFill>
                  <a:srgbClr val="000000"/>
                </a:solidFill>
                <a:latin typeface="Calibri"/>
              </a:rPr>
              <a:t>224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Ra…………….3064 dne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 baseline="30000">
                <a:solidFill>
                  <a:srgbClr val="000000"/>
                </a:solidFill>
                <a:latin typeface="Calibri"/>
              </a:rPr>
              <a:t>211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Po…………….0,52 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 baseline="30000">
                <a:solidFill>
                  <a:srgbClr val="000000"/>
                </a:solidFill>
                <a:latin typeface="Calibri"/>
              </a:rPr>
              <a:t>212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Po…………….3 . 10</a:t>
            </a:r>
            <a:r>
              <a:rPr b="0" lang="cs-CZ" sz="2800" spc="-1" strike="noStrike" baseline="30000">
                <a:solidFill>
                  <a:srgbClr val="000000"/>
                </a:solidFill>
                <a:latin typeface="Calibri"/>
              </a:rPr>
              <a:t>-7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 </a:t>
            </a:r>
            <a:endParaRPr b="0" lang="cs-CZ" sz="2800" spc="-1" strike="noStrike">
              <a:latin typeface="Arial"/>
            </a:endParaRPr>
          </a:p>
        </p:txBody>
      </p:sp>
    </p:spTree>
  </p:cSld>
  <p:transition>
    <p:split dir="out" orient="horz"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1288800" y="692640"/>
            <a:ext cx="7043760" cy="40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 určování stáří organismů se užívá poločas rozpadu uhlíku  </a:t>
            </a:r>
            <a:r>
              <a:rPr b="0" lang="cs-CZ" sz="1800" spc="-1" strike="noStrike" baseline="30000">
                <a:solidFill>
                  <a:srgbClr val="000000"/>
                </a:solidFill>
                <a:latin typeface="Calibri"/>
              </a:rPr>
              <a:t>14</a:t>
            </a:r>
            <a:r>
              <a:rPr b="0" lang="cs-CZ" sz="1800" spc="-1" strike="noStrike" baseline="-25000">
                <a:solidFill>
                  <a:srgbClr val="000000"/>
                </a:solidFill>
                <a:latin typeface="Calibri"/>
              </a:rPr>
              <a:t>6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C…..5730 let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1331640" y="15566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3"/>
          <p:cNvSpPr/>
          <p:nvPr/>
        </p:nvSpPr>
        <p:spPr>
          <a:xfrm>
            <a:off x="1331640" y="1484640"/>
            <a:ext cx="691236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Po smrti organizmu dochází k přerušení příjmu </a:t>
            </a:r>
            <a:r>
              <a:rPr b="0" lang="cs-CZ" sz="1800" spc="-1" strike="noStrike" baseline="30000">
                <a:solidFill>
                  <a:srgbClr val="000000"/>
                </a:solidFill>
                <a:latin typeface="Calibri"/>
              </a:rPr>
              <a:t>14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 z okolí.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Za 5730 let poklesne jeho obsah ve vzorku na polovinu. Změřením jeho poměru ke stabilnímu </a:t>
            </a:r>
            <a:r>
              <a:rPr b="0" lang="cs-CZ" sz="1800" spc="-1" strike="noStrike" baseline="30000">
                <a:solidFill>
                  <a:srgbClr val="000000"/>
                </a:solidFill>
                <a:latin typeface="Calibri"/>
              </a:rPr>
              <a:t>12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 je pak možné vypočíst dobu, kdy organizmus zemřel.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pic>
        <p:nvPicPr>
          <p:cNvPr id="67" name="Picture 2" descr=""/>
          <p:cNvPicPr/>
          <p:nvPr/>
        </p:nvPicPr>
        <p:blipFill>
          <a:blip r:embed="rId1"/>
          <a:stretch/>
        </p:blipFill>
        <p:spPr>
          <a:xfrm>
            <a:off x="611640" y="2853000"/>
            <a:ext cx="3552120" cy="2664000"/>
          </a:xfrm>
          <a:prstGeom prst="rect">
            <a:avLst/>
          </a:prstGeom>
          <a:ln>
            <a:noFill/>
          </a:ln>
        </p:spPr>
      </p:pic>
      <p:pic>
        <p:nvPicPr>
          <p:cNvPr id="68" name="Picture 4" descr=""/>
          <p:cNvPicPr/>
          <p:nvPr/>
        </p:nvPicPr>
        <p:blipFill>
          <a:blip r:embed="rId2"/>
          <a:stretch/>
        </p:blipFill>
        <p:spPr>
          <a:xfrm>
            <a:off x="4860000" y="2997360"/>
            <a:ext cx="2664000" cy="3555720"/>
          </a:xfrm>
          <a:prstGeom prst="rect">
            <a:avLst/>
          </a:prstGeom>
          <a:ln>
            <a:noFill/>
          </a:ln>
        </p:spPr>
      </p:pic>
    </p:spTree>
  </p:cSld>
  <p:transition>
    <p:split dir="out" orient="horz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1491120" y="692640"/>
            <a:ext cx="2602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ff0000"/>
                </a:solidFill>
                <a:latin typeface="Calibri"/>
              </a:rPr>
              <a:t>Nemoc z ozáření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1076760" y="1628640"/>
            <a:ext cx="79808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- Radioaktivní záření poškozuje buňky, způsobí nemoc (rakovinu ) nebo smrt</a:t>
            </a:r>
            <a:endParaRPr b="0" lang="cs-CZ" sz="2000" spc="-1" strike="noStrike">
              <a:latin typeface="Arial"/>
            </a:endParaRPr>
          </a:p>
        </p:txBody>
      </p:sp>
      <p:pic>
        <p:nvPicPr>
          <p:cNvPr id="71" name="Picture 2" descr=""/>
          <p:cNvPicPr/>
          <p:nvPr/>
        </p:nvPicPr>
        <p:blipFill>
          <a:blip r:embed="rId1"/>
          <a:stretch/>
        </p:blipFill>
        <p:spPr>
          <a:xfrm>
            <a:off x="683640" y="2205000"/>
            <a:ext cx="2376000" cy="2252520"/>
          </a:xfrm>
          <a:prstGeom prst="rect">
            <a:avLst/>
          </a:prstGeom>
          <a:ln>
            <a:noFill/>
          </a:ln>
        </p:spPr>
      </p:pic>
      <p:sp>
        <p:nvSpPr>
          <p:cNvPr id="72" name="CustomShape 3"/>
          <p:cNvSpPr/>
          <p:nvPr/>
        </p:nvSpPr>
        <p:spPr>
          <a:xfrm>
            <a:off x="4650120" y="2061000"/>
            <a:ext cx="2450160" cy="131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6. 8. 1945 – Hirošima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9. 8. 1945 – Nagasaki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26. 4. 1986 - Černobyl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</p:txBody>
      </p:sp>
      <p:pic>
        <p:nvPicPr>
          <p:cNvPr id="73" name="Picture 4" descr=""/>
          <p:cNvPicPr/>
          <p:nvPr/>
        </p:nvPicPr>
        <p:blipFill>
          <a:blip r:embed="rId2"/>
          <a:stretch/>
        </p:blipFill>
        <p:spPr>
          <a:xfrm>
            <a:off x="5580000" y="3141000"/>
            <a:ext cx="2687760" cy="3212640"/>
          </a:xfrm>
          <a:prstGeom prst="rect">
            <a:avLst/>
          </a:prstGeom>
          <a:ln>
            <a:noFill/>
          </a:ln>
        </p:spPr>
      </p:pic>
      <p:sp>
        <p:nvSpPr>
          <p:cNvPr id="74" name="CustomShape 4"/>
          <p:cNvSpPr/>
          <p:nvPr/>
        </p:nvSpPr>
        <p:spPr>
          <a:xfrm>
            <a:off x="1141920" y="4437000"/>
            <a:ext cx="45306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Nejnebezpečnější v přírodě je  plyn radon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 UV záření ze Slunce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Ochrana před zářením – stěny z betonu a olova</a:t>
            </a:r>
            <a:endParaRPr b="0" lang="cs-CZ" sz="1800" spc="-1" strike="noStrike">
              <a:latin typeface="Arial"/>
            </a:endParaRPr>
          </a:p>
        </p:txBody>
      </p:sp>
    </p:spTree>
  </p:cSld>
  <p:transition>
    <p:split dir="out" orient="horz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Application>LibreOffice/5.4.4.2$Windows_X86_64 LibreOffice_project/2524958677847fb3bb44820e40380acbe820f960</Application>
  <Words>289</Words>
  <Paragraphs>41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2010-12-30T12:53:21Z</dcterms:created>
  <dc:creator>Jana</dc:creator>
  <dc:description/>
  <dc:language>cs-CZ</dc:language>
  <cp:lastModifiedBy>Jana Laštovičková</cp:lastModifiedBy>
  <dcterms:modified xsi:type="dcterms:W3CDTF">2020-04-14T06:03:26Z</dcterms:modified>
  <cp:revision>41</cp:revision>
  <dc:subject/>
  <dc:title>Sedm nových divů světa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