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2.png" ContentType="image/png"/>
  <Override PartName="/ppt/media/image5.png" ContentType="image/png"/>
  <Override PartName="/ppt/media/image3.jpeg" ContentType="image/jpeg"/>
  <Override PartName="/ppt/media/image6.jpeg" ContentType="image/jpeg"/>
  <Override PartName="/ppt/media/image4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4.png" ContentType="image/png"/>
  <Override PartName="/ppt/media/image25.jpeg" ContentType="image/jpeg"/>
  <Override PartName="/ppt/media/image26.png" ContentType="image/png"/>
  <Override PartName="/ppt/media/image27.jpeg" ContentType="image/jpeg"/>
  <Override PartName="/ppt/media/image2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6E7F195-3F0C-4757-B348-8978B3FD223B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13. 6. 2020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13D5A9B-ED36-45FA-B2A1-05F94A453956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Klikněte pro úpravu formátu textu nadpisu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718280" y="980640"/>
            <a:ext cx="54676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4000" spc="-1" strike="noStrike">
                <a:solidFill>
                  <a:srgbClr val="ff0000"/>
                </a:solidFill>
                <a:latin typeface="Calibri"/>
              </a:rPr>
              <a:t>Planety Sluneční soustavy</a:t>
            </a:r>
            <a:endParaRPr b="0" lang="cs-CZ" sz="4000" spc="-1" strike="noStrike">
              <a:latin typeface="Arial"/>
            </a:endParaRPr>
          </a:p>
        </p:txBody>
      </p:sp>
      <p:pic>
        <p:nvPicPr>
          <p:cNvPr id="42" name="Picture 2" descr=""/>
          <p:cNvPicPr/>
          <p:nvPr/>
        </p:nvPicPr>
        <p:blipFill>
          <a:blip r:embed="rId1"/>
          <a:stretch/>
        </p:blipFill>
        <p:spPr>
          <a:xfrm>
            <a:off x="1547640" y="2493000"/>
            <a:ext cx="6016320" cy="338400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223920" y="260640"/>
            <a:ext cx="87505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343080" indent="-342720"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a) vnitřní planety (planety zemského typu)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– kamenné planety s pevným povrchem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       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malá hmotnost</a:t>
            </a:r>
            <a:endParaRPr b="0" lang="cs-CZ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       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velká průměrná hustota ( 4 930 kg/m</a:t>
            </a:r>
            <a:r>
              <a:rPr b="0" lang="cs-CZ" sz="1800" spc="-1" strike="noStrike" baseline="30000">
                <a:solidFill>
                  <a:srgbClr val="000000"/>
                </a:solidFill>
                <a:latin typeface="Calibri"/>
              </a:rPr>
              <a:t>3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).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689400" y="2277000"/>
            <a:ext cx="100116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ff0000"/>
                </a:solidFill>
                <a:latin typeface="Calibri"/>
              </a:rPr>
              <a:t>Merkur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2195640" y="220500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498960" y="2997000"/>
            <a:ext cx="53629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nejmenší planeta Sluneční soustavy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posetá krátery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nemá atmosféru a proto jsou zde velké rozdíly teplot: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430</a:t>
            </a:r>
            <a:r>
              <a:rPr b="0" lang="cs-CZ" sz="1800" spc="-1" strike="noStrike" baseline="30000">
                <a:solidFill>
                  <a:srgbClr val="000000"/>
                </a:solidFill>
                <a:latin typeface="Calibri"/>
              </a:rPr>
              <a:t>o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C na straně přivrácené ke Slunci a -180</a:t>
            </a:r>
            <a:r>
              <a:rPr b="0" lang="cs-CZ" sz="1800" spc="-1" strike="noStrike" baseline="30000">
                <a:solidFill>
                  <a:srgbClr val="000000"/>
                </a:solidFill>
                <a:latin typeface="Calibri"/>
              </a:rPr>
              <a:t>o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C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na straně odvrácené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47" name="Picture 4" descr=""/>
          <p:cNvPicPr/>
          <p:nvPr/>
        </p:nvPicPr>
        <p:blipFill>
          <a:blip r:embed="rId2"/>
          <a:stretch/>
        </p:blipFill>
        <p:spPr>
          <a:xfrm>
            <a:off x="5724000" y="2205000"/>
            <a:ext cx="3240000" cy="3240000"/>
          </a:xfrm>
          <a:prstGeom prst="rect">
            <a:avLst/>
          </a:prstGeom>
          <a:ln>
            <a:noFill/>
          </a:ln>
        </p:spPr>
      </p:pic>
      <p:pic>
        <p:nvPicPr>
          <p:cNvPr id="48" name="Picture 8" descr=""/>
          <p:cNvPicPr/>
          <p:nvPr/>
        </p:nvPicPr>
        <p:blipFill>
          <a:blip r:embed="rId3"/>
          <a:stretch/>
        </p:blipFill>
        <p:spPr>
          <a:xfrm>
            <a:off x="2339640" y="4437000"/>
            <a:ext cx="3024000" cy="211680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"/>
          <p:cNvPicPr/>
          <p:nvPr/>
        </p:nvPicPr>
        <p:blipFill>
          <a:blip r:embed="rId1"/>
          <a:stretch/>
        </p:blipFill>
        <p:spPr>
          <a:xfrm>
            <a:off x="4788000" y="4437000"/>
            <a:ext cx="3672000" cy="181764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833400" y="836640"/>
            <a:ext cx="932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ff0000"/>
                </a:solidFill>
                <a:latin typeface="Calibri"/>
              </a:rPr>
              <a:t>Venuše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51" name="Picture 4" descr=""/>
          <p:cNvPicPr/>
          <p:nvPr/>
        </p:nvPicPr>
        <p:blipFill>
          <a:blip r:embed="rId2"/>
          <a:stretch/>
        </p:blipFill>
        <p:spPr>
          <a:xfrm>
            <a:off x="5436000" y="620640"/>
            <a:ext cx="3312000" cy="3382560"/>
          </a:xfrm>
          <a:prstGeom prst="rect">
            <a:avLst/>
          </a:prstGeom>
          <a:ln>
            <a:noFill/>
          </a:ln>
        </p:spPr>
      </p:pic>
      <p:pic>
        <p:nvPicPr>
          <p:cNvPr id="52" name="Picture 2" descr=""/>
          <p:cNvPicPr/>
          <p:nvPr/>
        </p:nvPicPr>
        <p:blipFill>
          <a:blip r:embed="rId3"/>
          <a:stretch/>
        </p:blipFill>
        <p:spPr>
          <a:xfrm>
            <a:off x="1979640" y="692640"/>
            <a:ext cx="713880" cy="71388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29520" y="1484640"/>
            <a:ext cx="530928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 ze Země je vidět jen před svítáním nebo po soumraku,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proto se jí říká Jitřenka nebo Večernice</a:t>
            </a:r>
            <a:endParaRPr b="0" lang="cs-CZ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atmosféra je z oxidu uhličitého – způsobuje skleníkový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efekt, nejsou zde velké teplotní rozdíly ( 464</a:t>
            </a:r>
            <a:r>
              <a:rPr b="0" lang="cs-CZ" sz="1800" spc="-1" strike="noStrike" baseline="30000">
                <a:solidFill>
                  <a:srgbClr val="000000"/>
                </a:solidFill>
                <a:latin typeface="Calibri"/>
              </a:rPr>
              <a:t>o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C 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 mraky jsou z oxidu siřičitého a kyseliny sírové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54" name="Picture 4" descr=""/>
          <p:cNvPicPr/>
          <p:nvPr/>
        </p:nvPicPr>
        <p:blipFill>
          <a:blip r:embed="rId4"/>
          <a:stretch/>
        </p:blipFill>
        <p:spPr>
          <a:xfrm>
            <a:off x="323640" y="3285000"/>
            <a:ext cx="3848040" cy="304092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904320" y="1052640"/>
            <a:ext cx="7527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ff0000"/>
                </a:solidFill>
                <a:latin typeface="Calibri"/>
              </a:rPr>
              <a:t>Země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56" name="Picture 2" descr=""/>
          <p:cNvPicPr/>
          <p:nvPr/>
        </p:nvPicPr>
        <p:blipFill>
          <a:blip r:embed="rId1"/>
          <a:stretch/>
        </p:blipFill>
        <p:spPr>
          <a:xfrm>
            <a:off x="1979640" y="980640"/>
            <a:ext cx="475920" cy="475920"/>
          </a:xfrm>
          <a:prstGeom prst="rect">
            <a:avLst/>
          </a:prstGeom>
          <a:ln>
            <a:noFill/>
          </a:ln>
        </p:spPr>
      </p:pic>
      <p:pic>
        <p:nvPicPr>
          <p:cNvPr id="57" name="Picture 4" descr=""/>
          <p:cNvPicPr/>
          <p:nvPr/>
        </p:nvPicPr>
        <p:blipFill>
          <a:blip r:embed="rId2"/>
          <a:stretch/>
        </p:blipFill>
        <p:spPr>
          <a:xfrm>
            <a:off x="5148000" y="764640"/>
            <a:ext cx="3060000" cy="2448000"/>
          </a:xfrm>
          <a:prstGeom prst="rect">
            <a:avLst/>
          </a:prstGeom>
          <a:ln>
            <a:noFill/>
          </a:ln>
        </p:spPr>
      </p:pic>
      <p:sp>
        <p:nvSpPr>
          <p:cNvPr id="58" name="CustomShape 2"/>
          <p:cNvSpPr/>
          <p:nvPr/>
        </p:nvSpPr>
        <p:spPr>
          <a:xfrm>
            <a:off x="1067400" y="1845000"/>
            <a:ext cx="38401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Stáří: 4 – 5 miliard let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Hmotnost: 6 x 10</a:t>
            </a:r>
            <a:r>
              <a:rPr b="0" lang="cs-CZ" sz="1800" spc="-1" strike="noStrike" baseline="30000">
                <a:solidFill>
                  <a:srgbClr val="000000"/>
                </a:solidFill>
                <a:latin typeface="Calibri"/>
              </a:rPr>
              <a:t>24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kg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Průměrná hustota: 5 515 kg/m</a:t>
            </a:r>
            <a:r>
              <a:rPr b="0" lang="cs-CZ" sz="1800" spc="-1" strike="noStrike" baseline="30000">
                <a:solidFill>
                  <a:srgbClr val="000000"/>
                </a:solidFill>
                <a:latin typeface="Calibri"/>
              </a:rPr>
              <a:t>3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 přirozený satelit: Měsíc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Vhodná vzdálenost od Slunce umožnila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vznik života.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59" name="Picture 2" descr=""/>
          <p:cNvPicPr/>
          <p:nvPr/>
        </p:nvPicPr>
        <p:blipFill>
          <a:blip r:embed="rId3"/>
          <a:stretch/>
        </p:blipFill>
        <p:spPr>
          <a:xfrm>
            <a:off x="899640" y="3717000"/>
            <a:ext cx="3899520" cy="2924640"/>
          </a:xfrm>
          <a:prstGeom prst="rect">
            <a:avLst/>
          </a:prstGeom>
          <a:ln>
            <a:noFill/>
          </a:ln>
        </p:spPr>
      </p:pic>
      <p:pic>
        <p:nvPicPr>
          <p:cNvPr id="60" name="Picture 4" descr=""/>
          <p:cNvPicPr/>
          <p:nvPr/>
        </p:nvPicPr>
        <p:blipFill>
          <a:blip r:embed="rId4"/>
          <a:stretch/>
        </p:blipFill>
        <p:spPr>
          <a:xfrm>
            <a:off x="5724000" y="3429000"/>
            <a:ext cx="3024000" cy="304416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482040" y="1052640"/>
            <a:ext cx="217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ff0000"/>
                </a:solidFill>
                <a:latin typeface="Calibri"/>
              </a:rPr>
              <a:t>Mars </a:t>
            </a:r>
            <a:r>
              <a:rPr b="0" lang="cs-CZ" sz="18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(Rudá planeta)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62" name="Picture 2" descr=""/>
          <p:cNvPicPr/>
          <p:nvPr/>
        </p:nvPicPr>
        <p:blipFill>
          <a:blip r:embed="rId1"/>
          <a:stretch/>
        </p:blipFill>
        <p:spPr>
          <a:xfrm>
            <a:off x="2771640" y="98064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63" name="CustomShape 2"/>
          <p:cNvSpPr/>
          <p:nvPr/>
        </p:nvSpPr>
        <p:spPr>
          <a:xfrm>
            <a:off x="179640" y="2493000"/>
            <a:ext cx="83120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-podobný Zemi, má polární čepičky, řídkou atmosféru (oxid uhličitý 95 %),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-velké teplotní rozdíly mezi dnem a nocí ( 30</a:t>
            </a:r>
            <a:r>
              <a:rPr b="0" lang="cs-CZ" sz="1800" spc="-1" strike="noStrike" baseline="30000">
                <a:solidFill>
                  <a:srgbClr val="000000"/>
                </a:solidFill>
                <a:latin typeface="Calibri"/>
              </a:rPr>
              <a:t>o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C a - 90</a:t>
            </a:r>
            <a:r>
              <a:rPr b="0" lang="cs-CZ" sz="1800" spc="-1" strike="noStrike" baseline="30000">
                <a:solidFill>
                  <a:srgbClr val="000000"/>
                </a:solidFill>
                <a:latin typeface="Calibri"/>
              </a:rPr>
              <a:t>o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C 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-je zde nejvyšší hora Sluneční soustavy - sopka Olympus Mons - výška 27 km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-doba oběhu 1,9 roku, délka dne – 24 hodin 37 minut, má 2 měsíce (Phobos a Deimos)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64" name="Picture 4" descr=""/>
          <p:cNvPicPr/>
          <p:nvPr/>
        </p:nvPicPr>
        <p:blipFill>
          <a:blip r:embed="rId2"/>
          <a:stretch/>
        </p:blipFill>
        <p:spPr>
          <a:xfrm>
            <a:off x="5148000" y="188640"/>
            <a:ext cx="2232000" cy="2232000"/>
          </a:xfrm>
          <a:prstGeom prst="rect">
            <a:avLst/>
          </a:prstGeom>
          <a:ln>
            <a:noFill/>
          </a:ln>
        </p:spPr>
      </p:pic>
      <p:pic>
        <p:nvPicPr>
          <p:cNvPr id="65" name="Picture 6" descr=""/>
          <p:cNvPicPr/>
          <p:nvPr/>
        </p:nvPicPr>
        <p:blipFill>
          <a:blip r:embed="rId3"/>
          <a:stretch/>
        </p:blipFill>
        <p:spPr>
          <a:xfrm>
            <a:off x="755640" y="3933000"/>
            <a:ext cx="2851920" cy="2665440"/>
          </a:xfrm>
          <a:prstGeom prst="rect">
            <a:avLst/>
          </a:prstGeom>
          <a:ln>
            <a:noFill/>
          </a:ln>
        </p:spPr>
      </p:pic>
      <p:pic>
        <p:nvPicPr>
          <p:cNvPr id="66" name="Picture 8" descr=""/>
          <p:cNvPicPr/>
          <p:nvPr/>
        </p:nvPicPr>
        <p:blipFill>
          <a:blip r:embed="rId4"/>
          <a:stretch/>
        </p:blipFill>
        <p:spPr>
          <a:xfrm>
            <a:off x="4788000" y="3861000"/>
            <a:ext cx="3790440" cy="238104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835200" y="836640"/>
            <a:ext cx="58654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b) vnější planety (velké planety)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– plynné koule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velké rozměry i hmotnost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malá průměrná hustota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atmosféra (čpavek, metan)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mají prstence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905040" y="2349000"/>
            <a:ext cx="8852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ff0000"/>
                </a:solidFill>
                <a:latin typeface="Calibri"/>
              </a:rPr>
              <a:t>Jupiter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69" name="Picture 5" descr=""/>
          <p:cNvPicPr/>
          <p:nvPr/>
        </p:nvPicPr>
        <p:blipFill>
          <a:blip r:embed="rId1"/>
          <a:stretch/>
        </p:blipFill>
        <p:spPr>
          <a:xfrm>
            <a:off x="2051640" y="227700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70" name="CustomShape 3"/>
          <p:cNvSpPr/>
          <p:nvPr/>
        </p:nvSpPr>
        <p:spPr>
          <a:xfrm>
            <a:off x="208080" y="2853000"/>
            <a:ext cx="4704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 největší planeta sluneční soustavy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-tvořen vodíkem a heliem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-má 63 měsíců (Io, Ganyméd, Europa, Kallisto,..)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71" name="Picture 7" descr=""/>
          <p:cNvPicPr/>
          <p:nvPr/>
        </p:nvPicPr>
        <p:blipFill>
          <a:blip r:embed="rId2"/>
          <a:stretch/>
        </p:blipFill>
        <p:spPr>
          <a:xfrm>
            <a:off x="5220000" y="2853000"/>
            <a:ext cx="3293280" cy="3377520"/>
          </a:xfrm>
          <a:prstGeom prst="rect">
            <a:avLst/>
          </a:prstGeom>
          <a:ln>
            <a:noFill/>
          </a:ln>
        </p:spPr>
      </p:pic>
      <p:pic>
        <p:nvPicPr>
          <p:cNvPr id="72" name="Picture 9" descr=""/>
          <p:cNvPicPr/>
          <p:nvPr/>
        </p:nvPicPr>
        <p:blipFill>
          <a:blip r:embed="rId3"/>
          <a:stretch/>
        </p:blipFill>
        <p:spPr>
          <a:xfrm>
            <a:off x="1979640" y="3861000"/>
            <a:ext cx="1872000" cy="267336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976680" y="836640"/>
            <a:ext cx="8593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ff0000"/>
                </a:solidFill>
                <a:latin typeface="Calibri"/>
              </a:rPr>
              <a:t>Saturn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74" name="Picture 2" descr=""/>
          <p:cNvPicPr/>
          <p:nvPr/>
        </p:nvPicPr>
        <p:blipFill>
          <a:blip r:embed="rId1"/>
          <a:stretch/>
        </p:blipFill>
        <p:spPr>
          <a:xfrm>
            <a:off x="2123640" y="764640"/>
            <a:ext cx="475920" cy="475920"/>
          </a:xfrm>
          <a:prstGeom prst="rect">
            <a:avLst/>
          </a:prstGeom>
          <a:ln>
            <a:noFill/>
          </a:ln>
        </p:spPr>
      </p:pic>
      <p:pic>
        <p:nvPicPr>
          <p:cNvPr id="75" name="Picture 4" descr=""/>
          <p:cNvPicPr/>
          <p:nvPr/>
        </p:nvPicPr>
        <p:blipFill>
          <a:blip r:embed="rId2"/>
          <a:stretch/>
        </p:blipFill>
        <p:spPr>
          <a:xfrm>
            <a:off x="6300360" y="2907000"/>
            <a:ext cx="2627280" cy="328428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476640" y="1700640"/>
            <a:ext cx="8037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-tvořen vodíkem a heliem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 známý svými prstenci, které se skládají z částic o rozměrech do několika málo metrů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-největší měsíc:Titan (ledový povrch, řeky metanu, jediný měsíc s atmosférou)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77" name="Picture 6" descr=""/>
          <p:cNvPicPr/>
          <p:nvPr/>
        </p:nvPicPr>
        <p:blipFill>
          <a:blip r:embed="rId3"/>
          <a:stretch/>
        </p:blipFill>
        <p:spPr>
          <a:xfrm>
            <a:off x="467640" y="3285000"/>
            <a:ext cx="5219640" cy="244800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831600" y="980640"/>
            <a:ext cx="684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ff0000"/>
                </a:solidFill>
                <a:latin typeface="Calibri"/>
              </a:rPr>
              <a:t>Uran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 rot="16200000">
            <a:off x="4472280" y="-1151640"/>
            <a:ext cx="2447640" cy="5705280"/>
          </a:xfrm>
          <a:prstGeom prst="rect">
            <a:avLst/>
          </a:prstGeom>
          <a:ln>
            <a:noFill/>
          </a:ln>
        </p:spPr>
      </p:pic>
      <p:pic>
        <p:nvPicPr>
          <p:cNvPr id="80" name="Picture 4" descr=""/>
          <p:cNvPicPr/>
          <p:nvPr/>
        </p:nvPicPr>
        <p:blipFill>
          <a:blip r:embed="rId2"/>
          <a:stretch/>
        </p:blipFill>
        <p:spPr>
          <a:xfrm>
            <a:off x="1619640" y="90864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179640" y="3789000"/>
            <a:ext cx="68770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-tvořen vodíkem, heliem a metanem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 planeta rotuje ve zpětném směru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-nejchladnější planeta Sluneční soustavy (-224</a:t>
            </a:r>
            <a:r>
              <a:rPr b="0" lang="cs-CZ" sz="1800" spc="-1" strike="noStrike" baseline="30000">
                <a:solidFill>
                  <a:srgbClr val="000000"/>
                </a:solidFill>
                <a:latin typeface="Calibri"/>
              </a:rPr>
              <a:t>o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C 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-má 27 měsíců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82" name="Picture 6" descr=""/>
          <p:cNvPicPr/>
          <p:nvPr/>
        </p:nvPicPr>
        <p:blipFill>
          <a:blip r:embed="rId3"/>
          <a:stretch/>
        </p:blipFill>
        <p:spPr>
          <a:xfrm>
            <a:off x="5436000" y="3501000"/>
            <a:ext cx="3096000" cy="309600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191960" y="836640"/>
            <a:ext cx="9583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ff0000"/>
                </a:solidFill>
                <a:latin typeface="Calibri"/>
              </a:rPr>
              <a:t>Neptun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2483640" y="836640"/>
            <a:ext cx="475920" cy="475920"/>
          </a:xfrm>
          <a:prstGeom prst="rect">
            <a:avLst/>
          </a:prstGeom>
          <a:ln>
            <a:noFill/>
          </a:ln>
        </p:spPr>
      </p:pic>
      <p:pic>
        <p:nvPicPr>
          <p:cNvPr id="85" name="Picture 4" descr=""/>
          <p:cNvPicPr/>
          <p:nvPr/>
        </p:nvPicPr>
        <p:blipFill>
          <a:blip r:embed="rId2"/>
          <a:stretch/>
        </p:blipFill>
        <p:spPr>
          <a:xfrm>
            <a:off x="5652000" y="260640"/>
            <a:ext cx="3240000" cy="323460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713880" y="1917000"/>
            <a:ext cx="47743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-atmosféra z vodíku, helia, vody, čpavku a metanu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-označována jako ,,ledový obr“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-má 13 měsíců, největší je Triton ( -228</a:t>
            </a:r>
            <a:r>
              <a:rPr b="0" lang="cs-CZ" sz="1800" spc="-1" strike="noStrike" baseline="30000">
                <a:solidFill>
                  <a:srgbClr val="000000"/>
                </a:solidFill>
                <a:latin typeface="Calibri"/>
              </a:rPr>
              <a:t>o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C 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-objevena 1846 Johannem Gallem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87" name="Picture 6" descr=""/>
          <p:cNvPicPr/>
          <p:nvPr/>
        </p:nvPicPr>
        <p:blipFill>
          <a:blip r:embed="rId3"/>
          <a:stretch/>
        </p:blipFill>
        <p:spPr>
          <a:xfrm>
            <a:off x="1187640" y="3429000"/>
            <a:ext cx="3377520" cy="283428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4800240" y="5589360"/>
            <a:ext cx="2106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Povrch měsíce Triton</a:t>
            </a:r>
            <a:endParaRPr b="0" lang="cs-CZ" sz="1800" spc="-1" strike="noStrike">
              <a:latin typeface="Arial"/>
            </a:endParaRPr>
          </a:p>
        </p:txBody>
      </p:sp>
    </p:spTree>
  </p:cSld>
  <p:transition>
    <p:split dir="out" orient="horz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Application>LibreOffice/5.4.4.2$Windows_X86_64 LibreOffice_project/2524958677847fb3bb44820e40380acbe820f960</Application>
  <Words>383</Words>
  <Paragraphs>53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2010-12-30T12:53:21Z</dcterms:created>
  <dc:creator>Jana</dc:creator>
  <dc:description/>
  <dc:language>cs-CZ</dc:language>
  <cp:lastModifiedBy>Jana Laštovičková</cp:lastModifiedBy>
  <dcterms:modified xsi:type="dcterms:W3CDTF">2020-06-08T05:38:17Z</dcterms:modified>
  <cp:revision>47</cp:revision>
  <dc:subject/>
  <dc:title>Sedm nových divů světa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