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1" r:id="rId6"/>
    <p:sldId id="262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2A3A6-6B1F-4D03-ACE9-FA710E975D8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7752-B2D3-478F-8CA5-E16605CBB00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61872-70A2-464C-9432-B4BDD302BCA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2B842-5B56-41FC-BAEF-B9546506894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519B-B842-430A-BDB4-1C29C01F571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63258-AC1A-4DE9-A6EB-C6A59D9F79B5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8EB88-F086-4400-86A5-A347788D9BF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04DDE-0A5E-4EDE-8B81-0ACDC21F312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CDD04-7298-4E47-BB70-3DAC7557677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F178C-C91F-46E4-98FE-E5BEA705AFD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20387-965D-4BF0-BF24-57407B7E592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DD4ED4-6FFF-467F-B30E-77EBC97A6C90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buFontTx/>
              <a:buNone/>
            </a:pPr>
            <a:r>
              <a:rPr lang="cs-CZ">
                <a:cs typeface="Arial" charset="0"/>
              </a:rPr>
              <a:t>Li</a:t>
            </a:r>
            <a:r>
              <a:rPr lang="en-GB"/>
              <a:t>dsk</a:t>
            </a:r>
            <a:r>
              <a:rPr lang="en-US">
                <a:cs typeface="Arial" charset="0"/>
              </a:rPr>
              <a:t>ý moz</a:t>
            </a:r>
            <a:r>
              <a:rPr lang="cs-CZ">
                <a:cs typeface="Arial" charset="0"/>
              </a:rPr>
              <a:t>ek</a:t>
            </a:r>
            <a:r>
              <a:rPr lang="en-GB"/>
              <a:t>…</a:t>
            </a:r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339975" y="3789363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400"/>
              <a:t>… n</a:t>
            </a:r>
            <a:r>
              <a:rPr lang="en-US" sz="2400"/>
              <a:t>á</a:t>
            </a:r>
            <a:r>
              <a:rPr lang="en-GB" sz="2400"/>
              <a:t>s klame kdy m</a:t>
            </a:r>
            <a:r>
              <a:rPr lang="cs-CZ" sz="2400"/>
              <a:t>ů</a:t>
            </a:r>
            <a:r>
              <a:rPr lang="en-US" sz="2400"/>
              <a:t>ž</a:t>
            </a:r>
            <a:r>
              <a:rPr lang="en-GB" sz="2400"/>
              <a:t>e!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/>
              <a:t>Jestliže se něco točí</a:t>
            </a:r>
            <a:r>
              <a:rPr lang="de-DE" sz="2400"/>
              <a:t> – </a:t>
            </a:r>
            <a:r>
              <a:rPr lang="cs-CZ" sz="2400"/>
              <a:t>jděte domů</a:t>
            </a:r>
            <a:r>
              <a:rPr lang="de-DE" sz="2400"/>
              <a:t>, </a:t>
            </a:r>
            <a:r>
              <a:rPr lang="cs-CZ" sz="2400"/>
              <a:t>potřebujete přestávku</a:t>
            </a:r>
            <a:r>
              <a:rPr lang="de-DE" sz="2400"/>
              <a:t>! </a:t>
            </a:r>
          </a:p>
        </p:txBody>
      </p:sp>
      <p:pic>
        <p:nvPicPr>
          <p:cNvPr id="5125" name="Picture 5" descr="ATT-0-04637FCB270FA54C9FCAC124CC1BDD7A-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196975"/>
            <a:ext cx="752157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79950" y="692150"/>
            <a:ext cx="4464050" cy="647700"/>
          </a:xfrm>
        </p:spPr>
        <p:txBody>
          <a:bodyPr/>
          <a:lstStyle/>
          <a:p>
            <a:pPr algn="l"/>
            <a:r>
              <a:rPr lang="de-DE" sz="1800"/>
              <a:t>Po</a:t>
            </a:r>
            <a:r>
              <a:rPr lang="cs-CZ" sz="1800"/>
              <a:t>dívejte</a:t>
            </a:r>
            <a:r>
              <a:rPr lang="de-DE" sz="1800"/>
              <a:t> s</a:t>
            </a:r>
            <a:r>
              <a:rPr lang="cs-CZ" sz="1800"/>
              <a:t>e</a:t>
            </a:r>
            <a:r>
              <a:rPr lang="de-DE" sz="1800"/>
              <a:t> na </a:t>
            </a:r>
            <a:r>
              <a:rPr lang="cs-CZ" sz="1800"/>
              <a:t>tento</a:t>
            </a:r>
            <a:r>
              <a:rPr lang="de-DE" sz="1800"/>
              <a:t> </a:t>
            </a:r>
            <a:r>
              <a:rPr lang="cs-CZ" sz="1800"/>
              <a:t>obrázek</a:t>
            </a:r>
            <a:r>
              <a:rPr lang="de-DE" sz="1800"/>
              <a:t>. </a:t>
            </a:r>
            <a:r>
              <a:rPr lang="cs-CZ" sz="1800"/>
              <a:t>C</a:t>
            </a:r>
            <a:r>
              <a:rPr lang="de-DE" sz="1800"/>
              <a:t>o </a:t>
            </a:r>
            <a:r>
              <a:rPr lang="cs-CZ" sz="1800"/>
              <a:t>vidíte</a:t>
            </a:r>
            <a:r>
              <a:rPr lang="en-US" sz="1800">
                <a:solidFill>
                  <a:schemeClr val="tx1"/>
                </a:solidFill>
              </a:rPr>
              <a:t>?</a:t>
            </a:r>
            <a:endParaRPr lang="de-DE" sz="4000"/>
          </a:p>
        </p:txBody>
      </p:sp>
      <p:pic>
        <p:nvPicPr>
          <p:cNvPr id="7173" name="Picture 5" descr="ATT-1-88B9878DA607EF46BD0E8E08E7D7A08B-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188913"/>
            <a:ext cx="4894263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643438" y="4137025"/>
            <a:ext cx="4321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Vý</a:t>
            </a:r>
            <a:r>
              <a:rPr lang="cs-CZ"/>
              <a:t>z</a:t>
            </a:r>
            <a:r>
              <a:rPr lang="en-US"/>
              <a:t>kum pr</a:t>
            </a:r>
            <a:r>
              <a:rPr lang="cs-CZ"/>
              <a:t>o</a:t>
            </a:r>
            <a:r>
              <a:rPr lang="en-US"/>
              <a:t>kázal, že d</a:t>
            </a:r>
            <a:r>
              <a:rPr lang="cs-CZ"/>
              <a:t>ě</a:t>
            </a:r>
            <a:r>
              <a:rPr lang="en-US"/>
              <a:t>ti nedokáž</a:t>
            </a:r>
            <a:r>
              <a:rPr lang="cs-CZ"/>
              <a:t>í</a:t>
            </a:r>
            <a:r>
              <a:rPr lang="en-US"/>
              <a:t> identifikova</a:t>
            </a:r>
            <a:r>
              <a:rPr lang="cs-CZ"/>
              <a:t>t</a:t>
            </a:r>
            <a:r>
              <a:rPr lang="en-US"/>
              <a:t> int</a:t>
            </a:r>
            <a:r>
              <a:rPr lang="cs-CZ"/>
              <a:t>i</a:t>
            </a:r>
            <a:r>
              <a:rPr lang="en-US"/>
              <a:t>mn</a:t>
            </a:r>
            <a:r>
              <a:rPr lang="cs-CZ"/>
              <a:t>í</a:t>
            </a:r>
            <a:r>
              <a:rPr lang="en-US"/>
              <a:t> pár, pr</a:t>
            </a:r>
            <a:r>
              <a:rPr lang="cs-CZ"/>
              <a:t>o</a:t>
            </a:r>
            <a:r>
              <a:rPr lang="en-US"/>
              <a:t>tože nemaj</a:t>
            </a:r>
            <a:r>
              <a:rPr lang="cs-CZ"/>
              <a:t>í</a:t>
            </a:r>
            <a:r>
              <a:rPr lang="en-US"/>
              <a:t> v pam</a:t>
            </a:r>
            <a:r>
              <a:rPr lang="cs-CZ"/>
              <a:t>ě</a:t>
            </a:r>
            <a:r>
              <a:rPr lang="en-US"/>
              <a:t>ti podobné scená</a:t>
            </a:r>
            <a:r>
              <a:rPr lang="cs-CZ"/>
              <a:t>ře</a:t>
            </a:r>
            <a:r>
              <a:rPr lang="en-US"/>
              <a:t>.</a:t>
            </a:r>
          </a:p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>D</a:t>
            </a:r>
            <a:r>
              <a:rPr lang="cs-CZ"/>
              <a:t>ě</a:t>
            </a:r>
            <a:r>
              <a:rPr lang="en-US"/>
              <a:t>ti vid</a:t>
            </a:r>
            <a:r>
              <a:rPr lang="cs-CZ"/>
              <a:t>í</a:t>
            </a:r>
            <a:r>
              <a:rPr lang="en-US"/>
              <a:t> dev</a:t>
            </a:r>
            <a:r>
              <a:rPr lang="cs-CZ"/>
              <a:t>ět</a:t>
            </a:r>
            <a:r>
              <a:rPr lang="en-US"/>
              <a:t> delfín</a:t>
            </a:r>
            <a:r>
              <a:rPr lang="cs-CZ"/>
              <a:t>ů</a:t>
            </a:r>
            <a:r>
              <a:rPr lang="en-US"/>
              <a:t>.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Optická iluze a vizuální fenomén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de-DE" sz="2000">
                <a:solidFill>
                  <a:schemeClr val="tx1"/>
                </a:solidFill>
              </a:rPr>
              <a:t/>
            </a:r>
            <a:br>
              <a:rPr lang="de-DE" sz="2000">
                <a:solidFill>
                  <a:schemeClr val="tx1"/>
                </a:solidFill>
              </a:rPr>
            </a:b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Chcete </a:t>
            </a:r>
            <a:r>
              <a:rPr lang="cs-CZ" sz="2000">
                <a:solidFill>
                  <a:schemeClr val="tx1"/>
                </a:solidFill>
              </a:rPr>
              <a:t>zmást své oči a mozek?</a:t>
            </a:r>
            <a:r>
              <a:rPr lang="de-DE" sz="2000"/>
              <a:t> </a:t>
            </a:r>
            <a:br>
              <a:rPr lang="de-DE" sz="2000"/>
            </a:br>
            <a:r>
              <a:rPr lang="de-DE" sz="2000"/>
              <a:t>Ano? Tak </a:t>
            </a:r>
            <a:r>
              <a:rPr lang="cs-CZ" sz="2000"/>
              <a:t>se podívejte na další obrázky</a:t>
            </a:r>
            <a:r>
              <a:rPr lang="de-DE" sz="2000"/>
              <a:t> </a:t>
            </a:r>
            <a:r>
              <a:rPr lang="cs-CZ" sz="2000"/>
              <a:t>.</a:t>
            </a:r>
            <a:r>
              <a:rPr lang="de-DE" sz="2000"/>
              <a:t>..</a:t>
            </a:r>
            <a:r>
              <a:rPr lang="de-DE" sz="4000"/>
              <a:t> </a:t>
            </a:r>
          </a:p>
        </p:txBody>
      </p:sp>
      <p:pic>
        <p:nvPicPr>
          <p:cNvPr id="9221" name="Picture 5" descr="ATT-2-385F5E0B0BF64147AF84097BF419BCA6-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132013"/>
            <a:ext cx="86423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de-DE" sz="1800"/>
              <a:t>On</a:t>
            </a:r>
            <a:r>
              <a:rPr lang="cs-CZ" sz="1800"/>
              <a:t>y</a:t>
            </a:r>
            <a:r>
              <a:rPr lang="de-DE" sz="1800"/>
              <a:t> ...</a:t>
            </a:r>
          </a:p>
        </p:txBody>
      </p:sp>
      <p:pic>
        <p:nvPicPr>
          <p:cNvPr id="11269" name="Picture 5" descr="ATT-3-91D51DEB62ABD44699E9A9ED8405CFB8-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08063"/>
            <a:ext cx="8064500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de-DE" sz="1800"/>
              <a:t>…</a:t>
            </a:r>
            <a:r>
              <a:rPr lang="cs-CZ" sz="1800"/>
              <a:t>se nehýbají </a:t>
            </a:r>
            <a:r>
              <a:rPr lang="de-DE" sz="1800"/>
              <a:t>!</a:t>
            </a:r>
            <a:r>
              <a:rPr lang="cs-CZ" sz="1800"/>
              <a:t>!!</a:t>
            </a:r>
            <a:r>
              <a:rPr lang="de-DE" sz="1800"/>
              <a:t> </a:t>
            </a:r>
          </a:p>
        </p:txBody>
      </p:sp>
      <p:pic>
        <p:nvPicPr>
          <p:cNvPr id="13317" name="Picture 5" descr="ATT-4-91906CDEAF6D8E47AE2540FB53482436-image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379538"/>
            <a:ext cx="7272337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Ja, tun sie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836613"/>
            <a:ext cx="273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1800"/>
              <a:t>Koncentrujte se na křížek ve středu</a:t>
            </a:r>
            <a:r>
              <a:rPr lang="de-DE" sz="1800"/>
              <a:t>. Po chv</a:t>
            </a:r>
            <a:r>
              <a:rPr lang="en-US" sz="1800">
                <a:solidFill>
                  <a:schemeClr val="tx1"/>
                </a:solidFill>
              </a:rPr>
              <a:t>í</a:t>
            </a:r>
            <a:r>
              <a:rPr lang="de-DE" sz="1800"/>
              <a:t>li si v</a:t>
            </a:r>
            <a:r>
              <a:rPr lang="en-US" sz="1800">
                <a:solidFill>
                  <a:schemeClr val="tx1"/>
                </a:solidFill>
              </a:rPr>
              <a:t>š</a:t>
            </a:r>
            <a:r>
              <a:rPr lang="de-DE" sz="1800"/>
              <a:t>imnete, </a:t>
            </a:r>
            <a:r>
              <a:rPr lang="en-US" sz="1800">
                <a:solidFill>
                  <a:schemeClr val="tx1"/>
                </a:solidFill>
              </a:rPr>
              <a:t>ž</a:t>
            </a:r>
            <a:r>
              <a:rPr lang="de-DE" sz="1800"/>
              <a:t>e </a:t>
            </a:r>
            <a:r>
              <a:rPr lang="cs-CZ" sz="1800"/>
              <a:t>se pohybující se fialový bod změní na zelený </a:t>
            </a:r>
            <a:r>
              <a:rPr lang="de-DE" sz="1800"/>
              <a:t>! </a:t>
            </a:r>
            <a:endParaRPr lang="de-DE" sz="1800">
              <a:solidFill>
                <a:schemeClr val="tx1"/>
              </a:solidFill>
            </a:endParaRPr>
          </a:p>
        </p:txBody>
      </p:sp>
      <p:pic>
        <p:nvPicPr>
          <p:cNvPr id="21509" name="Picture 5" descr="ATT-8-35B9939EAE184147AFE60167A7064EAC-image0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306513"/>
            <a:ext cx="54356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795963" y="4351338"/>
            <a:ext cx="30972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/>
              <a:t>Dívejte se na křížek delší dobu, všimnete si, že všechny body kromě zeleného zmizely.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649537"/>
          </a:xfrm>
        </p:spPr>
        <p:txBody>
          <a:bodyPr/>
          <a:lstStyle/>
          <a:p>
            <a:r>
              <a:rPr lang="cs-CZ"/>
              <a:t>A nakonec to nejlepší</a:t>
            </a:r>
            <a:r>
              <a:rPr lang="de-DE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2146300"/>
          </a:xfrm>
        </p:spPr>
        <p:txBody>
          <a:bodyPr/>
          <a:lstStyle/>
          <a:p>
            <a:pPr algn="l"/>
            <a:r>
              <a:rPr lang="de-DE" sz="1600" b="1"/>
              <a:t/>
            </a:r>
            <a:br>
              <a:rPr lang="de-DE" sz="1600" b="1"/>
            </a:br>
            <a:r>
              <a:rPr lang="de-DE" sz="1600"/>
              <a:t>*        </a:t>
            </a:r>
            <a:r>
              <a:rPr lang="cs-CZ" sz="1600"/>
              <a:t>Následujte pokyny:</a:t>
            </a:r>
            <a:r>
              <a:rPr lang="de-DE" sz="1600"/>
              <a:t> </a:t>
            </a:r>
            <a:br>
              <a:rPr lang="de-DE" sz="1600"/>
            </a:br>
            <a:r>
              <a:rPr lang="de-DE" sz="1600"/>
              <a:t>*         1) </a:t>
            </a:r>
            <a:r>
              <a:rPr lang="cs-CZ" sz="1600"/>
              <a:t>najděte čtyři drobné body ve středu a 30 sekund se na ně upřeně dívejte</a:t>
            </a:r>
            <a:r>
              <a:rPr lang="de-DE" sz="1600"/>
              <a:t/>
            </a:r>
            <a:br>
              <a:rPr lang="de-DE" sz="1600"/>
            </a:br>
            <a:r>
              <a:rPr lang="de-DE" sz="1600"/>
              <a:t>*         2) potom </a:t>
            </a:r>
            <a:r>
              <a:rPr lang="cs-CZ" sz="1600"/>
              <a:t>se podívejte na stěnu před Vámi</a:t>
            </a:r>
            <a:r>
              <a:rPr lang="de-DE" sz="1600"/>
              <a:t> </a:t>
            </a:r>
            <a:br>
              <a:rPr lang="de-DE" sz="1600"/>
            </a:br>
            <a:r>
              <a:rPr lang="de-DE" sz="1600"/>
              <a:t>*         3) jasn</a:t>
            </a:r>
            <a:r>
              <a:rPr lang="en-US" sz="1600">
                <a:solidFill>
                  <a:schemeClr val="tx1"/>
                </a:solidFill>
              </a:rPr>
              <a:t>á</a:t>
            </a:r>
            <a:r>
              <a:rPr lang="de-DE" sz="1600"/>
              <a:t> </a:t>
            </a:r>
            <a:r>
              <a:rPr lang="cs-CZ" sz="1600"/>
              <a:t>skvrna se objeví</a:t>
            </a:r>
            <a:r>
              <a:rPr lang="de-DE" sz="1600"/>
              <a:t/>
            </a:r>
            <a:br>
              <a:rPr lang="de-DE" sz="1600"/>
            </a:br>
            <a:r>
              <a:rPr lang="de-DE" sz="1600"/>
              <a:t>*         4) </a:t>
            </a:r>
            <a:r>
              <a:rPr lang="cs-CZ" sz="1600"/>
              <a:t>zamrkejte párkrát a uvidíte osobu</a:t>
            </a:r>
            <a:r>
              <a:rPr lang="de-DE" sz="1600"/>
              <a:t> </a:t>
            </a:r>
            <a:br>
              <a:rPr lang="de-DE" sz="1600"/>
            </a:br>
            <a:r>
              <a:rPr lang="de-DE" sz="1600"/>
              <a:t>*         5) koho </a:t>
            </a:r>
            <a:r>
              <a:rPr lang="cs-CZ" sz="1600"/>
              <a:t>vidíte</a:t>
            </a:r>
            <a:r>
              <a:rPr lang="de-DE" sz="1600"/>
              <a:t>? 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49500"/>
            <a:ext cx="5041900" cy="4494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136</Words>
  <Application>Microsoft Office PowerPoint</Application>
  <PresentationFormat>Předvádění na obrazovce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Standarddesign</vt:lpstr>
      <vt:lpstr>Snímek 1</vt:lpstr>
      <vt:lpstr>Jestliže se něco točí – jděte domů, potřebujete přestávku! </vt:lpstr>
      <vt:lpstr>Podívejte se na tento obrázek. Co vidíte?</vt:lpstr>
      <vt:lpstr>Optická iluze a vizuální fenomén   Chcete zmást své oči a mozek?  Ano? Tak se podívejte na další obrázky ... </vt:lpstr>
      <vt:lpstr>Ony ...</vt:lpstr>
      <vt:lpstr>…se nehýbají !!! </vt:lpstr>
      <vt:lpstr>Koncentrujte se na křížek ve středu. Po chvíli si všimnete, že se pohybující se fialový bod změní na zelený ! </vt:lpstr>
      <vt:lpstr>A nakonec to nejlepší...</vt:lpstr>
      <vt:lpstr> *        Následujte pokyny:  *         1) najděte čtyři drobné body ve středu a 30 sekund se na ně upřeně dívejte *         2) potom se podívejte na stěnu před Vámi  *         3) jasná skvrna se objeví *         4) zamrkejte párkrát a uvidíte osobu  *         5) koho vidíte?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das Hirn alles kann …</dc:title>
  <dc:creator>Roland</dc:creator>
  <cp:lastModifiedBy>Jana</cp:lastModifiedBy>
  <cp:revision>29</cp:revision>
  <dcterms:created xsi:type="dcterms:W3CDTF">2006-02-15T07:09:20Z</dcterms:created>
  <dcterms:modified xsi:type="dcterms:W3CDTF">2011-04-05T04:24:48Z</dcterms:modified>
</cp:coreProperties>
</file>