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67" r:id="rId2"/>
    <p:sldId id="256" r:id="rId3"/>
    <p:sldId id="257" r:id="rId4"/>
    <p:sldId id="258" r:id="rId5"/>
    <p:sldId id="259" r:id="rId6"/>
    <p:sldId id="260" r:id="rId7"/>
    <p:sldId id="271" r:id="rId8"/>
    <p:sldId id="261" r:id="rId9"/>
    <p:sldId id="262" r:id="rId10"/>
    <p:sldId id="264" r:id="rId11"/>
    <p:sldId id="266" r:id="rId12"/>
    <p:sldId id="265" r:id="rId13"/>
    <p:sldId id="263" r:id="rId14"/>
    <p:sldId id="268" r:id="rId15"/>
    <p:sldId id="269" r:id="rId16"/>
    <p:sldId id="270" r:id="rId17"/>
    <p:sldId id="272" r:id="rId18"/>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0066"/>
    <a:srgbClr val="FFFF66"/>
    <a:srgbClr val="99CCFF"/>
    <a:srgbClr val="99FF99"/>
    <a:srgbClr val="080808"/>
    <a:srgbClr val="CC99F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843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cs-CZ"/>
              <a:t>Klepnutím lze upravit styl předlohy nadpisů.</a:t>
            </a:r>
          </a:p>
        </p:txBody>
      </p:sp>
      <p:sp>
        <p:nvSpPr>
          <p:cNvPr id="1843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cs-CZ"/>
              <a:t>Klepnutím lze upravit styl předlohy podnadpisů.</a:t>
            </a:r>
          </a:p>
        </p:txBody>
      </p:sp>
      <p:sp>
        <p:nvSpPr>
          <p:cNvPr id="18436"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cs-CZ"/>
          </a:p>
        </p:txBody>
      </p:sp>
      <p:sp>
        <p:nvSpPr>
          <p:cNvPr id="18437" name="Rectangle 5"/>
          <p:cNvSpPr>
            <a:spLocks noGrp="1" noChangeArrowheads="1"/>
          </p:cNvSpPr>
          <p:nvPr>
            <p:ph type="ftr" sz="quarter" idx="3"/>
          </p:nvPr>
        </p:nvSpPr>
        <p:spPr/>
        <p:txBody>
          <a:bodyPr/>
          <a:lstStyle>
            <a:lvl1pPr>
              <a:defRPr/>
            </a:lvl1pPr>
          </a:lstStyle>
          <a:p>
            <a:endParaRPr lang="cs-CZ"/>
          </a:p>
        </p:txBody>
      </p:sp>
      <p:sp>
        <p:nvSpPr>
          <p:cNvPr id="18438" name="Rectangle 6"/>
          <p:cNvSpPr>
            <a:spLocks noGrp="1" noChangeArrowheads="1"/>
          </p:cNvSpPr>
          <p:nvPr>
            <p:ph type="sldNum" sz="quarter" idx="4"/>
          </p:nvPr>
        </p:nvSpPr>
        <p:spPr/>
        <p:txBody>
          <a:bodyPr/>
          <a:lstStyle>
            <a:lvl1pPr>
              <a:defRPr/>
            </a:lvl1pPr>
          </a:lstStyle>
          <a:p>
            <a:fld id="{BD674DB8-32E1-4555-BEEA-0E92297B8058}" type="slidenum">
              <a:rPr lang="cs-CZ"/>
              <a:pPr/>
              <a:t>‹#›</a:t>
            </a:fld>
            <a:endParaRPr lang="cs-CZ"/>
          </a:p>
        </p:txBody>
      </p:sp>
      <p:sp>
        <p:nvSpPr>
          <p:cNvPr id="18439" name="Rectangle 7"/>
          <p:cNvSpPr>
            <a:spLocks noGrp="1" noChangeArrowheads="1"/>
          </p:cNvSpPr>
          <p:nvPr>
            <p:ph type="dt" sz="quarter" idx="2"/>
          </p:nvPr>
        </p:nvSpPr>
        <p:spPr/>
        <p:txBody>
          <a:bodyPr/>
          <a:lstStyle>
            <a:lvl1pPr>
              <a:defRPr/>
            </a:lvl1pPr>
          </a:lstStyle>
          <a:p>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D89E0AF7-C474-455B-97D3-88B94F6C5463}" type="slidenum">
              <a:rPr lang="cs-CZ"/>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92100"/>
            <a:ext cx="2057400" cy="57277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92100"/>
            <a:ext cx="6019800" cy="57277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EF1F20B3-88CF-44BF-8E11-D437A684CF8C}"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65DEAE75-AAEB-4B29-9A9F-C3019DE651E9}" type="slidenum">
              <a:rPr lang="cs-CZ"/>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B1B27FEB-FD8F-4132-999A-BE95EDC24DD6}" type="slidenum">
              <a:rPr lang="cs-CZ"/>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B763F73F-1B7C-40BB-8895-CD375112B18E}" type="slidenum">
              <a:rPr lang="cs-CZ"/>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lvl1pPr>
              <a:defRPr/>
            </a:lvl1pPr>
          </a:lstStyle>
          <a:p>
            <a:endParaRPr lang="cs-CZ"/>
          </a:p>
        </p:txBody>
      </p:sp>
      <p:sp>
        <p:nvSpPr>
          <p:cNvPr id="8" name="Zástupný symbol pro zápatí 7"/>
          <p:cNvSpPr>
            <a:spLocks noGrp="1"/>
          </p:cNvSpPr>
          <p:nvPr>
            <p:ph type="ftr" sz="quarter" idx="11"/>
          </p:nvPr>
        </p:nvSpPr>
        <p:spPr/>
        <p:txBody>
          <a:bodyPr/>
          <a:lstStyle>
            <a:lvl1pPr>
              <a:defRPr/>
            </a:lvl1pPr>
          </a:lstStyle>
          <a:p>
            <a:endParaRPr lang="cs-CZ"/>
          </a:p>
        </p:txBody>
      </p:sp>
      <p:sp>
        <p:nvSpPr>
          <p:cNvPr id="9" name="Zástupný symbol pro číslo snímku 8"/>
          <p:cNvSpPr>
            <a:spLocks noGrp="1"/>
          </p:cNvSpPr>
          <p:nvPr>
            <p:ph type="sldNum" sz="quarter" idx="12"/>
          </p:nvPr>
        </p:nvSpPr>
        <p:spPr/>
        <p:txBody>
          <a:bodyPr/>
          <a:lstStyle>
            <a:lvl1pPr>
              <a:defRPr/>
            </a:lvl1pPr>
          </a:lstStyle>
          <a:p>
            <a:fld id="{8363F9CF-15F3-45CC-8D03-3F0DAB6E4B4C}" type="slidenum">
              <a:rPr lang="cs-CZ"/>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lvl1pPr>
              <a:defRPr/>
            </a:lvl1pPr>
          </a:lstStyle>
          <a:p>
            <a:endParaRPr lang="cs-CZ"/>
          </a:p>
        </p:txBody>
      </p:sp>
      <p:sp>
        <p:nvSpPr>
          <p:cNvPr id="4" name="Zástupný symbol pro zápatí 3"/>
          <p:cNvSpPr>
            <a:spLocks noGrp="1"/>
          </p:cNvSpPr>
          <p:nvPr>
            <p:ph type="ftr" sz="quarter" idx="11"/>
          </p:nvPr>
        </p:nvSpPr>
        <p:spPr/>
        <p:txBody>
          <a:bodyPr/>
          <a:lstStyle>
            <a:lvl1pPr>
              <a:defRPr/>
            </a:lvl1pPr>
          </a:lstStyle>
          <a:p>
            <a:endParaRPr lang="cs-CZ"/>
          </a:p>
        </p:txBody>
      </p:sp>
      <p:sp>
        <p:nvSpPr>
          <p:cNvPr id="5" name="Zástupný symbol pro číslo snímku 4"/>
          <p:cNvSpPr>
            <a:spLocks noGrp="1"/>
          </p:cNvSpPr>
          <p:nvPr>
            <p:ph type="sldNum" sz="quarter" idx="12"/>
          </p:nvPr>
        </p:nvSpPr>
        <p:spPr/>
        <p:txBody>
          <a:bodyPr/>
          <a:lstStyle>
            <a:lvl1pPr>
              <a:defRPr/>
            </a:lvl1pPr>
          </a:lstStyle>
          <a:p>
            <a:fld id="{7926FF46-4223-4D64-93A4-0DE38E457BF8}" type="slidenum">
              <a:rPr lang="cs-CZ"/>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p>
        </p:txBody>
      </p:sp>
      <p:sp>
        <p:nvSpPr>
          <p:cNvPr id="3" name="Zástupný symbol pro zápatí 2"/>
          <p:cNvSpPr>
            <a:spLocks noGrp="1"/>
          </p:cNvSpPr>
          <p:nvPr>
            <p:ph type="ftr" sz="quarter" idx="11"/>
          </p:nvPr>
        </p:nvSpPr>
        <p:spPr/>
        <p:txBody>
          <a:bodyPr/>
          <a:lstStyle>
            <a:lvl1pPr>
              <a:defRPr/>
            </a:lvl1pPr>
          </a:lstStyle>
          <a:p>
            <a:endParaRPr lang="cs-CZ"/>
          </a:p>
        </p:txBody>
      </p:sp>
      <p:sp>
        <p:nvSpPr>
          <p:cNvPr id="4" name="Zástupný symbol pro číslo snímku 3"/>
          <p:cNvSpPr>
            <a:spLocks noGrp="1"/>
          </p:cNvSpPr>
          <p:nvPr>
            <p:ph type="sldNum" sz="quarter" idx="12"/>
          </p:nvPr>
        </p:nvSpPr>
        <p:spPr/>
        <p:txBody>
          <a:bodyPr/>
          <a:lstStyle>
            <a:lvl1pPr>
              <a:defRPr/>
            </a:lvl1pPr>
          </a:lstStyle>
          <a:p>
            <a:fld id="{28C2CF36-D783-4C2F-A962-D0038AADB7DF}" type="slidenum">
              <a:rPr lang="cs-CZ"/>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BA5EBF62-A3FA-4DB9-8C47-B48BD4C13702}" type="slidenum">
              <a:rPr lang="cs-CZ"/>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B2F98F6D-D7AF-42A3-8CF1-4AE6A6EAB273}" type="slidenum">
              <a:rPr lang="cs-CZ"/>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741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cs-CZ"/>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cs-CZ"/>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5F409425-1468-462A-B472-676BC9491AD6}" type="slidenum">
              <a:rPr lang="cs-CZ"/>
              <a:pPr/>
              <a:t>‹#›</a:t>
            </a:fld>
            <a:endParaRPr lang="cs-CZ"/>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hyperlink" Target="http://www.earthcam.com/czechrepublic/prague/" TargetMode="External"/><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gif"/></Relationships>
</file>

<file path=ppt/slides/_rels/slide14.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13.png"/><Relationship Id="rId3" Type="http://schemas.microsoft.com/office/2007/relationships/media" Target="../media/media6.WAV"/><Relationship Id="rId7" Type="http://schemas.openxmlformats.org/officeDocument/2006/relationships/slideLayout" Target="../slideLayouts/slideLayout7.xml"/><Relationship Id="rId12" Type="http://schemas.openxmlformats.org/officeDocument/2006/relationships/image" Target="../media/image54.gif"/><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audio" Target="../media/media7.WAV"/><Relationship Id="rId11" Type="http://schemas.openxmlformats.org/officeDocument/2006/relationships/image" Target="../media/image53.gif"/><Relationship Id="rId5" Type="http://schemas.microsoft.com/office/2007/relationships/media" Target="../media/media7.WAV"/><Relationship Id="rId10" Type="http://schemas.openxmlformats.org/officeDocument/2006/relationships/image" Target="../media/image52.gif"/><Relationship Id="rId4" Type="http://schemas.openxmlformats.org/officeDocument/2006/relationships/audio" Target="../media/media6.WAV"/><Relationship Id="rId9" Type="http://schemas.openxmlformats.org/officeDocument/2006/relationships/image" Target="../media/image51.gif"/></Relationships>
</file>

<file path=ppt/slides/_rels/slide15.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gif"/><Relationship Id="rId1" Type="http://schemas.openxmlformats.org/officeDocument/2006/relationships/slideLayout" Target="../slideLayouts/slideLayout7.xml"/><Relationship Id="rId4" Type="http://schemas.openxmlformats.org/officeDocument/2006/relationships/image" Target="../media/image58.gif"/></Relationships>
</file>

<file path=ppt/slides/_rels/slide17.xml.rels><?xml version="1.0" encoding="UTF-8" standalone="yes"?>
<Relationships xmlns="http://schemas.openxmlformats.org/package/2006/relationships"><Relationship Id="rId3" Type="http://schemas.openxmlformats.org/officeDocument/2006/relationships/hyperlink" Target="https://edu.ceskatelevize.cz/mereni-casu-5e44242c4908cf0125157fd5" TargetMode="External"/><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media" Target="../media/media2.WAV"/><Relationship Id="rId7" Type="http://schemas.openxmlformats.org/officeDocument/2006/relationships/image" Target="../media/image11.jpeg"/><Relationship Id="rId12" Type="http://schemas.openxmlformats.org/officeDocument/2006/relationships/image" Target="../media/image16.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Layout" Target="../slideLayouts/slideLayout7.xml"/><Relationship Id="rId11" Type="http://schemas.openxmlformats.org/officeDocument/2006/relationships/image" Target="../media/image15.gif"/><Relationship Id="rId5" Type="http://schemas.openxmlformats.org/officeDocument/2006/relationships/audio" Target="file:///D:\zaloha%20C\Dokumenty\Hudba\0nelly_furtado_-_say_it_right.mp3" TargetMode="External"/><Relationship Id="rId10" Type="http://schemas.openxmlformats.org/officeDocument/2006/relationships/image" Target="../media/image14.jpeg"/><Relationship Id="rId4" Type="http://schemas.openxmlformats.org/officeDocument/2006/relationships/audio" Target="../media/media2.WAV"/><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hyperlink" Target="http://www.hodinarstvi.cz/hodiny/kyvadlove-pendlovky/adler-2074-tresen_g10861.html" TargetMode="External"/><Relationship Id="rId13" Type="http://schemas.openxmlformats.org/officeDocument/2006/relationships/image" Target="../media/image24.gif"/><Relationship Id="rId3" Type="http://schemas.microsoft.com/office/2007/relationships/media" Target="../media/media4.WAV"/><Relationship Id="rId7" Type="http://schemas.openxmlformats.org/officeDocument/2006/relationships/image" Target="../media/image20.jpeg"/><Relationship Id="rId12" Type="http://schemas.openxmlformats.org/officeDocument/2006/relationships/image" Target="../media/image23.gif"/><Relationship Id="rId2" Type="http://schemas.openxmlformats.org/officeDocument/2006/relationships/audio" Target="../media/media3.WAV"/><Relationship Id="rId16" Type="http://schemas.openxmlformats.org/officeDocument/2006/relationships/image" Target="../media/image13.png"/><Relationship Id="rId1" Type="http://schemas.microsoft.com/office/2007/relationships/media" Target="../media/media3.WAV"/><Relationship Id="rId6" Type="http://schemas.openxmlformats.org/officeDocument/2006/relationships/hyperlink" Target="http://www.hodinarstvi.cz/hodiny/kyvadlove-pendlovky/polaris-2052-orech_g10848.html" TargetMode="External"/><Relationship Id="rId11" Type="http://schemas.openxmlformats.org/officeDocument/2006/relationships/image" Target="../media/image22.jpeg"/><Relationship Id="rId5" Type="http://schemas.openxmlformats.org/officeDocument/2006/relationships/slideLayout" Target="../slideLayouts/slideLayout7.xml"/><Relationship Id="rId15" Type="http://schemas.openxmlformats.org/officeDocument/2006/relationships/image" Target="../media/image26.gif"/><Relationship Id="rId10" Type="http://schemas.openxmlformats.org/officeDocument/2006/relationships/hyperlink" Target="http://www.eastwood-nabytek.cz/editor/genhtml.pl?loc=eastwood&amp;table=obr7_15" TargetMode="External"/><Relationship Id="rId4" Type="http://schemas.openxmlformats.org/officeDocument/2006/relationships/audio" Target="../media/media4.WAV"/><Relationship Id="rId9" Type="http://schemas.openxmlformats.org/officeDocument/2006/relationships/image" Target="../media/image21.jpeg"/><Relationship Id="rId14" Type="http://schemas.openxmlformats.org/officeDocument/2006/relationships/image" Target="../media/image25.gif"/></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9.gif"/><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gif"/></Relationships>
</file>

<file path=ppt/slides/_rels/slide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gif"/><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gif"/><Relationship Id="rId5" Type="http://schemas.openxmlformats.org/officeDocument/2006/relationships/image" Target="../media/image37.gif"/><Relationship Id="rId4" Type="http://schemas.openxmlformats.org/officeDocument/2006/relationships/image" Target="../media/image36.gif"/><Relationship Id="rId9" Type="http://schemas.openxmlformats.org/officeDocument/2006/relationships/image" Target="../media/image41.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66">
            <a:alpha val="32000"/>
          </a:srgbClr>
        </a:solidFill>
        <a:effectLst/>
      </p:bgPr>
    </p:bg>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1258888" y="2060575"/>
            <a:ext cx="6265862" cy="641350"/>
          </a:xfrm>
          <a:prstGeom prst="rect">
            <a:avLst/>
          </a:prstGeom>
          <a:noFill/>
          <a:ln w="9525">
            <a:noFill/>
            <a:miter lim="800000"/>
            <a:headEnd/>
            <a:tailEnd/>
          </a:ln>
          <a:effectLst/>
        </p:spPr>
        <p:txBody>
          <a:bodyPr>
            <a:spAutoFit/>
          </a:bodyPr>
          <a:lstStyle/>
          <a:p>
            <a:pPr algn="ctr">
              <a:spcBef>
                <a:spcPct val="50000"/>
              </a:spcBef>
            </a:pPr>
            <a:r>
              <a:rPr lang="cs-CZ" sz="3600" b="1" dirty="0">
                <a:solidFill>
                  <a:schemeClr val="bg2"/>
                </a:solidFill>
                <a:effectLst>
                  <a:outerShdw blurRad="38100" dist="38100" dir="2700000" algn="tl">
                    <a:srgbClr val="000000"/>
                  </a:outerShdw>
                </a:effectLst>
              </a:rPr>
              <a:t>MĚŘENÍ ČASU</a:t>
            </a:r>
          </a:p>
        </p:txBody>
      </p:sp>
      <p:sp>
        <p:nvSpPr>
          <p:cNvPr id="26630" name="Text Box 6"/>
          <p:cNvSpPr txBox="1">
            <a:spLocks noChangeArrowheads="1"/>
          </p:cNvSpPr>
          <p:nvPr/>
        </p:nvSpPr>
        <p:spPr bwMode="auto">
          <a:xfrm>
            <a:off x="4643438" y="5084763"/>
            <a:ext cx="3311525" cy="366712"/>
          </a:xfrm>
          <a:prstGeom prst="rect">
            <a:avLst/>
          </a:prstGeom>
          <a:noFill/>
          <a:ln w="9525">
            <a:noFill/>
            <a:miter lim="800000"/>
            <a:headEnd/>
            <a:tailEnd/>
          </a:ln>
          <a:effectLst/>
        </p:spPr>
        <p:txBody>
          <a:bodyPr>
            <a:spAutoFit/>
          </a:bodyPr>
          <a:lstStyle/>
          <a:p>
            <a:pPr>
              <a:spcBef>
                <a:spcPct val="50000"/>
              </a:spcBef>
            </a:pPr>
            <a:endParaRPr lang="cs-CZ"/>
          </a:p>
        </p:txBody>
      </p:sp>
      <p:sp>
        <p:nvSpPr>
          <p:cNvPr id="26631" name="Text Box 7"/>
          <p:cNvSpPr txBox="1">
            <a:spLocks noChangeArrowheads="1"/>
          </p:cNvSpPr>
          <p:nvPr/>
        </p:nvSpPr>
        <p:spPr bwMode="auto">
          <a:xfrm>
            <a:off x="5435600" y="5084763"/>
            <a:ext cx="3024188" cy="366712"/>
          </a:xfrm>
          <a:prstGeom prst="rect">
            <a:avLst/>
          </a:prstGeom>
          <a:noFill/>
          <a:ln w="9525">
            <a:noFill/>
            <a:miter lim="800000"/>
            <a:headEnd/>
            <a:tailEnd/>
          </a:ln>
          <a:effectLst/>
        </p:spPr>
        <p:txBody>
          <a:bodyPr>
            <a:spAutoFit/>
          </a:bodyPr>
          <a:lstStyle/>
          <a:p>
            <a:pPr>
              <a:spcBef>
                <a:spcPct val="50000"/>
              </a:spcBef>
            </a:pPr>
            <a:endParaRPr lang="cs-CZ"/>
          </a:p>
        </p:txBody>
      </p:sp>
      <p:sp>
        <p:nvSpPr>
          <p:cNvPr id="2" name="TextovéPole 1">
            <a:extLst>
              <a:ext uri="{FF2B5EF4-FFF2-40B4-BE49-F238E27FC236}">
                <a16:creationId xmlns:a16="http://schemas.microsoft.com/office/drawing/2014/main" id="{5C327BCA-9966-4B92-B9CF-8A1EC090C66A}"/>
              </a:ext>
            </a:extLst>
          </p:cNvPr>
          <p:cNvSpPr txBox="1"/>
          <p:nvPr/>
        </p:nvSpPr>
        <p:spPr>
          <a:xfrm>
            <a:off x="3572524" y="3429000"/>
            <a:ext cx="1638590" cy="461665"/>
          </a:xfrm>
          <a:prstGeom prst="rect">
            <a:avLst/>
          </a:prstGeom>
          <a:noFill/>
        </p:spPr>
        <p:txBody>
          <a:bodyPr wrap="none" rtlCol="0">
            <a:spAutoFit/>
          </a:bodyPr>
          <a:lstStyle/>
          <a:p>
            <a:r>
              <a:rPr lang="cs-CZ" sz="2400" dirty="0">
                <a:solidFill>
                  <a:schemeClr val="bg2"/>
                </a:solidFill>
              </a:rPr>
              <a:t>Jen přečíst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BFA"/>
            </a:gs>
            <a:gs pos="30000">
              <a:srgbClr val="C4D6EB"/>
            </a:gs>
            <a:gs pos="60001">
              <a:srgbClr val="85C2FF"/>
            </a:gs>
            <a:gs pos="100000">
              <a:srgbClr val="5E9EFF"/>
            </a:gs>
          </a:gsLst>
          <a:lin ang="18900000" scaled="1"/>
        </a:gradFill>
        <a:effectLst/>
      </p:bgPr>
    </p:bg>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971550" y="620713"/>
            <a:ext cx="1944688" cy="366712"/>
          </a:xfrm>
          <a:prstGeom prst="rect">
            <a:avLst/>
          </a:prstGeom>
          <a:solidFill>
            <a:schemeClr val="bg1"/>
          </a:solidFill>
          <a:ln w="9525">
            <a:noFill/>
            <a:miter lim="800000"/>
            <a:headEnd/>
            <a:tailEnd/>
          </a:ln>
          <a:effectLst/>
        </p:spPr>
        <p:txBody>
          <a:bodyPr>
            <a:spAutoFit/>
          </a:bodyPr>
          <a:lstStyle/>
          <a:p>
            <a:pPr algn="ctr">
              <a:spcBef>
                <a:spcPct val="50000"/>
              </a:spcBef>
            </a:pPr>
            <a:r>
              <a:rPr lang="cs-CZ"/>
              <a:t>Pražský orloj</a:t>
            </a:r>
          </a:p>
        </p:txBody>
      </p:sp>
      <p:pic>
        <p:nvPicPr>
          <p:cNvPr id="23557" name="Picture 5" descr="opražský orloj"/>
          <p:cNvPicPr>
            <a:picLocks noChangeAspect="1" noChangeArrowheads="1"/>
          </p:cNvPicPr>
          <p:nvPr/>
        </p:nvPicPr>
        <p:blipFill>
          <a:blip r:embed="rId2" cstate="print"/>
          <a:srcRect/>
          <a:stretch>
            <a:fillRect/>
          </a:stretch>
        </p:blipFill>
        <p:spPr bwMode="auto">
          <a:xfrm>
            <a:off x="611188" y="1700213"/>
            <a:ext cx="2603500" cy="4032250"/>
          </a:xfrm>
          <a:prstGeom prst="rect">
            <a:avLst/>
          </a:prstGeom>
          <a:noFill/>
        </p:spPr>
      </p:pic>
      <p:sp>
        <p:nvSpPr>
          <p:cNvPr id="23558" name="Text Box 6"/>
          <p:cNvSpPr txBox="1">
            <a:spLocks noChangeArrowheads="1"/>
          </p:cNvSpPr>
          <p:nvPr/>
        </p:nvSpPr>
        <p:spPr bwMode="auto">
          <a:xfrm>
            <a:off x="3995738" y="404813"/>
            <a:ext cx="4392612" cy="1004887"/>
          </a:xfrm>
          <a:prstGeom prst="rect">
            <a:avLst/>
          </a:prstGeom>
          <a:noFill/>
          <a:ln w="9525">
            <a:noFill/>
            <a:miter lim="800000"/>
            <a:headEnd/>
            <a:tailEnd/>
          </a:ln>
          <a:effectLst/>
        </p:spPr>
        <p:txBody>
          <a:bodyPr>
            <a:spAutoFit/>
          </a:bodyPr>
          <a:lstStyle/>
          <a:p>
            <a:pPr>
              <a:spcBef>
                <a:spcPct val="50000"/>
              </a:spcBef>
            </a:pPr>
            <a:r>
              <a:rPr lang="cs-CZ" sz="1200" b="1">
                <a:solidFill>
                  <a:schemeClr val="bg1"/>
                </a:solidFill>
              </a:rPr>
              <a:t>Stavba radnice na Staroměstském náměstí  pochází ze 14.-16. stol., její věž je z 2. polov. 14. stol. a od r. 1410 ji nerozlučně doplňuje orloj, dílo hodinářského mistra Mikuláše z Kadaně. V r. 1490 orloj doplnil a zdokonalil mistr Hanuš. </a:t>
            </a:r>
          </a:p>
        </p:txBody>
      </p:sp>
      <p:sp>
        <p:nvSpPr>
          <p:cNvPr id="23559" name="Text Box 7"/>
          <p:cNvSpPr txBox="1">
            <a:spLocks noChangeArrowheads="1"/>
          </p:cNvSpPr>
          <p:nvPr/>
        </p:nvSpPr>
        <p:spPr bwMode="auto">
          <a:xfrm>
            <a:off x="4356100" y="4797425"/>
            <a:ext cx="3600450" cy="457200"/>
          </a:xfrm>
          <a:prstGeom prst="rect">
            <a:avLst/>
          </a:prstGeom>
          <a:solidFill>
            <a:schemeClr val="bg1"/>
          </a:solidFill>
          <a:ln w="9525">
            <a:noFill/>
            <a:miter lim="800000"/>
            <a:headEnd/>
            <a:tailEnd/>
          </a:ln>
          <a:effectLst/>
        </p:spPr>
        <p:txBody>
          <a:bodyPr>
            <a:spAutoFit/>
          </a:bodyPr>
          <a:lstStyle/>
          <a:p>
            <a:pPr>
              <a:spcBef>
                <a:spcPct val="50000"/>
              </a:spcBef>
            </a:pPr>
            <a:r>
              <a:rPr lang="cs-CZ" sz="1200" b="1"/>
              <a:t>kalendářní deska s Mánesovými medailóny dvanácti měsíců.</a:t>
            </a:r>
            <a:r>
              <a:rPr lang="cs-CZ" sz="1200"/>
              <a:t> </a:t>
            </a:r>
          </a:p>
        </p:txBody>
      </p:sp>
      <p:sp>
        <p:nvSpPr>
          <p:cNvPr id="23562" name="Text Box 10"/>
          <p:cNvSpPr txBox="1">
            <a:spLocks noChangeArrowheads="1"/>
          </p:cNvSpPr>
          <p:nvPr/>
        </p:nvSpPr>
        <p:spPr bwMode="auto">
          <a:xfrm>
            <a:off x="3995738" y="1700213"/>
            <a:ext cx="4105275" cy="639762"/>
          </a:xfrm>
          <a:prstGeom prst="rect">
            <a:avLst/>
          </a:prstGeom>
          <a:solidFill>
            <a:schemeClr val="bg1"/>
          </a:solidFill>
          <a:ln w="9525">
            <a:noFill/>
            <a:miter lim="800000"/>
            <a:headEnd/>
            <a:tailEnd/>
          </a:ln>
          <a:effectLst/>
        </p:spPr>
        <p:txBody>
          <a:bodyPr>
            <a:spAutoFit/>
          </a:bodyPr>
          <a:lstStyle/>
          <a:p>
            <a:pPr>
              <a:spcBef>
                <a:spcPct val="50000"/>
              </a:spcBef>
            </a:pPr>
            <a:r>
              <a:rPr lang="cs-CZ" sz="1200" b="1"/>
              <a:t>Populární apoštolové přibyli až v 17. století; jejich dnešní podoba je dílem sochaře V. Suchardy. Jsou obdivováni diváky z celého světa každou hodinu.</a:t>
            </a:r>
          </a:p>
        </p:txBody>
      </p:sp>
      <p:sp>
        <p:nvSpPr>
          <p:cNvPr id="23563" name="Line 11"/>
          <p:cNvSpPr>
            <a:spLocks noChangeShapeType="1"/>
          </p:cNvSpPr>
          <p:nvPr/>
        </p:nvSpPr>
        <p:spPr bwMode="auto">
          <a:xfrm flipV="1">
            <a:off x="2339975" y="2205038"/>
            <a:ext cx="1511300" cy="431800"/>
          </a:xfrm>
          <a:prstGeom prst="line">
            <a:avLst/>
          </a:prstGeom>
          <a:noFill/>
          <a:ln w="57150">
            <a:solidFill>
              <a:srgbClr val="FF00FF"/>
            </a:solidFill>
            <a:round/>
            <a:headEnd/>
            <a:tailEnd type="triangle" w="med" len="med"/>
          </a:ln>
          <a:effectLst/>
        </p:spPr>
        <p:txBody>
          <a:bodyPr/>
          <a:lstStyle/>
          <a:p>
            <a:endParaRPr lang="cs-CZ"/>
          </a:p>
        </p:txBody>
      </p:sp>
      <p:sp>
        <p:nvSpPr>
          <p:cNvPr id="23565" name="Line 13"/>
          <p:cNvSpPr>
            <a:spLocks noChangeShapeType="1"/>
          </p:cNvSpPr>
          <p:nvPr/>
        </p:nvSpPr>
        <p:spPr bwMode="auto">
          <a:xfrm flipV="1">
            <a:off x="2051050" y="5084763"/>
            <a:ext cx="1873250" cy="144462"/>
          </a:xfrm>
          <a:prstGeom prst="line">
            <a:avLst/>
          </a:prstGeom>
          <a:noFill/>
          <a:ln w="57150">
            <a:solidFill>
              <a:srgbClr val="FF00FF"/>
            </a:solidFill>
            <a:round/>
            <a:headEnd/>
            <a:tailEnd type="triangle" w="med" len="med"/>
          </a:ln>
          <a:effectLst/>
        </p:spPr>
        <p:txBody>
          <a:bodyPr/>
          <a:lstStyle/>
          <a:p>
            <a:endParaRPr lang="cs-CZ"/>
          </a:p>
        </p:txBody>
      </p:sp>
      <p:sp>
        <p:nvSpPr>
          <p:cNvPr id="23566" name="Text Box 14"/>
          <p:cNvSpPr txBox="1">
            <a:spLocks noChangeArrowheads="1"/>
          </p:cNvSpPr>
          <p:nvPr/>
        </p:nvSpPr>
        <p:spPr bwMode="auto">
          <a:xfrm>
            <a:off x="4284663" y="3068638"/>
            <a:ext cx="3600450" cy="822325"/>
          </a:xfrm>
          <a:prstGeom prst="rect">
            <a:avLst/>
          </a:prstGeom>
          <a:solidFill>
            <a:schemeClr val="bg1"/>
          </a:solidFill>
          <a:ln w="9525">
            <a:noFill/>
            <a:miter lim="800000"/>
            <a:headEnd/>
            <a:tailEnd/>
          </a:ln>
          <a:effectLst/>
        </p:spPr>
        <p:txBody>
          <a:bodyPr>
            <a:spAutoFit/>
          </a:bodyPr>
          <a:lstStyle/>
          <a:p>
            <a:pPr>
              <a:spcBef>
                <a:spcPct val="50000"/>
              </a:spcBef>
            </a:pPr>
            <a:r>
              <a:rPr lang="cs-CZ" sz="1200" b="1"/>
              <a:t>nejcennější částí orloje, pro kterou byl postaven, je jeho astronomická sféra, která ukazuje středoevropský a staročeský čas a také hvězdný čas, významný pro astrology.</a:t>
            </a:r>
          </a:p>
        </p:txBody>
      </p:sp>
      <p:sp>
        <p:nvSpPr>
          <p:cNvPr id="23567" name="Line 15"/>
          <p:cNvSpPr>
            <a:spLocks noChangeShapeType="1"/>
          </p:cNvSpPr>
          <p:nvPr/>
        </p:nvSpPr>
        <p:spPr bwMode="auto">
          <a:xfrm flipV="1">
            <a:off x="2195513" y="3284538"/>
            <a:ext cx="1944687" cy="431800"/>
          </a:xfrm>
          <a:prstGeom prst="line">
            <a:avLst/>
          </a:prstGeom>
          <a:noFill/>
          <a:ln w="57150">
            <a:solidFill>
              <a:srgbClr val="FF00FF"/>
            </a:solidFill>
            <a:round/>
            <a:headEnd/>
            <a:tailEnd type="triangle" w="med" len="med"/>
          </a:ln>
          <a:effectLst/>
        </p:spPr>
        <p:txBody>
          <a:bodyPr/>
          <a:lstStyle/>
          <a:p>
            <a:endParaRPr lang="cs-CZ"/>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3562"/>
                                        </p:tgtEl>
                                        <p:attrNameLst>
                                          <p:attrName>style.visibility</p:attrName>
                                        </p:attrNameLst>
                                      </p:cBhvr>
                                      <p:to>
                                        <p:strVal val="visible"/>
                                      </p:to>
                                    </p:set>
                                    <p:anim calcmode="lin" valueType="num">
                                      <p:cBhvr>
                                        <p:cTn id="7" dur="3000" fill="hold"/>
                                        <p:tgtEl>
                                          <p:spTgt spid="2356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23562"/>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23562"/>
                                        </p:tgtEl>
                                        <p:attrNameLst>
                                          <p:attrName>ppt_y</p:attrName>
                                        </p:attrNameLst>
                                      </p:cBhvr>
                                      <p:tavLst>
                                        <p:tav tm="0">
                                          <p:val>
                                            <p:strVal val="#ppt_y"/>
                                          </p:val>
                                        </p:tav>
                                        <p:tav tm="100000">
                                          <p:val>
                                            <p:strVal val="#ppt_y"/>
                                          </p:val>
                                        </p:tav>
                                      </p:tavLst>
                                    </p:anim>
                                    <p:animEffect transition="in" filter="fade">
                                      <p:cBhvr>
                                        <p:cTn id="10" dur="3000"/>
                                        <p:tgtEl>
                                          <p:spTgt spid="23562"/>
                                        </p:tgtEl>
                                      </p:cBhvr>
                                    </p:animEffect>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grpId="0" nodeType="clickEffect">
                                  <p:stCondLst>
                                    <p:cond delay="0"/>
                                  </p:stCondLst>
                                  <p:childTnLst>
                                    <p:set>
                                      <p:cBhvr>
                                        <p:cTn id="14" dur="1" fill="hold">
                                          <p:stCondLst>
                                            <p:cond delay="0"/>
                                          </p:stCondLst>
                                        </p:cTn>
                                        <p:tgtEl>
                                          <p:spTgt spid="23566"/>
                                        </p:tgtEl>
                                        <p:attrNameLst>
                                          <p:attrName>style.visibility</p:attrName>
                                        </p:attrNameLst>
                                      </p:cBhvr>
                                      <p:to>
                                        <p:strVal val="visible"/>
                                      </p:to>
                                    </p:set>
                                    <p:anim calcmode="lin" valueType="num">
                                      <p:cBhvr>
                                        <p:cTn id="15" dur="3000" fill="hold"/>
                                        <p:tgtEl>
                                          <p:spTgt spid="23566"/>
                                        </p:tgtEl>
                                        <p:attrNameLst>
                                          <p:attrName>ppt_w</p:attrName>
                                        </p:attrNameLst>
                                      </p:cBhvr>
                                      <p:tavLst>
                                        <p:tav tm="0">
                                          <p:val>
                                            <p:strVal val="#ppt_w*2.5"/>
                                          </p:val>
                                        </p:tav>
                                        <p:tav tm="100000">
                                          <p:val>
                                            <p:strVal val="#ppt_w"/>
                                          </p:val>
                                        </p:tav>
                                      </p:tavLst>
                                    </p:anim>
                                    <p:anim calcmode="lin" valueType="num">
                                      <p:cBhvr>
                                        <p:cTn id="16" dur="3000" fill="hold"/>
                                        <p:tgtEl>
                                          <p:spTgt spid="23566"/>
                                        </p:tgtEl>
                                        <p:attrNameLst>
                                          <p:attrName>ppt_h</p:attrName>
                                        </p:attrNameLst>
                                      </p:cBhvr>
                                      <p:tavLst>
                                        <p:tav tm="0">
                                          <p:val>
                                            <p:strVal val="#ppt_h*0.01"/>
                                          </p:val>
                                        </p:tav>
                                        <p:tav tm="100000">
                                          <p:val>
                                            <p:strVal val="#ppt_h"/>
                                          </p:val>
                                        </p:tav>
                                      </p:tavLst>
                                    </p:anim>
                                    <p:anim calcmode="lin" valueType="num">
                                      <p:cBhvr>
                                        <p:cTn id="17" dur="3000" fill="hold"/>
                                        <p:tgtEl>
                                          <p:spTgt spid="23566"/>
                                        </p:tgtEl>
                                        <p:attrNameLst>
                                          <p:attrName>ppt_x</p:attrName>
                                        </p:attrNameLst>
                                      </p:cBhvr>
                                      <p:tavLst>
                                        <p:tav tm="0">
                                          <p:val>
                                            <p:strVal val="#ppt_x"/>
                                          </p:val>
                                        </p:tav>
                                        <p:tav tm="100000">
                                          <p:val>
                                            <p:strVal val="#ppt_x"/>
                                          </p:val>
                                        </p:tav>
                                      </p:tavLst>
                                    </p:anim>
                                    <p:anim calcmode="lin" valueType="num">
                                      <p:cBhvr>
                                        <p:cTn id="18" dur="3000" fill="hold"/>
                                        <p:tgtEl>
                                          <p:spTgt spid="23566"/>
                                        </p:tgtEl>
                                        <p:attrNameLst>
                                          <p:attrName>ppt_y</p:attrName>
                                        </p:attrNameLst>
                                      </p:cBhvr>
                                      <p:tavLst>
                                        <p:tav tm="0">
                                          <p:val>
                                            <p:strVal val="#ppt_h+1"/>
                                          </p:val>
                                        </p:tav>
                                        <p:tav tm="100000">
                                          <p:val>
                                            <p:strVal val="#ppt_y"/>
                                          </p:val>
                                        </p:tav>
                                      </p:tavLst>
                                    </p:anim>
                                    <p:animEffect transition="in" filter="fade">
                                      <p:cBhvr>
                                        <p:cTn id="19" dur="3000"/>
                                        <p:tgtEl>
                                          <p:spTgt spid="23566"/>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grpId="0" nodeType="clickEffect">
                                  <p:stCondLst>
                                    <p:cond delay="0"/>
                                  </p:stCondLst>
                                  <p:childTnLst>
                                    <p:set>
                                      <p:cBhvr>
                                        <p:cTn id="23" dur="1" fill="hold">
                                          <p:stCondLst>
                                            <p:cond delay="0"/>
                                          </p:stCondLst>
                                        </p:cTn>
                                        <p:tgtEl>
                                          <p:spTgt spid="23559"/>
                                        </p:tgtEl>
                                        <p:attrNameLst>
                                          <p:attrName>style.visibility</p:attrName>
                                        </p:attrNameLst>
                                      </p:cBhvr>
                                      <p:to>
                                        <p:strVal val="visible"/>
                                      </p:to>
                                    </p:set>
                                    <p:anim calcmode="lin" valueType="num">
                                      <p:cBhvr>
                                        <p:cTn id="24" dur="3000" fill="hold"/>
                                        <p:tgtEl>
                                          <p:spTgt spid="23559"/>
                                        </p:tgtEl>
                                        <p:attrNameLst>
                                          <p:attrName>ppt_w</p:attrName>
                                        </p:attrNameLst>
                                      </p:cBhvr>
                                      <p:tavLst>
                                        <p:tav tm="0">
                                          <p:val>
                                            <p:strVal val="#ppt_w*0.05"/>
                                          </p:val>
                                        </p:tav>
                                        <p:tav tm="100000">
                                          <p:val>
                                            <p:strVal val="#ppt_w"/>
                                          </p:val>
                                        </p:tav>
                                      </p:tavLst>
                                    </p:anim>
                                    <p:anim calcmode="lin" valueType="num">
                                      <p:cBhvr>
                                        <p:cTn id="25" dur="3000" fill="hold"/>
                                        <p:tgtEl>
                                          <p:spTgt spid="23559"/>
                                        </p:tgtEl>
                                        <p:attrNameLst>
                                          <p:attrName>ppt_h</p:attrName>
                                        </p:attrNameLst>
                                      </p:cBhvr>
                                      <p:tavLst>
                                        <p:tav tm="0">
                                          <p:val>
                                            <p:strVal val="#ppt_h"/>
                                          </p:val>
                                        </p:tav>
                                        <p:tav tm="100000">
                                          <p:val>
                                            <p:strVal val="#ppt_h"/>
                                          </p:val>
                                        </p:tav>
                                      </p:tavLst>
                                    </p:anim>
                                    <p:anim calcmode="lin" valueType="num">
                                      <p:cBhvr>
                                        <p:cTn id="26" dur="3000" fill="hold"/>
                                        <p:tgtEl>
                                          <p:spTgt spid="23559"/>
                                        </p:tgtEl>
                                        <p:attrNameLst>
                                          <p:attrName>ppt_x</p:attrName>
                                        </p:attrNameLst>
                                      </p:cBhvr>
                                      <p:tavLst>
                                        <p:tav tm="0">
                                          <p:val>
                                            <p:strVal val="#ppt_x-.2"/>
                                          </p:val>
                                        </p:tav>
                                        <p:tav tm="100000">
                                          <p:val>
                                            <p:strVal val="#ppt_x"/>
                                          </p:val>
                                        </p:tav>
                                      </p:tavLst>
                                    </p:anim>
                                    <p:anim calcmode="lin" valueType="num">
                                      <p:cBhvr>
                                        <p:cTn id="27" dur="3000" fill="hold"/>
                                        <p:tgtEl>
                                          <p:spTgt spid="23559"/>
                                        </p:tgtEl>
                                        <p:attrNameLst>
                                          <p:attrName>ppt_y</p:attrName>
                                        </p:attrNameLst>
                                      </p:cBhvr>
                                      <p:tavLst>
                                        <p:tav tm="0">
                                          <p:val>
                                            <p:strVal val="#ppt_y"/>
                                          </p:val>
                                        </p:tav>
                                        <p:tav tm="100000">
                                          <p:val>
                                            <p:strVal val="#ppt_y"/>
                                          </p:val>
                                        </p:tav>
                                      </p:tavLst>
                                    </p:anim>
                                    <p:animEffect transition="in" filter="fade">
                                      <p:cBhvr>
                                        <p:cTn id="28" dur="30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animBg="1"/>
      <p:bldP spid="23562" grpId="0" animBg="1"/>
      <p:bldP spid="235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25605" name="Picture 5" descr="Pražský orloj - Staroměstský orloj"/>
          <p:cNvPicPr>
            <a:picLocks noChangeAspect="1" noChangeArrowheads="1"/>
          </p:cNvPicPr>
          <p:nvPr/>
        </p:nvPicPr>
        <p:blipFill>
          <a:blip r:embed="rId3" cstate="print"/>
          <a:srcRect/>
          <a:stretch>
            <a:fillRect/>
          </a:stretch>
        </p:blipFill>
        <p:spPr bwMode="auto">
          <a:xfrm>
            <a:off x="827088" y="260350"/>
            <a:ext cx="3436937" cy="4994275"/>
          </a:xfrm>
          <a:prstGeom prst="rect">
            <a:avLst/>
          </a:prstGeom>
          <a:noFill/>
        </p:spPr>
      </p:pic>
      <p:pic>
        <p:nvPicPr>
          <p:cNvPr id="25609" name="Picture 9" descr="Česká republika, Praha, Pražský orloj"/>
          <p:cNvPicPr>
            <a:picLocks noChangeAspect="1" noChangeArrowheads="1"/>
          </p:cNvPicPr>
          <p:nvPr/>
        </p:nvPicPr>
        <p:blipFill>
          <a:blip r:embed="rId4" cstate="print"/>
          <a:srcRect/>
          <a:stretch>
            <a:fillRect/>
          </a:stretch>
        </p:blipFill>
        <p:spPr bwMode="auto">
          <a:xfrm>
            <a:off x="5076825" y="404813"/>
            <a:ext cx="3810000" cy="5715000"/>
          </a:xfrm>
          <a:prstGeom prst="rect">
            <a:avLst/>
          </a:prstGeom>
          <a:noFill/>
        </p:spPr>
      </p:pic>
      <p:sp>
        <p:nvSpPr>
          <p:cNvPr id="25610" name="Text Box 10"/>
          <p:cNvSpPr txBox="1">
            <a:spLocks noChangeArrowheads="1"/>
          </p:cNvSpPr>
          <p:nvPr/>
        </p:nvSpPr>
        <p:spPr bwMode="auto">
          <a:xfrm>
            <a:off x="539750" y="5589588"/>
            <a:ext cx="4248150" cy="366712"/>
          </a:xfrm>
          <a:prstGeom prst="rect">
            <a:avLst/>
          </a:prstGeom>
          <a:noFill/>
          <a:ln w="9525">
            <a:noFill/>
            <a:miter lim="800000"/>
            <a:headEnd/>
            <a:tailEnd/>
          </a:ln>
          <a:effectLst/>
        </p:spPr>
        <p:txBody>
          <a:bodyPr>
            <a:spAutoFit/>
          </a:bodyPr>
          <a:lstStyle/>
          <a:p>
            <a:pPr>
              <a:spcBef>
                <a:spcPct val="50000"/>
              </a:spcBef>
            </a:pPr>
            <a:r>
              <a:rPr lang="cs-CZ" dirty="0">
                <a:solidFill>
                  <a:schemeClr val="bg1"/>
                </a:solidFill>
              </a:rPr>
              <a:t>Web kamera-</a:t>
            </a:r>
            <a:endParaRPr lang="cs-CZ" b="1" dirty="0">
              <a:solidFill>
                <a:schemeClr val="bg1"/>
              </a:solidFill>
            </a:endParaRPr>
          </a:p>
        </p:txBody>
      </p:sp>
      <p:sp>
        <p:nvSpPr>
          <p:cNvPr id="25611" name="Rectangle 11"/>
          <p:cNvSpPr>
            <a:spLocks noChangeArrowheads="1"/>
          </p:cNvSpPr>
          <p:nvPr/>
        </p:nvSpPr>
        <p:spPr bwMode="auto">
          <a:xfrm>
            <a:off x="2051050" y="5661025"/>
            <a:ext cx="806450" cy="366713"/>
          </a:xfrm>
          <a:prstGeom prst="rect">
            <a:avLst/>
          </a:prstGeom>
          <a:noFill/>
          <a:ln w="9525">
            <a:noFill/>
            <a:miter lim="800000"/>
            <a:headEnd/>
            <a:tailEnd/>
          </a:ln>
          <a:effectLst/>
        </p:spPr>
        <p:txBody>
          <a:bodyPr wrap="none">
            <a:spAutoFit/>
          </a:bodyPr>
          <a:lstStyle/>
          <a:p>
            <a:pPr>
              <a:spcBef>
                <a:spcPct val="50000"/>
              </a:spcBef>
            </a:pPr>
            <a:r>
              <a:rPr lang="cs-CZ" b="1">
                <a:solidFill>
                  <a:schemeClr val="bg1"/>
                </a:solidFill>
                <a:hlinkClick r:id="rId5"/>
              </a:rPr>
              <a:t>video</a:t>
            </a:r>
            <a:endParaRPr lang="cs-CZ"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blinds(horizontal)">
                                      <p:cBhvr>
                                        <p:cTn id="7" dur="1000"/>
                                        <p:tgtEl>
                                          <p:spTgt spid="2560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609"/>
                                        </p:tgtEl>
                                        <p:attrNameLst>
                                          <p:attrName>style.visibility</p:attrName>
                                        </p:attrNameLst>
                                      </p:cBhvr>
                                      <p:to>
                                        <p:strVal val="visible"/>
                                      </p:to>
                                    </p:set>
                                    <p:anim calcmode="lin" valueType="num">
                                      <p:cBhvr additive="base">
                                        <p:cTn id="12" dur="500" fill="hold"/>
                                        <p:tgtEl>
                                          <p:spTgt spid="25609"/>
                                        </p:tgtEl>
                                        <p:attrNameLst>
                                          <p:attrName>ppt_x</p:attrName>
                                        </p:attrNameLst>
                                      </p:cBhvr>
                                      <p:tavLst>
                                        <p:tav tm="0">
                                          <p:val>
                                            <p:strVal val="#ppt_x"/>
                                          </p:val>
                                        </p:tav>
                                        <p:tav tm="100000">
                                          <p:val>
                                            <p:strVal val="#ppt_x"/>
                                          </p:val>
                                        </p:tav>
                                      </p:tavLst>
                                    </p:anim>
                                    <p:anim calcmode="lin" valueType="num">
                                      <p:cBhvr additive="base">
                                        <p:cTn id="13" dur="500" fill="hold"/>
                                        <p:tgtEl>
                                          <p:spTgt spid="256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5CBF"/>
            </a:gs>
            <a:gs pos="25000">
              <a:srgbClr val="0087E6"/>
            </a:gs>
            <a:gs pos="75000">
              <a:srgbClr val="21D6E0"/>
            </a:gs>
            <a:gs pos="100000">
              <a:srgbClr val="03D4A8"/>
            </a:gs>
          </a:gsLst>
          <a:path path="shape">
            <a:fillToRect l="50000" t="50000" r="50000" b="50000"/>
          </a:path>
        </a:gradFill>
        <a:effectLst/>
      </p:bgPr>
    </p:bg>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2771775" y="404813"/>
            <a:ext cx="2952750" cy="396875"/>
          </a:xfrm>
          <a:prstGeom prst="rect">
            <a:avLst/>
          </a:prstGeom>
          <a:noFill/>
          <a:ln w="9525">
            <a:noFill/>
            <a:miter lim="800000"/>
            <a:headEnd/>
            <a:tailEnd/>
          </a:ln>
          <a:effectLst/>
        </p:spPr>
        <p:txBody>
          <a:bodyPr>
            <a:spAutoFit/>
          </a:bodyPr>
          <a:lstStyle/>
          <a:p>
            <a:pPr algn="ctr">
              <a:spcBef>
                <a:spcPct val="50000"/>
              </a:spcBef>
            </a:pPr>
            <a:r>
              <a:rPr lang="cs-CZ" sz="2000" b="1">
                <a:solidFill>
                  <a:schemeClr val="bg1"/>
                </a:solidFill>
              </a:rPr>
              <a:t>ORLOJE v ČR</a:t>
            </a:r>
          </a:p>
        </p:txBody>
      </p:sp>
      <p:pic>
        <p:nvPicPr>
          <p:cNvPr id="24582" name="Picture 6" descr="Kryštofovo Údolí:Orloj: V ČR zatím existují všehovšudy 2 orloje - v Praze a v Olomouci. Od září 2007 budeme mít v Kryštofově Údolí, vedle hasičské zbrojnice a blízko obecního úřadu, orloj třetí. Někdy ve 20. letech 20. století zde vznikla věžovitá stavbička na transf"/>
          <p:cNvPicPr>
            <a:picLocks noChangeAspect="1" noChangeArrowheads="1"/>
          </p:cNvPicPr>
          <p:nvPr/>
        </p:nvPicPr>
        <p:blipFill>
          <a:blip r:embed="rId2" cstate="print"/>
          <a:srcRect/>
          <a:stretch>
            <a:fillRect/>
          </a:stretch>
        </p:blipFill>
        <p:spPr bwMode="auto">
          <a:xfrm>
            <a:off x="971550" y="1052513"/>
            <a:ext cx="3636963" cy="4132262"/>
          </a:xfrm>
          <a:prstGeom prst="rect">
            <a:avLst/>
          </a:prstGeom>
          <a:noFill/>
        </p:spPr>
      </p:pic>
      <p:pic>
        <p:nvPicPr>
          <p:cNvPr id="24584" name="Picture 8" descr="404188"/>
          <p:cNvPicPr>
            <a:picLocks noChangeAspect="1" noChangeArrowheads="1"/>
          </p:cNvPicPr>
          <p:nvPr/>
        </p:nvPicPr>
        <p:blipFill>
          <a:blip r:embed="rId3" cstate="print"/>
          <a:srcRect/>
          <a:stretch>
            <a:fillRect/>
          </a:stretch>
        </p:blipFill>
        <p:spPr bwMode="auto">
          <a:xfrm>
            <a:off x="5148263" y="981075"/>
            <a:ext cx="3187700" cy="4249738"/>
          </a:xfrm>
          <a:prstGeom prst="rect">
            <a:avLst/>
          </a:prstGeom>
          <a:noFill/>
        </p:spPr>
      </p:pic>
      <p:sp>
        <p:nvSpPr>
          <p:cNvPr id="24585" name="Text Box 9"/>
          <p:cNvSpPr txBox="1">
            <a:spLocks noChangeArrowheads="1"/>
          </p:cNvSpPr>
          <p:nvPr/>
        </p:nvSpPr>
        <p:spPr bwMode="auto">
          <a:xfrm>
            <a:off x="1547813" y="5589588"/>
            <a:ext cx="3025775" cy="366712"/>
          </a:xfrm>
          <a:prstGeom prst="rect">
            <a:avLst/>
          </a:prstGeom>
          <a:noFill/>
          <a:ln w="9525">
            <a:noFill/>
            <a:miter lim="800000"/>
            <a:headEnd/>
            <a:tailEnd/>
          </a:ln>
          <a:effectLst/>
        </p:spPr>
        <p:txBody>
          <a:bodyPr>
            <a:spAutoFit/>
          </a:bodyPr>
          <a:lstStyle/>
          <a:p>
            <a:pPr>
              <a:spcBef>
                <a:spcPct val="50000"/>
              </a:spcBef>
            </a:pPr>
            <a:r>
              <a:rPr lang="cs-CZ" b="1">
                <a:solidFill>
                  <a:schemeClr val="bg1"/>
                </a:solidFill>
              </a:rPr>
              <a:t>KRYŠTOFOVO ÚDOLÍ</a:t>
            </a:r>
          </a:p>
        </p:txBody>
      </p:sp>
      <p:sp>
        <p:nvSpPr>
          <p:cNvPr id="24586" name="Text Box 10"/>
          <p:cNvSpPr txBox="1">
            <a:spLocks noChangeArrowheads="1"/>
          </p:cNvSpPr>
          <p:nvPr/>
        </p:nvSpPr>
        <p:spPr bwMode="auto">
          <a:xfrm>
            <a:off x="6227763" y="5589588"/>
            <a:ext cx="1511300" cy="366712"/>
          </a:xfrm>
          <a:prstGeom prst="rect">
            <a:avLst/>
          </a:prstGeom>
          <a:noFill/>
          <a:ln w="9525">
            <a:noFill/>
            <a:miter lim="800000"/>
            <a:headEnd/>
            <a:tailEnd/>
          </a:ln>
          <a:effectLst/>
        </p:spPr>
        <p:txBody>
          <a:bodyPr>
            <a:spAutoFit/>
          </a:bodyPr>
          <a:lstStyle/>
          <a:p>
            <a:pPr>
              <a:spcBef>
                <a:spcPct val="50000"/>
              </a:spcBef>
            </a:pPr>
            <a:r>
              <a:rPr lang="cs-CZ" b="1">
                <a:solidFill>
                  <a:schemeClr val="bg1"/>
                </a:solidFill>
              </a:rPr>
              <a:t>OLOMOUC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rgbClr val="99FF99"/>
            </a:gs>
          </a:gsLst>
          <a:path path="shape">
            <a:fillToRect l="50000" t="50000" r="50000" b="50000"/>
          </a:path>
        </a:gradFill>
        <a:effectLst/>
      </p:bgPr>
    </p:bg>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3132138" y="549275"/>
            <a:ext cx="2663825" cy="366713"/>
          </a:xfrm>
          <a:prstGeom prst="rect">
            <a:avLst/>
          </a:prstGeom>
          <a:noFill/>
          <a:ln w="9525">
            <a:noFill/>
            <a:miter lim="800000"/>
            <a:headEnd/>
            <a:tailEnd/>
          </a:ln>
          <a:effectLst/>
        </p:spPr>
        <p:txBody>
          <a:bodyPr>
            <a:spAutoFit/>
          </a:bodyPr>
          <a:lstStyle/>
          <a:p>
            <a:pPr>
              <a:spcBef>
                <a:spcPct val="50000"/>
              </a:spcBef>
            </a:pPr>
            <a:r>
              <a:rPr lang="cs-CZ">
                <a:solidFill>
                  <a:srgbClr val="080808"/>
                </a:solidFill>
                <a:latin typeface="Arial Black" pitchFamily="34" charset="0"/>
              </a:rPr>
              <a:t>ATOMOVÉ</a:t>
            </a:r>
            <a:r>
              <a:rPr lang="cs-CZ">
                <a:latin typeface="Arial Black" pitchFamily="34" charset="0"/>
              </a:rPr>
              <a:t> </a:t>
            </a:r>
            <a:r>
              <a:rPr lang="cs-CZ">
                <a:solidFill>
                  <a:srgbClr val="080808"/>
                </a:solidFill>
                <a:latin typeface="Arial Black" pitchFamily="34" charset="0"/>
              </a:rPr>
              <a:t>HODINY</a:t>
            </a:r>
          </a:p>
        </p:txBody>
      </p:sp>
      <p:sp>
        <p:nvSpPr>
          <p:cNvPr id="22533" name="Text Box 5"/>
          <p:cNvSpPr txBox="1">
            <a:spLocks noChangeArrowheads="1"/>
          </p:cNvSpPr>
          <p:nvPr/>
        </p:nvSpPr>
        <p:spPr bwMode="auto">
          <a:xfrm>
            <a:off x="468313" y="1196975"/>
            <a:ext cx="6696075" cy="3941763"/>
          </a:xfrm>
          <a:prstGeom prst="rect">
            <a:avLst/>
          </a:prstGeom>
          <a:noFill/>
          <a:ln w="9525">
            <a:noFill/>
            <a:miter lim="800000"/>
            <a:headEnd/>
            <a:tailEnd/>
          </a:ln>
          <a:effectLst/>
        </p:spPr>
        <p:txBody>
          <a:bodyPr>
            <a:spAutoFit/>
          </a:bodyPr>
          <a:lstStyle/>
          <a:p>
            <a:pPr>
              <a:spcBef>
                <a:spcPct val="50000"/>
              </a:spcBef>
              <a:buFontTx/>
              <a:buChar char="•"/>
            </a:pPr>
            <a:r>
              <a:rPr lang="cs-CZ">
                <a:solidFill>
                  <a:srgbClr val="080808"/>
                </a:solidFill>
              </a:rPr>
              <a:t>Existuje několik vývojových typů a druhů. </a:t>
            </a:r>
          </a:p>
          <a:p>
            <a:pPr>
              <a:spcBef>
                <a:spcPct val="50000"/>
              </a:spcBef>
              <a:buFontTx/>
              <a:buChar char="•"/>
            </a:pPr>
            <a:r>
              <a:rPr lang="cs-CZ">
                <a:solidFill>
                  <a:srgbClr val="080808"/>
                </a:solidFill>
              </a:rPr>
              <a:t>Jejich přesnost je veliká- za cca 15 miliónů let by se rozcházely jednu sekundu</a:t>
            </a:r>
          </a:p>
          <a:p>
            <a:pPr>
              <a:spcBef>
                <a:spcPct val="50000"/>
              </a:spcBef>
              <a:buFontTx/>
              <a:buChar char="•"/>
            </a:pPr>
            <a:r>
              <a:rPr lang="cs-CZ">
                <a:solidFill>
                  <a:srgbClr val="080808"/>
                </a:solidFill>
              </a:rPr>
              <a:t>Jsou založeny na principu kmitání atomů</a:t>
            </a:r>
          </a:p>
          <a:p>
            <a:pPr>
              <a:spcBef>
                <a:spcPct val="50000"/>
              </a:spcBef>
              <a:buFontTx/>
              <a:buChar char="•"/>
            </a:pPr>
            <a:r>
              <a:rPr lang="cs-CZ">
                <a:solidFill>
                  <a:srgbClr val="080808"/>
                </a:solidFill>
              </a:rPr>
              <a:t>Jejich zřízení a údržba jsou velmi nákladné, proto časový údaj z atomových hodin se vysílá a řídí se jím další pracoviště i domácnosti</a:t>
            </a:r>
          </a:p>
          <a:p>
            <a:pPr>
              <a:spcBef>
                <a:spcPct val="50000"/>
              </a:spcBef>
              <a:buFontTx/>
              <a:buChar char="•"/>
            </a:pPr>
            <a:r>
              <a:rPr lang="cs-CZ">
                <a:solidFill>
                  <a:srgbClr val="080808"/>
                </a:solidFill>
              </a:rPr>
              <a:t>V současné době existují i náramkové hodinky, které jsou řízeny na dálku z přesných atomových hodin</a:t>
            </a:r>
          </a:p>
          <a:p>
            <a:pPr>
              <a:spcBef>
                <a:spcPct val="50000"/>
              </a:spcBef>
              <a:buFontTx/>
              <a:buChar char="•"/>
            </a:pPr>
            <a:r>
              <a:rPr lang="cs-CZ">
                <a:solidFill>
                  <a:srgbClr val="080808"/>
                </a:solidFill>
              </a:rPr>
              <a:t>Podobně jsou řízeny hodiny i v některých mobilních </a:t>
            </a:r>
          </a:p>
          <a:p>
            <a:pPr>
              <a:spcBef>
                <a:spcPct val="50000"/>
              </a:spcBef>
              <a:buFontTx/>
              <a:buChar char="•"/>
            </a:pPr>
            <a:r>
              <a:rPr lang="cs-CZ">
                <a:solidFill>
                  <a:srgbClr val="080808"/>
                </a:solidFill>
              </a:rPr>
              <a:t>telefonech </a:t>
            </a:r>
          </a:p>
        </p:txBody>
      </p:sp>
      <p:pic>
        <p:nvPicPr>
          <p:cNvPr id="22534" name="Picture 6" descr="atomové hodiny"/>
          <p:cNvPicPr>
            <a:picLocks noChangeAspect="1" noChangeArrowheads="1"/>
          </p:cNvPicPr>
          <p:nvPr/>
        </p:nvPicPr>
        <p:blipFill>
          <a:blip r:embed="rId2" cstate="print"/>
          <a:srcRect/>
          <a:stretch>
            <a:fillRect/>
          </a:stretch>
        </p:blipFill>
        <p:spPr bwMode="auto">
          <a:xfrm>
            <a:off x="7380288" y="404813"/>
            <a:ext cx="1457325" cy="1916112"/>
          </a:xfrm>
          <a:prstGeom prst="rect">
            <a:avLst/>
          </a:prstGeom>
          <a:noFill/>
        </p:spPr>
      </p:pic>
      <p:pic>
        <p:nvPicPr>
          <p:cNvPr id="22535" name="Picture 7" descr="atomové hodiny1"/>
          <p:cNvPicPr>
            <a:picLocks noChangeAspect="1" noChangeArrowheads="1"/>
          </p:cNvPicPr>
          <p:nvPr/>
        </p:nvPicPr>
        <p:blipFill>
          <a:blip r:embed="rId3" cstate="print"/>
          <a:srcRect/>
          <a:stretch>
            <a:fillRect/>
          </a:stretch>
        </p:blipFill>
        <p:spPr bwMode="auto">
          <a:xfrm>
            <a:off x="6659563" y="3141663"/>
            <a:ext cx="2292350" cy="3313112"/>
          </a:xfrm>
          <a:prstGeom prst="rect">
            <a:avLst/>
          </a:prstGeom>
          <a:noFill/>
        </p:spPr>
      </p:pic>
      <p:pic>
        <p:nvPicPr>
          <p:cNvPr id="22536" name="Picture 8" descr="mobil"/>
          <p:cNvPicPr>
            <a:picLocks noChangeAspect="1" noChangeArrowheads="1" noCrop="1"/>
          </p:cNvPicPr>
          <p:nvPr/>
        </p:nvPicPr>
        <p:blipFill>
          <a:blip r:embed="rId4" cstate="print"/>
          <a:srcRect/>
          <a:stretch>
            <a:fillRect/>
          </a:stretch>
        </p:blipFill>
        <p:spPr bwMode="auto">
          <a:xfrm>
            <a:off x="5795963" y="260350"/>
            <a:ext cx="1346200" cy="1368425"/>
          </a:xfrm>
          <a:prstGeom prst="rect">
            <a:avLst/>
          </a:prstGeom>
          <a:noFill/>
        </p:spPr>
      </p:pic>
      <p:sp>
        <p:nvSpPr>
          <p:cNvPr id="22538" name="Text Box 10"/>
          <p:cNvSpPr txBox="1">
            <a:spLocks noChangeArrowheads="1"/>
          </p:cNvSpPr>
          <p:nvPr/>
        </p:nvSpPr>
        <p:spPr bwMode="auto">
          <a:xfrm>
            <a:off x="395288" y="5445125"/>
            <a:ext cx="6048375" cy="641350"/>
          </a:xfrm>
          <a:prstGeom prst="rect">
            <a:avLst/>
          </a:prstGeom>
          <a:solidFill>
            <a:schemeClr val="bg1"/>
          </a:solidFill>
          <a:ln w="9525">
            <a:noFill/>
            <a:miter lim="800000"/>
            <a:headEnd/>
            <a:tailEnd/>
          </a:ln>
          <a:effectLst/>
        </p:spPr>
        <p:txBody>
          <a:bodyPr>
            <a:spAutoFit/>
          </a:bodyPr>
          <a:lstStyle/>
          <a:p>
            <a:pPr>
              <a:spcBef>
                <a:spcPct val="50000"/>
              </a:spcBef>
            </a:pPr>
            <a:r>
              <a:rPr lang="cs-CZ" dirty="0"/>
              <a:t>V Evropě je signál řízen z Německa z Frankfurtu nad Mohanem.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2534"/>
                                        </p:tgtEl>
                                        <p:attrNameLst>
                                          <p:attrName>style.visibility</p:attrName>
                                        </p:attrNameLst>
                                      </p:cBhvr>
                                      <p:to>
                                        <p:strVal val="visible"/>
                                      </p:to>
                                    </p:set>
                                    <p:anim calcmode="lin" valueType="num">
                                      <p:cBhvr>
                                        <p:cTn id="7" dur="1000" fill="hold"/>
                                        <p:tgtEl>
                                          <p:spTgt spid="22534"/>
                                        </p:tgtEl>
                                        <p:attrNameLst>
                                          <p:attrName>ppt_w</p:attrName>
                                        </p:attrNameLst>
                                      </p:cBhvr>
                                      <p:tavLst>
                                        <p:tav tm="0">
                                          <p:val>
                                            <p:fltVal val="0"/>
                                          </p:val>
                                        </p:tav>
                                        <p:tav tm="100000">
                                          <p:val>
                                            <p:strVal val="#ppt_w"/>
                                          </p:val>
                                        </p:tav>
                                      </p:tavLst>
                                    </p:anim>
                                    <p:anim calcmode="lin" valueType="num">
                                      <p:cBhvr>
                                        <p:cTn id="8" dur="1000" fill="hold"/>
                                        <p:tgtEl>
                                          <p:spTgt spid="22534"/>
                                        </p:tgtEl>
                                        <p:attrNameLst>
                                          <p:attrName>ppt_h</p:attrName>
                                        </p:attrNameLst>
                                      </p:cBhvr>
                                      <p:tavLst>
                                        <p:tav tm="0">
                                          <p:val>
                                            <p:fltVal val="0"/>
                                          </p:val>
                                        </p:tav>
                                        <p:tav tm="100000">
                                          <p:val>
                                            <p:strVal val="#ppt_h"/>
                                          </p:val>
                                        </p:tav>
                                      </p:tavLst>
                                    </p:anim>
                                    <p:anim calcmode="lin" valueType="num">
                                      <p:cBhvr>
                                        <p:cTn id="9" dur="1000" fill="hold"/>
                                        <p:tgtEl>
                                          <p:spTgt spid="22534"/>
                                        </p:tgtEl>
                                        <p:attrNameLst>
                                          <p:attrName>style.rotation</p:attrName>
                                        </p:attrNameLst>
                                      </p:cBhvr>
                                      <p:tavLst>
                                        <p:tav tm="0">
                                          <p:val>
                                            <p:fltVal val="90"/>
                                          </p:val>
                                        </p:tav>
                                        <p:tav tm="100000">
                                          <p:val>
                                            <p:fltVal val="0"/>
                                          </p:val>
                                        </p:tav>
                                      </p:tavLst>
                                    </p:anim>
                                    <p:animEffect transition="in" filter="fade">
                                      <p:cBhvr>
                                        <p:cTn id="10" dur="1000"/>
                                        <p:tgtEl>
                                          <p:spTgt spid="22534"/>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2535"/>
                                        </p:tgtEl>
                                        <p:attrNameLst>
                                          <p:attrName>style.visibility</p:attrName>
                                        </p:attrNameLst>
                                      </p:cBhvr>
                                      <p:to>
                                        <p:strVal val="visible"/>
                                      </p:to>
                                    </p:set>
                                    <p:anim calcmode="lin" valueType="num">
                                      <p:cBhvr>
                                        <p:cTn id="15" dur="3000" fill="hold"/>
                                        <p:tgtEl>
                                          <p:spTgt spid="22535"/>
                                        </p:tgtEl>
                                        <p:attrNameLst>
                                          <p:attrName>ppt_w</p:attrName>
                                        </p:attrNameLst>
                                      </p:cBhvr>
                                      <p:tavLst>
                                        <p:tav tm="0">
                                          <p:val>
                                            <p:fltVal val="0"/>
                                          </p:val>
                                        </p:tav>
                                        <p:tav tm="100000">
                                          <p:val>
                                            <p:strVal val="#ppt_w"/>
                                          </p:val>
                                        </p:tav>
                                      </p:tavLst>
                                    </p:anim>
                                    <p:anim calcmode="lin" valueType="num">
                                      <p:cBhvr>
                                        <p:cTn id="16" dur="3000" fill="hold"/>
                                        <p:tgtEl>
                                          <p:spTgt spid="22535"/>
                                        </p:tgtEl>
                                        <p:attrNameLst>
                                          <p:attrName>ppt_h</p:attrName>
                                        </p:attrNameLst>
                                      </p:cBhvr>
                                      <p:tavLst>
                                        <p:tav tm="0">
                                          <p:val>
                                            <p:fltVal val="0"/>
                                          </p:val>
                                        </p:tav>
                                        <p:tav tm="100000">
                                          <p:val>
                                            <p:strVal val="#ppt_h"/>
                                          </p:val>
                                        </p:tav>
                                      </p:tavLst>
                                    </p:anim>
                                    <p:anim calcmode="lin" valueType="num">
                                      <p:cBhvr>
                                        <p:cTn id="17" dur="3000" fill="hold"/>
                                        <p:tgtEl>
                                          <p:spTgt spid="22535"/>
                                        </p:tgtEl>
                                        <p:attrNameLst>
                                          <p:attrName>ppt_x</p:attrName>
                                        </p:attrNameLst>
                                      </p:cBhvr>
                                      <p:tavLst>
                                        <p:tav tm="0" fmla="#ppt_x+(cos(-2*pi*(1-$))*-#ppt_x-sin(-2*pi*(1-$))*(1-#ppt_y))*(1-$)">
                                          <p:val>
                                            <p:fltVal val="0"/>
                                          </p:val>
                                        </p:tav>
                                        <p:tav tm="100000">
                                          <p:val>
                                            <p:fltVal val="1"/>
                                          </p:val>
                                        </p:tav>
                                      </p:tavLst>
                                    </p:anim>
                                    <p:anim calcmode="lin" valueType="num">
                                      <p:cBhvr>
                                        <p:cTn id="18" dur="3000" fill="hold"/>
                                        <p:tgtEl>
                                          <p:spTgt spid="2253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8" cstate="print"/>
          <a:srcRect/>
          <a:tile tx="0" ty="0" sx="100000" sy="100000" flip="none" algn="tl"/>
        </a:blipFill>
        <a:effectLst/>
      </p:bgPr>
    </p:bg>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684213" y="404813"/>
            <a:ext cx="2305050" cy="579437"/>
          </a:xfrm>
          <a:prstGeom prst="rect">
            <a:avLst/>
          </a:prstGeom>
          <a:solidFill>
            <a:srgbClr val="080808"/>
          </a:solidFill>
          <a:ln w="9525">
            <a:noFill/>
            <a:miter lim="800000"/>
            <a:headEnd/>
            <a:tailEnd/>
          </a:ln>
          <a:effectLst/>
        </p:spPr>
        <p:txBody>
          <a:bodyPr>
            <a:spAutoFit/>
          </a:bodyPr>
          <a:lstStyle/>
          <a:p>
            <a:pPr>
              <a:spcBef>
                <a:spcPct val="50000"/>
              </a:spcBef>
            </a:pPr>
            <a:r>
              <a:rPr lang="cs-CZ" sz="3200">
                <a:effectLst>
                  <a:outerShdw blurRad="38100" dist="38100" dir="2700000" algn="tl">
                    <a:srgbClr val="010199"/>
                  </a:outerShdw>
                </a:effectLst>
              </a:rPr>
              <a:t>Princip GPS</a:t>
            </a:r>
          </a:p>
        </p:txBody>
      </p:sp>
      <p:pic>
        <p:nvPicPr>
          <p:cNvPr id="28678" name="Picture 6" descr="25"/>
          <p:cNvPicPr>
            <a:picLocks noChangeAspect="1" noChangeArrowheads="1" noCrop="1"/>
          </p:cNvPicPr>
          <p:nvPr/>
        </p:nvPicPr>
        <p:blipFill>
          <a:blip r:embed="rId9" cstate="print"/>
          <a:srcRect/>
          <a:stretch>
            <a:fillRect/>
          </a:stretch>
        </p:blipFill>
        <p:spPr bwMode="auto">
          <a:xfrm>
            <a:off x="3348038" y="471488"/>
            <a:ext cx="1439862" cy="720725"/>
          </a:xfrm>
          <a:prstGeom prst="rect">
            <a:avLst/>
          </a:prstGeom>
          <a:noFill/>
        </p:spPr>
      </p:pic>
      <p:pic>
        <p:nvPicPr>
          <p:cNvPr id="28680" name="Picture 8" descr="83"/>
          <p:cNvPicPr>
            <a:picLocks noChangeAspect="1" noChangeArrowheads="1" noCrop="1"/>
          </p:cNvPicPr>
          <p:nvPr/>
        </p:nvPicPr>
        <p:blipFill>
          <a:blip r:embed="rId10" cstate="print"/>
          <a:srcRect/>
          <a:stretch>
            <a:fillRect/>
          </a:stretch>
        </p:blipFill>
        <p:spPr bwMode="auto">
          <a:xfrm>
            <a:off x="1042988" y="1125538"/>
            <a:ext cx="2089150" cy="1252537"/>
          </a:xfrm>
          <a:prstGeom prst="rect">
            <a:avLst/>
          </a:prstGeom>
          <a:noFill/>
        </p:spPr>
      </p:pic>
      <p:sp>
        <p:nvSpPr>
          <p:cNvPr id="28681" name="Text Box 9"/>
          <p:cNvSpPr txBox="1">
            <a:spLocks noChangeArrowheads="1"/>
          </p:cNvSpPr>
          <p:nvPr/>
        </p:nvSpPr>
        <p:spPr bwMode="auto">
          <a:xfrm>
            <a:off x="3492500" y="1341438"/>
            <a:ext cx="4824413" cy="1190625"/>
          </a:xfrm>
          <a:prstGeom prst="rect">
            <a:avLst/>
          </a:prstGeom>
          <a:solidFill>
            <a:srgbClr val="080808"/>
          </a:solidFill>
          <a:ln w="9525">
            <a:noFill/>
            <a:miter lim="800000"/>
            <a:headEnd/>
            <a:tailEnd/>
          </a:ln>
          <a:effectLst/>
        </p:spPr>
        <p:txBody>
          <a:bodyPr>
            <a:spAutoFit/>
          </a:bodyPr>
          <a:lstStyle/>
          <a:p>
            <a:pPr>
              <a:spcBef>
                <a:spcPct val="50000"/>
              </a:spcBef>
            </a:pPr>
            <a:r>
              <a:rPr lang="cs-CZ"/>
              <a:t>Základním principem určení polohy pomocí GPS je změření vzdáleností pozorovatele od tří (čtyř) družic, které jsou vhodně umístěny na oběžných drahách okolo Země. </a:t>
            </a:r>
          </a:p>
        </p:txBody>
      </p:sp>
      <p:sp>
        <p:nvSpPr>
          <p:cNvPr id="28682" name="Text Box 10"/>
          <p:cNvSpPr txBox="1">
            <a:spLocks noChangeArrowheads="1"/>
          </p:cNvSpPr>
          <p:nvPr/>
        </p:nvSpPr>
        <p:spPr bwMode="auto">
          <a:xfrm>
            <a:off x="179388" y="2708275"/>
            <a:ext cx="4537075" cy="2289175"/>
          </a:xfrm>
          <a:prstGeom prst="rect">
            <a:avLst/>
          </a:prstGeom>
          <a:solidFill>
            <a:srgbClr val="080808"/>
          </a:solidFill>
          <a:ln w="9525">
            <a:noFill/>
            <a:miter lim="800000"/>
            <a:headEnd/>
            <a:tailEnd/>
          </a:ln>
          <a:effectLst/>
        </p:spPr>
        <p:txBody>
          <a:bodyPr>
            <a:spAutoFit/>
          </a:bodyPr>
          <a:lstStyle/>
          <a:p>
            <a:pPr>
              <a:spcBef>
                <a:spcPct val="50000"/>
              </a:spcBef>
            </a:pPr>
            <a:r>
              <a:rPr lang="cs-CZ"/>
              <a:t>Jsou rozmístěny tak, aby měl pozorovatel vždy možnost „vidět“ potřebný počet ve vhodné poloze. Poloha těchto družic je velmi přesně známá a navíc nesou velmi přesné atomové hodiny. Mohou udat přesný čas vyslání svého signálu. Vzdálenosti se tak určují pomocí doby šíření signálu od družice k pozorovateli. </a:t>
            </a:r>
          </a:p>
        </p:txBody>
      </p:sp>
      <p:pic>
        <p:nvPicPr>
          <p:cNvPr id="28684" name="Picture 12" descr="29"/>
          <p:cNvPicPr>
            <a:picLocks noChangeAspect="1" noChangeArrowheads="1" noCrop="1"/>
          </p:cNvPicPr>
          <p:nvPr/>
        </p:nvPicPr>
        <p:blipFill>
          <a:blip r:embed="rId11" cstate="print"/>
          <a:srcRect/>
          <a:stretch>
            <a:fillRect/>
          </a:stretch>
        </p:blipFill>
        <p:spPr bwMode="auto">
          <a:xfrm>
            <a:off x="4427538" y="3716338"/>
            <a:ext cx="4333875" cy="1143000"/>
          </a:xfrm>
          <a:prstGeom prst="rect">
            <a:avLst/>
          </a:prstGeom>
          <a:noFill/>
        </p:spPr>
      </p:pic>
      <p:pic>
        <p:nvPicPr>
          <p:cNvPr id="28686" name="Picture 14" descr="91"/>
          <p:cNvPicPr>
            <a:picLocks noChangeAspect="1" noChangeArrowheads="1" noCrop="1"/>
          </p:cNvPicPr>
          <p:nvPr/>
        </p:nvPicPr>
        <p:blipFill>
          <a:blip r:embed="rId12" cstate="print"/>
          <a:srcRect/>
          <a:stretch>
            <a:fillRect/>
          </a:stretch>
        </p:blipFill>
        <p:spPr bwMode="auto">
          <a:xfrm>
            <a:off x="2700338" y="5157788"/>
            <a:ext cx="4103687" cy="1500187"/>
          </a:xfrm>
          <a:prstGeom prst="rect">
            <a:avLst/>
          </a:prstGeom>
          <a:noFill/>
        </p:spPr>
      </p:pic>
      <p:pic>
        <p:nvPicPr>
          <p:cNvPr id="28687" name="Picture 15">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3" cstate="print"/>
          <a:srcRect/>
          <a:stretch>
            <a:fillRect/>
          </a:stretch>
        </p:blipFill>
        <p:spPr bwMode="auto">
          <a:xfrm>
            <a:off x="4419600" y="3276600"/>
            <a:ext cx="304800" cy="304800"/>
          </a:xfrm>
          <a:prstGeom prst="rect">
            <a:avLst/>
          </a:prstGeom>
          <a:noFill/>
        </p:spPr>
      </p:pic>
      <p:pic>
        <p:nvPicPr>
          <p:cNvPr id="28688" name="Picture 16">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13" cstate="print"/>
          <a:srcRect/>
          <a:stretch>
            <a:fillRect/>
          </a:stretch>
        </p:blipFill>
        <p:spPr bwMode="auto">
          <a:xfrm>
            <a:off x="4419600" y="3276600"/>
            <a:ext cx="304800" cy="304800"/>
          </a:xfrm>
          <a:prstGeom prst="rect">
            <a:avLst/>
          </a:prstGeom>
          <a:noFill/>
        </p:spPr>
      </p:pic>
      <p:pic>
        <p:nvPicPr>
          <p:cNvPr id="28689" name="Picture 17">
            <a:hlinkClick r:id="" action="ppaction://media"/>
          </p:cNvPr>
          <p:cNvPicPr>
            <a:picLocks noChangeAspect="1" noChangeArrowheads="1"/>
          </p:cNvPicPr>
          <p:nvPr>
            <a:audioFile r:link="rId6"/>
            <p:extLst>
              <p:ext uri="{DAA4B4D4-6D71-4841-9C94-3DE7FCFB9230}">
                <p14:media xmlns:p14="http://schemas.microsoft.com/office/powerpoint/2010/main" r:embed="rId5"/>
              </p:ext>
            </p:extLst>
          </p:nvPr>
        </p:nvPicPr>
        <p:blipFill>
          <a:blip r:embed="rId13" cstate="print"/>
          <a:srcRect/>
          <a:stretch>
            <a:fillRect/>
          </a:stretch>
        </p:blipFill>
        <p:spPr bwMode="auto">
          <a:xfrm>
            <a:off x="4419600" y="3276600"/>
            <a:ext cx="304800" cy="304800"/>
          </a:xfrm>
          <a:prstGeom prst="rect">
            <a:avLst/>
          </a:prstGeom>
          <a:noFill/>
        </p:spPr>
      </p:pic>
      <p:pic>
        <p:nvPicPr>
          <p:cNvPr id="28690" name="Picture 18">
            <a:hlinkClick r:id="" action="ppaction://media"/>
          </p:cNvPr>
          <p:cNvPicPr>
            <a:picLocks noChangeAspect="1" noChangeArrowheads="1"/>
          </p:cNvPicPr>
          <p:nvPr>
            <a:audioFile r:link="rId6"/>
            <p:extLst>
              <p:ext uri="{DAA4B4D4-6D71-4841-9C94-3DE7FCFB9230}">
                <p14:media xmlns:p14="http://schemas.microsoft.com/office/powerpoint/2010/main" r:embed="rId5"/>
              </p:ext>
            </p:extLst>
          </p:nvPr>
        </p:nvPicPr>
        <p:blipFill>
          <a:blip r:embed="rId13" cstate="print"/>
          <a:srcRect/>
          <a:stretch>
            <a:fillRect/>
          </a:stretch>
        </p:blipFill>
        <p:spPr bwMode="auto">
          <a:xfrm>
            <a:off x="4419600" y="32766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86"/>
                                        </p:tgtEl>
                                        <p:attrNameLst>
                                          <p:attrName>style.visibility</p:attrName>
                                        </p:attrNameLst>
                                      </p:cBhvr>
                                      <p:to>
                                        <p:strVal val="visible"/>
                                      </p:to>
                                    </p:set>
                                    <p:anim calcmode="lin" valueType="num">
                                      <p:cBhvr additive="base">
                                        <p:cTn id="7" dur="2000" fill="hold"/>
                                        <p:tgtEl>
                                          <p:spTgt spid="28686"/>
                                        </p:tgtEl>
                                        <p:attrNameLst>
                                          <p:attrName>ppt_x</p:attrName>
                                        </p:attrNameLst>
                                      </p:cBhvr>
                                      <p:tavLst>
                                        <p:tav tm="0">
                                          <p:val>
                                            <p:strVal val="#ppt_x"/>
                                          </p:val>
                                        </p:tav>
                                        <p:tav tm="100000">
                                          <p:val>
                                            <p:strVal val="#ppt_x"/>
                                          </p:val>
                                        </p:tav>
                                      </p:tavLst>
                                    </p:anim>
                                    <p:anim calcmode="lin" valueType="num">
                                      <p:cBhvr additive="base">
                                        <p:cTn id="8" dur="2000" fill="hold"/>
                                        <p:tgtEl>
                                          <p:spTgt spid="2868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 presetClass="mediacall" presetSubtype="0" fill="hold" nodeType="afterEffect">
                                  <p:stCondLst>
                                    <p:cond delay="0"/>
                                  </p:stCondLst>
                                  <p:childTnLst>
                                    <p:cmd type="call" cmd="playFrom(0.0)">
                                      <p:cBhvr>
                                        <p:cTn id="11" dur="10433" fill="hold"/>
                                        <p:tgtEl>
                                          <p:spTgt spid="28690"/>
                                        </p:tgtEl>
                                      </p:cBhvr>
                                    </p:cmd>
                                  </p:childTnLst>
                                </p:cTn>
                              </p:par>
                            </p:childTnLst>
                          </p:cTn>
                        </p:par>
                        <p:par>
                          <p:cTn id="12" fill="hold">
                            <p:stCondLst>
                              <p:cond delay="12433"/>
                            </p:stCondLst>
                            <p:childTnLst>
                              <p:par>
                                <p:cTn id="13" presetID="1" presetClass="mediacall" presetSubtype="0" fill="hold" nodeType="afterEffect">
                                  <p:stCondLst>
                                    <p:cond delay="0"/>
                                  </p:stCondLst>
                                  <p:childTnLst>
                                    <p:cmd type="call" cmd="playFrom(0.0)">
                                      <p:cBhvr>
                                        <p:cTn id="14" dur="1" fill="hold"/>
                                        <p:tgtEl>
                                          <p:spTgt spid="2868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28687"/>
                </p:tgtEl>
              </p:cMediaNode>
            </p:audio>
            <p:audio>
              <p:cMediaNode showWhenStopped="0">
                <p:cTn id="16" repeatCount="2000" fill="hold" display="0">
                  <p:stCondLst>
                    <p:cond delay="indefinite"/>
                  </p:stCondLst>
                  <p:endCondLst>
                    <p:cond evt="onPrev" delay="0">
                      <p:tgtEl>
                        <p:sldTgt/>
                      </p:tgtEl>
                    </p:cond>
                    <p:cond evt="onStopAudio" delay="0">
                      <p:tgtEl>
                        <p:sldTgt/>
                      </p:tgtEl>
                    </p:cond>
                  </p:endCondLst>
                </p:cTn>
                <p:tgtEl>
                  <p:spTgt spid="28688"/>
                </p:tgtEl>
              </p:cMediaNode>
            </p:audio>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28689"/>
                </p:tgtEl>
              </p:cMediaNode>
            </p:audio>
            <p:audio>
              <p:cMediaNode showWhenStopped="0">
                <p:cTn id="18" fill="hold" display="0">
                  <p:stCondLst>
                    <p:cond delay="indefinite"/>
                  </p:stCondLst>
                  <p:endCondLst>
                    <p:cond evt="onNext" delay="0">
                      <p:tgtEl>
                        <p:sldTgt/>
                      </p:tgtEl>
                    </p:cond>
                    <p:cond evt="onPrev" delay="0">
                      <p:tgtEl>
                        <p:sldTgt/>
                      </p:tgtEl>
                    </p:cond>
                    <p:cond evt="onStopAudio" delay="0">
                      <p:tgtEl>
                        <p:sldTgt/>
                      </p:tgtEl>
                    </p:cond>
                  </p:endCondLst>
                </p:cTn>
                <p:tgtEl>
                  <p:spTgt spid="2869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827088" y="260350"/>
            <a:ext cx="3168650" cy="701675"/>
          </a:xfrm>
          <a:prstGeom prst="rect">
            <a:avLst/>
          </a:prstGeom>
          <a:noFill/>
          <a:ln w="9525">
            <a:noFill/>
            <a:miter lim="800000"/>
            <a:headEnd/>
            <a:tailEnd/>
          </a:ln>
          <a:effectLst/>
        </p:spPr>
        <p:txBody>
          <a:bodyPr>
            <a:spAutoFit/>
          </a:bodyPr>
          <a:lstStyle/>
          <a:p>
            <a:pPr>
              <a:spcBef>
                <a:spcPct val="50000"/>
              </a:spcBef>
            </a:pPr>
            <a:r>
              <a:rPr lang="cs-CZ" sz="4000" b="1">
                <a:solidFill>
                  <a:schemeClr val="accent2"/>
                </a:solidFill>
                <a:effectLst>
                  <a:outerShdw blurRad="38100" dist="38100" dir="2700000" algn="tl">
                    <a:srgbClr val="000000"/>
                  </a:outerShdw>
                </a:effectLst>
              </a:rPr>
              <a:t>KALENDÁŘ</a:t>
            </a:r>
          </a:p>
        </p:txBody>
      </p:sp>
      <p:pic>
        <p:nvPicPr>
          <p:cNvPr id="29702" name="Picture 6" descr="5"/>
          <p:cNvPicPr>
            <a:picLocks noChangeAspect="1" noChangeArrowheads="1" noCrop="1"/>
          </p:cNvPicPr>
          <p:nvPr/>
        </p:nvPicPr>
        <p:blipFill>
          <a:blip r:embed="rId3" cstate="print"/>
          <a:srcRect/>
          <a:stretch>
            <a:fillRect/>
          </a:stretch>
        </p:blipFill>
        <p:spPr bwMode="auto">
          <a:xfrm>
            <a:off x="755650" y="1125538"/>
            <a:ext cx="2847975" cy="2466975"/>
          </a:xfrm>
          <a:prstGeom prst="rect">
            <a:avLst/>
          </a:prstGeom>
          <a:noFill/>
        </p:spPr>
      </p:pic>
      <p:sp>
        <p:nvSpPr>
          <p:cNvPr id="29703" name="Text Box 7"/>
          <p:cNvSpPr txBox="1">
            <a:spLocks noChangeArrowheads="1"/>
          </p:cNvSpPr>
          <p:nvPr/>
        </p:nvSpPr>
        <p:spPr bwMode="auto">
          <a:xfrm>
            <a:off x="4067175" y="836613"/>
            <a:ext cx="4535488" cy="1190625"/>
          </a:xfrm>
          <a:prstGeom prst="rect">
            <a:avLst/>
          </a:prstGeom>
          <a:solidFill>
            <a:schemeClr val="accent2"/>
          </a:solidFill>
          <a:ln w="9525">
            <a:noFill/>
            <a:miter lim="800000"/>
            <a:headEnd/>
            <a:tailEnd/>
          </a:ln>
          <a:effectLst/>
        </p:spPr>
        <p:txBody>
          <a:bodyPr>
            <a:spAutoFit/>
          </a:bodyPr>
          <a:lstStyle/>
          <a:p>
            <a:pPr>
              <a:spcBef>
                <a:spcPct val="50000"/>
              </a:spcBef>
            </a:pPr>
            <a:r>
              <a:rPr lang="cs-CZ"/>
              <a:t>Čas dlouhodobě zaznamenáváme pomocí kalendáře. V současné době se používá tzv. gregoriánský kalendář, a to od roku 1582. Dříve se používal kalendář juliánský.</a:t>
            </a:r>
          </a:p>
        </p:txBody>
      </p:sp>
      <p:sp>
        <p:nvSpPr>
          <p:cNvPr id="29704" name="Text Box 8"/>
          <p:cNvSpPr txBox="1">
            <a:spLocks noChangeArrowheads="1"/>
          </p:cNvSpPr>
          <p:nvPr/>
        </p:nvSpPr>
        <p:spPr bwMode="auto">
          <a:xfrm>
            <a:off x="4067175" y="2420938"/>
            <a:ext cx="4535488" cy="915987"/>
          </a:xfrm>
          <a:prstGeom prst="rect">
            <a:avLst/>
          </a:prstGeom>
          <a:solidFill>
            <a:srgbClr val="990000"/>
          </a:solidFill>
          <a:ln w="9525">
            <a:noFill/>
            <a:miter lim="800000"/>
            <a:headEnd/>
            <a:tailEnd/>
          </a:ln>
          <a:effectLst/>
        </p:spPr>
        <p:txBody>
          <a:bodyPr>
            <a:spAutoFit/>
          </a:bodyPr>
          <a:lstStyle/>
          <a:p>
            <a:pPr>
              <a:spcBef>
                <a:spcPct val="50000"/>
              </a:spcBef>
            </a:pPr>
            <a:r>
              <a:rPr lang="cs-CZ"/>
              <a:t>Ve světě se používá mnoho jiných kalendářů , nejpoužívanější je kalendář muslimský (HIDŽRA) a židovský kalendář.</a:t>
            </a:r>
          </a:p>
        </p:txBody>
      </p:sp>
      <p:sp>
        <p:nvSpPr>
          <p:cNvPr id="29705" name="Text Box 9"/>
          <p:cNvSpPr txBox="1">
            <a:spLocks noChangeArrowheads="1"/>
          </p:cNvSpPr>
          <p:nvPr/>
        </p:nvSpPr>
        <p:spPr bwMode="auto">
          <a:xfrm>
            <a:off x="900113" y="3860800"/>
            <a:ext cx="7488237" cy="641350"/>
          </a:xfrm>
          <a:prstGeom prst="rect">
            <a:avLst/>
          </a:prstGeom>
          <a:solidFill>
            <a:srgbClr val="080808"/>
          </a:solidFill>
          <a:ln w="9525">
            <a:noFill/>
            <a:miter lim="800000"/>
            <a:headEnd/>
            <a:tailEnd/>
          </a:ln>
          <a:effectLst/>
        </p:spPr>
        <p:txBody>
          <a:bodyPr>
            <a:spAutoFit/>
          </a:bodyPr>
          <a:lstStyle/>
          <a:p>
            <a:pPr>
              <a:spcBef>
                <a:spcPct val="50000"/>
              </a:spcBef>
            </a:pPr>
            <a:r>
              <a:rPr lang="cs-CZ" dirty="0"/>
              <a:t>HIDŽRA: rok má 12 lunárních měsíců po 29 nebo 30 dnech. Rok má proto jen 354 nebo 355 dnů.  </a:t>
            </a:r>
          </a:p>
        </p:txBody>
      </p:sp>
      <p:sp>
        <p:nvSpPr>
          <p:cNvPr id="29706" name="Text Box 10"/>
          <p:cNvSpPr txBox="1">
            <a:spLocks noChangeArrowheads="1"/>
          </p:cNvSpPr>
          <p:nvPr/>
        </p:nvSpPr>
        <p:spPr bwMode="auto">
          <a:xfrm>
            <a:off x="827088" y="4941888"/>
            <a:ext cx="7488237" cy="915987"/>
          </a:xfrm>
          <a:prstGeom prst="rect">
            <a:avLst/>
          </a:prstGeom>
          <a:solidFill>
            <a:srgbClr val="080808"/>
          </a:solidFill>
          <a:ln w="9525">
            <a:noFill/>
            <a:miter lim="800000"/>
            <a:headEnd/>
            <a:tailEnd/>
          </a:ln>
          <a:effectLst/>
        </p:spPr>
        <p:txBody>
          <a:bodyPr>
            <a:spAutoFit/>
          </a:bodyPr>
          <a:lstStyle/>
          <a:p>
            <a:pPr>
              <a:spcBef>
                <a:spcPct val="50000"/>
              </a:spcBef>
            </a:pPr>
            <a:r>
              <a:rPr lang="cs-CZ"/>
              <a:t>ŽIDOVSKÝ: kalendář je velmi složitý. Rok může mít 12 nebo 13měsíců po 29 nebo 30 dnech. Proto celkem může mít rok dní 353, 354, 355, 383, 385.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100000">
              <a:schemeClr val="accent2"/>
            </a:gs>
          </a:gsLst>
          <a:lin ang="2700000" scaled="1"/>
        </a:gradFill>
        <a:effectLst/>
      </p:bgPr>
    </p:bg>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1331913" y="333375"/>
            <a:ext cx="3671887" cy="457200"/>
          </a:xfrm>
          <a:prstGeom prst="rect">
            <a:avLst/>
          </a:prstGeom>
          <a:noFill/>
          <a:ln w="9525">
            <a:noFill/>
            <a:miter lim="800000"/>
            <a:headEnd/>
            <a:tailEnd/>
          </a:ln>
          <a:effectLst/>
        </p:spPr>
        <p:txBody>
          <a:bodyPr>
            <a:spAutoFit/>
          </a:bodyPr>
          <a:lstStyle/>
          <a:p>
            <a:pPr>
              <a:spcBef>
                <a:spcPct val="50000"/>
              </a:spcBef>
            </a:pPr>
            <a:r>
              <a:rPr lang="cs-CZ" sz="2400" b="1">
                <a:solidFill>
                  <a:srgbClr val="080808"/>
                </a:solidFill>
              </a:rPr>
              <a:t>KOLIK JE KDE HODIN?</a:t>
            </a:r>
          </a:p>
        </p:txBody>
      </p:sp>
      <p:pic>
        <p:nvPicPr>
          <p:cNvPr id="30725" name="Picture 5" descr="globus"/>
          <p:cNvPicPr>
            <a:picLocks noChangeAspect="1" noChangeArrowheads="1" noCrop="1"/>
          </p:cNvPicPr>
          <p:nvPr/>
        </p:nvPicPr>
        <p:blipFill>
          <a:blip r:embed="rId2" cstate="print"/>
          <a:srcRect/>
          <a:stretch>
            <a:fillRect/>
          </a:stretch>
        </p:blipFill>
        <p:spPr bwMode="auto">
          <a:xfrm>
            <a:off x="900113" y="1268413"/>
            <a:ext cx="1320800" cy="1728787"/>
          </a:xfrm>
          <a:prstGeom prst="rect">
            <a:avLst/>
          </a:prstGeom>
          <a:noFill/>
        </p:spPr>
      </p:pic>
      <p:sp>
        <p:nvSpPr>
          <p:cNvPr id="30726" name="Text Box 6"/>
          <p:cNvSpPr txBox="1">
            <a:spLocks noChangeArrowheads="1"/>
          </p:cNvSpPr>
          <p:nvPr/>
        </p:nvSpPr>
        <p:spPr bwMode="auto">
          <a:xfrm>
            <a:off x="2411413" y="1196975"/>
            <a:ext cx="6264275" cy="1465263"/>
          </a:xfrm>
          <a:prstGeom prst="rect">
            <a:avLst/>
          </a:prstGeom>
          <a:solidFill>
            <a:srgbClr val="080808"/>
          </a:solidFill>
          <a:ln w="9525">
            <a:noFill/>
            <a:miter lim="800000"/>
            <a:headEnd/>
            <a:tailEnd/>
          </a:ln>
          <a:effectLst/>
        </p:spPr>
        <p:txBody>
          <a:bodyPr>
            <a:spAutoFit/>
          </a:bodyPr>
          <a:lstStyle/>
          <a:p>
            <a:pPr>
              <a:spcBef>
                <a:spcPct val="50000"/>
              </a:spcBef>
            </a:pPr>
            <a:r>
              <a:rPr lang="cs-CZ" b="1"/>
              <a:t>Na celém světě není a nemůže být ve stejnou dobu stejná hodina. Pořádek do určování času na světě byl zaveden až v 19. století. Vyžádalo si to hlavně rozšíření železniční sítě. Jízdní řády se musely řídit jednotným časem.</a:t>
            </a:r>
          </a:p>
        </p:txBody>
      </p:sp>
      <p:sp>
        <p:nvSpPr>
          <p:cNvPr id="30727" name="Text Box 7"/>
          <p:cNvSpPr txBox="1">
            <a:spLocks noChangeArrowheads="1"/>
          </p:cNvSpPr>
          <p:nvPr/>
        </p:nvSpPr>
        <p:spPr bwMode="auto">
          <a:xfrm>
            <a:off x="539750" y="3213100"/>
            <a:ext cx="8135938" cy="915988"/>
          </a:xfrm>
          <a:prstGeom prst="rect">
            <a:avLst/>
          </a:prstGeom>
          <a:noFill/>
          <a:ln w="9525">
            <a:noFill/>
            <a:miter lim="800000"/>
            <a:headEnd/>
            <a:tailEnd/>
          </a:ln>
          <a:effectLst/>
        </p:spPr>
        <p:txBody>
          <a:bodyPr>
            <a:spAutoFit/>
          </a:bodyPr>
          <a:lstStyle/>
          <a:p>
            <a:pPr>
              <a:spcBef>
                <a:spcPct val="50000"/>
              </a:spcBef>
            </a:pPr>
            <a:r>
              <a:rPr lang="cs-CZ" b="1">
                <a:solidFill>
                  <a:srgbClr val="080808"/>
                </a:solidFill>
              </a:rPr>
              <a:t>Proto Zeměkoule byla rozdělena do 24 časových pásem (podle poledníků). Směrem na východ přičítáme hodiny, směrem na západ odčítáme.</a:t>
            </a:r>
          </a:p>
        </p:txBody>
      </p:sp>
      <p:pic>
        <p:nvPicPr>
          <p:cNvPr id="30729" name="Picture 9" descr="5"/>
          <p:cNvPicPr>
            <a:picLocks noChangeAspect="1" noChangeArrowheads="1" noCrop="1"/>
          </p:cNvPicPr>
          <p:nvPr/>
        </p:nvPicPr>
        <p:blipFill>
          <a:blip r:embed="rId3" cstate="print"/>
          <a:srcRect/>
          <a:stretch>
            <a:fillRect/>
          </a:stretch>
        </p:blipFill>
        <p:spPr bwMode="auto">
          <a:xfrm>
            <a:off x="4932363" y="4149725"/>
            <a:ext cx="5667375" cy="457200"/>
          </a:xfrm>
          <a:prstGeom prst="rect">
            <a:avLst/>
          </a:prstGeom>
          <a:noFill/>
        </p:spPr>
      </p:pic>
      <p:pic>
        <p:nvPicPr>
          <p:cNvPr id="30730" name="Picture 10" descr="11"/>
          <p:cNvPicPr>
            <a:picLocks noChangeAspect="1" noChangeArrowheads="1" noCrop="1"/>
          </p:cNvPicPr>
          <p:nvPr/>
        </p:nvPicPr>
        <p:blipFill>
          <a:blip r:embed="rId4" cstate="print"/>
          <a:srcRect/>
          <a:stretch>
            <a:fillRect/>
          </a:stretch>
        </p:blipFill>
        <p:spPr bwMode="auto">
          <a:xfrm>
            <a:off x="1619250" y="5013325"/>
            <a:ext cx="5410200" cy="9525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ECF8A0EA-F272-43CC-8202-87C0FAA4F5C8}"/>
              </a:ext>
            </a:extLst>
          </p:cNvPr>
          <p:cNvSpPr/>
          <p:nvPr/>
        </p:nvSpPr>
        <p:spPr>
          <a:xfrm>
            <a:off x="2286000" y="3105835"/>
            <a:ext cx="4572000" cy="923330"/>
          </a:xfrm>
          <a:prstGeom prst="rect">
            <a:avLst/>
          </a:prstGeom>
        </p:spPr>
        <p:txBody>
          <a:bodyPr>
            <a:spAutoFit/>
          </a:bodyPr>
          <a:lstStyle/>
          <a:p>
            <a:r>
              <a:rPr lang="cs-CZ" dirty="0">
                <a:solidFill>
                  <a:schemeClr val="bg2"/>
                </a:solidFill>
                <a:hlinkClick r:id="rId3">
                  <a:extLst>
                    <a:ext uri="{A12FA001-AC4F-418D-AE19-62706E023703}">
                      <ahyp:hlinkClr xmlns:ahyp="http://schemas.microsoft.com/office/drawing/2018/hyperlinkcolor" val="tx"/>
                    </a:ext>
                  </a:extLst>
                </a:hlinkClick>
              </a:rPr>
              <a:t>https://edu.ceskatelevize.cz/mereni-casu-5e44242c4908cf0125157fd5</a:t>
            </a:r>
            <a:endParaRPr lang="cs-CZ" dirty="0">
              <a:solidFill>
                <a:schemeClr val="bg2"/>
              </a:solidFill>
            </a:endParaRPr>
          </a:p>
          <a:p>
            <a:endParaRPr lang="cs-CZ" dirty="0">
              <a:solidFill>
                <a:schemeClr val="bg2"/>
              </a:solidFill>
            </a:endParaRPr>
          </a:p>
        </p:txBody>
      </p:sp>
    </p:spTree>
    <p:extLst>
      <p:ext uri="{BB962C8B-B14F-4D97-AF65-F5344CB8AC3E}">
        <p14:creationId xmlns:p14="http://schemas.microsoft.com/office/powerpoint/2010/main" val="2314926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563938" y="333375"/>
            <a:ext cx="2663825" cy="425450"/>
          </a:xfrm>
          <a:prstGeom prst="rect">
            <a:avLst/>
          </a:prstGeom>
          <a:solidFill>
            <a:schemeClr val="folHlink"/>
          </a:solidFill>
          <a:ln w="28575">
            <a:solidFill>
              <a:schemeClr val="hlink"/>
            </a:solidFill>
            <a:miter lim="800000"/>
            <a:headEnd/>
            <a:tailEnd/>
          </a:ln>
          <a:effectLst/>
        </p:spPr>
        <p:txBody>
          <a:bodyPr>
            <a:spAutoFit/>
          </a:bodyPr>
          <a:lstStyle/>
          <a:p>
            <a:pPr algn="ctr">
              <a:spcBef>
                <a:spcPct val="50000"/>
              </a:spcBef>
            </a:pPr>
            <a:r>
              <a:rPr lang="cs-CZ" sz="2000" b="1">
                <a:solidFill>
                  <a:srgbClr val="080808"/>
                </a:solidFill>
                <a:latin typeface="Arial" charset="0"/>
              </a:rPr>
              <a:t>SVÍČKOVÉ HODINY</a:t>
            </a:r>
          </a:p>
        </p:txBody>
      </p:sp>
      <p:pic>
        <p:nvPicPr>
          <p:cNvPr id="2057" name="Picture 9" descr="j0287202[1]"/>
          <p:cNvPicPr>
            <a:picLocks noChangeAspect="1" noChangeArrowheads="1"/>
          </p:cNvPicPr>
          <p:nvPr/>
        </p:nvPicPr>
        <p:blipFill>
          <a:blip r:embed="rId3" cstate="print"/>
          <a:srcRect/>
          <a:stretch>
            <a:fillRect/>
          </a:stretch>
        </p:blipFill>
        <p:spPr bwMode="auto">
          <a:xfrm>
            <a:off x="971550" y="692150"/>
            <a:ext cx="1401763" cy="2808288"/>
          </a:xfrm>
          <a:prstGeom prst="rect">
            <a:avLst/>
          </a:prstGeom>
          <a:noFill/>
        </p:spPr>
      </p:pic>
      <p:sp>
        <p:nvSpPr>
          <p:cNvPr id="2058" name="Line 10"/>
          <p:cNvSpPr>
            <a:spLocks noChangeShapeType="1"/>
          </p:cNvSpPr>
          <p:nvPr/>
        </p:nvSpPr>
        <p:spPr bwMode="auto">
          <a:xfrm flipH="1" flipV="1">
            <a:off x="1476375" y="2133600"/>
            <a:ext cx="142875" cy="0"/>
          </a:xfrm>
          <a:prstGeom prst="line">
            <a:avLst/>
          </a:prstGeom>
          <a:noFill/>
          <a:ln w="28575">
            <a:solidFill>
              <a:schemeClr val="tx1"/>
            </a:solidFill>
            <a:round/>
            <a:headEnd/>
            <a:tailEnd/>
          </a:ln>
          <a:effectLst/>
        </p:spPr>
        <p:txBody>
          <a:bodyPr/>
          <a:lstStyle/>
          <a:p>
            <a:endParaRPr lang="cs-CZ"/>
          </a:p>
        </p:txBody>
      </p:sp>
      <p:sp>
        <p:nvSpPr>
          <p:cNvPr id="2059" name="Line 11"/>
          <p:cNvSpPr>
            <a:spLocks noChangeShapeType="1"/>
          </p:cNvSpPr>
          <p:nvPr/>
        </p:nvSpPr>
        <p:spPr bwMode="auto">
          <a:xfrm flipH="1" flipV="1">
            <a:off x="1476375" y="1989138"/>
            <a:ext cx="142875" cy="0"/>
          </a:xfrm>
          <a:prstGeom prst="line">
            <a:avLst/>
          </a:prstGeom>
          <a:noFill/>
          <a:ln w="28575">
            <a:solidFill>
              <a:schemeClr val="tx1"/>
            </a:solidFill>
            <a:round/>
            <a:headEnd/>
            <a:tailEnd/>
          </a:ln>
          <a:effectLst/>
        </p:spPr>
        <p:txBody>
          <a:bodyPr/>
          <a:lstStyle/>
          <a:p>
            <a:endParaRPr lang="cs-CZ"/>
          </a:p>
        </p:txBody>
      </p:sp>
      <p:sp>
        <p:nvSpPr>
          <p:cNvPr id="2060" name="Line 12"/>
          <p:cNvSpPr>
            <a:spLocks noChangeShapeType="1"/>
          </p:cNvSpPr>
          <p:nvPr/>
        </p:nvSpPr>
        <p:spPr bwMode="auto">
          <a:xfrm flipH="1" flipV="1">
            <a:off x="1476375" y="2276475"/>
            <a:ext cx="142875" cy="0"/>
          </a:xfrm>
          <a:prstGeom prst="line">
            <a:avLst/>
          </a:prstGeom>
          <a:noFill/>
          <a:ln w="28575">
            <a:solidFill>
              <a:schemeClr val="tx1"/>
            </a:solidFill>
            <a:round/>
            <a:headEnd/>
            <a:tailEnd/>
          </a:ln>
          <a:effectLst/>
        </p:spPr>
        <p:txBody>
          <a:bodyPr/>
          <a:lstStyle/>
          <a:p>
            <a:endParaRPr lang="cs-CZ"/>
          </a:p>
        </p:txBody>
      </p:sp>
      <p:sp>
        <p:nvSpPr>
          <p:cNvPr id="2061" name="Line 13"/>
          <p:cNvSpPr>
            <a:spLocks noChangeShapeType="1"/>
          </p:cNvSpPr>
          <p:nvPr/>
        </p:nvSpPr>
        <p:spPr bwMode="auto">
          <a:xfrm flipH="1" flipV="1">
            <a:off x="1476375" y="2420938"/>
            <a:ext cx="142875" cy="0"/>
          </a:xfrm>
          <a:prstGeom prst="line">
            <a:avLst/>
          </a:prstGeom>
          <a:noFill/>
          <a:ln w="28575">
            <a:solidFill>
              <a:schemeClr val="tx1"/>
            </a:solidFill>
            <a:round/>
            <a:headEnd/>
            <a:tailEnd/>
          </a:ln>
          <a:effectLst/>
        </p:spPr>
        <p:txBody>
          <a:bodyPr/>
          <a:lstStyle/>
          <a:p>
            <a:endParaRPr lang="cs-CZ"/>
          </a:p>
        </p:txBody>
      </p:sp>
      <p:sp>
        <p:nvSpPr>
          <p:cNvPr id="2062" name="Line 14"/>
          <p:cNvSpPr>
            <a:spLocks noChangeShapeType="1"/>
          </p:cNvSpPr>
          <p:nvPr/>
        </p:nvSpPr>
        <p:spPr bwMode="auto">
          <a:xfrm flipH="1" flipV="1">
            <a:off x="1476375" y="2565400"/>
            <a:ext cx="142875" cy="0"/>
          </a:xfrm>
          <a:prstGeom prst="line">
            <a:avLst/>
          </a:prstGeom>
          <a:noFill/>
          <a:ln w="28575">
            <a:solidFill>
              <a:schemeClr val="tx1"/>
            </a:solidFill>
            <a:round/>
            <a:headEnd/>
            <a:tailEnd/>
          </a:ln>
          <a:effectLst/>
        </p:spPr>
        <p:txBody>
          <a:bodyPr/>
          <a:lstStyle/>
          <a:p>
            <a:endParaRPr lang="cs-CZ"/>
          </a:p>
        </p:txBody>
      </p:sp>
      <p:sp>
        <p:nvSpPr>
          <p:cNvPr id="2063" name="Line 15"/>
          <p:cNvSpPr>
            <a:spLocks noChangeShapeType="1"/>
          </p:cNvSpPr>
          <p:nvPr/>
        </p:nvSpPr>
        <p:spPr bwMode="auto">
          <a:xfrm flipH="1" flipV="1">
            <a:off x="1476375" y="2708275"/>
            <a:ext cx="142875" cy="0"/>
          </a:xfrm>
          <a:prstGeom prst="line">
            <a:avLst/>
          </a:prstGeom>
          <a:noFill/>
          <a:ln w="28575">
            <a:solidFill>
              <a:schemeClr val="tx1"/>
            </a:solidFill>
            <a:round/>
            <a:headEnd/>
            <a:tailEnd/>
          </a:ln>
          <a:effectLst/>
        </p:spPr>
        <p:txBody>
          <a:bodyPr/>
          <a:lstStyle/>
          <a:p>
            <a:endParaRPr lang="cs-CZ"/>
          </a:p>
        </p:txBody>
      </p:sp>
      <p:sp>
        <p:nvSpPr>
          <p:cNvPr id="2064" name="Text Box 16"/>
          <p:cNvSpPr txBox="1">
            <a:spLocks noChangeArrowheads="1"/>
          </p:cNvSpPr>
          <p:nvPr/>
        </p:nvSpPr>
        <p:spPr bwMode="auto">
          <a:xfrm>
            <a:off x="3059113" y="1628775"/>
            <a:ext cx="5759450" cy="2169825"/>
          </a:xfrm>
          <a:prstGeom prst="rect">
            <a:avLst/>
          </a:prstGeom>
          <a:noFill/>
          <a:ln w="9525">
            <a:noFill/>
            <a:miter lim="800000"/>
            <a:headEnd/>
            <a:tailEnd/>
          </a:ln>
          <a:effectLst/>
        </p:spPr>
        <p:txBody>
          <a:bodyPr>
            <a:spAutoFit/>
          </a:bodyPr>
          <a:lstStyle/>
          <a:p>
            <a:r>
              <a:rPr lang="cs-CZ" sz="1400" b="1" dirty="0">
                <a:solidFill>
                  <a:schemeClr val="bg2"/>
                </a:solidFill>
                <a:latin typeface="Arial" charset="0"/>
              </a:rPr>
              <a:t>Jak se tyto hodiny vyráběly?</a:t>
            </a:r>
          </a:p>
          <a:p>
            <a:pPr algn="ctr"/>
            <a:r>
              <a:rPr lang="cs-CZ" sz="1400" b="1" u="sng" dirty="0">
                <a:solidFill>
                  <a:schemeClr val="accent2"/>
                </a:solidFill>
                <a:latin typeface="Arial" charset="0"/>
              </a:rPr>
              <a:t>Potřeby</a:t>
            </a:r>
            <a:r>
              <a:rPr lang="cs-CZ" sz="1400" b="1" dirty="0">
                <a:solidFill>
                  <a:schemeClr val="accent2"/>
                </a:solidFill>
                <a:latin typeface="Arial" charset="0"/>
              </a:rPr>
              <a:t>:</a:t>
            </a:r>
            <a:r>
              <a:rPr lang="cs-CZ" sz="1400" b="1" dirty="0">
                <a:solidFill>
                  <a:srgbClr val="080808"/>
                </a:solidFill>
                <a:latin typeface="Arial" charset="0"/>
              </a:rPr>
              <a:t> </a:t>
            </a:r>
            <a:r>
              <a:rPr lang="cs-CZ" sz="1200" b="1" dirty="0">
                <a:solidFill>
                  <a:srgbClr val="080808"/>
                </a:solidFill>
                <a:latin typeface="Arial" charset="0"/>
              </a:rPr>
              <a:t>2 stejně velké a stejně široké svíčky, </a:t>
            </a:r>
            <a:r>
              <a:rPr lang="cs-CZ" sz="1200" b="1" dirty="0" err="1">
                <a:solidFill>
                  <a:srgbClr val="080808"/>
                </a:solidFill>
                <a:latin typeface="Arial" charset="0"/>
              </a:rPr>
              <a:t>odpočítavadlo</a:t>
            </a:r>
            <a:r>
              <a:rPr lang="cs-CZ" sz="1200" b="1" dirty="0">
                <a:solidFill>
                  <a:srgbClr val="080808"/>
                </a:solidFill>
                <a:latin typeface="Arial" charset="0"/>
              </a:rPr>
              <a:t> (hodinky), fixka popř. nožík</a:t>
            </a:r>
          </a:p>
          <a:p>
            <a:pPr algn="ctr"/>
            <a:endParaRPr lang="cs-CZ" sz="900" b="1" dirty="0">
              <a:solidFill>
                <a:srgbClr val="080808"/>
              </a:solidFill>
              <a:latin typeface="Arial" charset="0"/>
            </a:endParaRPr>
          </a:p>
          <a:p>
            <a:pPr algn="ctr"/>
            <a:r>
              <a:rPr lang="cs-CZ" sz="1400" b="1" u="sng" dirty="0">
                <a:solidFill>
                  <a:schemeClr val="accent2"/>
                </a:solidFill>
                <a:latin typeface="Arial" charset="0"/>
              </a:rPr>
              <a:t>Postup</a:t>
            </a:r>
            <a:r>
              <a:rPr lang="cs-CZ" sz="1400" b="1" dirty="0">
                <a:solidFill>
                  <a:srgbClr val="080808"/>
                </a:solidFill>
                <a:latin typeface="Arial" charset="0"/>
              </a:rPr>
              <a:t>: </a:t>
            </a:r>
            <a:r>
              <a:rPr lang="cs-CZ" sz="1200" b="1" dirty="0">
                <a:solidFill>
                  <a:srgbClr val="080808"/>
                </a:solidFill>
                <a:latin typeface="Arial" charset="0"/>
              </a:rPr>
              <a:t>Jedna svíčka se zapálila a </a:t>
            </a:r>
            <a:r>
              <a:rPr lang="cs-CZ" sz="1200" b="1" dirty="0" err="1">
                <a:solidFill>
                  <a:srgbClr val="080808"/>
                </a:solidFill>
                <a:latin typeface="Arial" charset="0"/>
              </a:rPr>
              <a:t>odpočítávadlo</a:t>
            </a:r>
            <a:r>
              <a:rPr lang="cs-CZ" sz="1200" b="1" dirty="0">
                <a:solidFill>
                  <a:srgbClr val="080808"/>
                </a:solidFill>
                <a:latin typeface="Arial" charset="0"/>
              </a:rPr>
              <a:t> </a:t>
            </a:r>
            <a:r>
              <a:rPr lang="cs-CZ" sz="1200" b="1" dirty="0" err="1">
                <a:solidFill>
                  <a:srgbClr val="080808"/>
                </a:solidFill>
                <a:latin typeface="Arial" charset="0"/>
              </a:rPr>
              <a:t>nastavílo</a:t>
            </a:r>
            <a:r>
              <a:rPr lang="cs-CZ" sz="1200" b="1" dirty="0">
                <a:solidFill>
                  <a:srgbClr val="080808"/>
                </a:solidFill>
                <a:latin typeface="Arial" charset="0"/>
              </a:rPr>
              <a:t> na</a:t>
            </a:r>
            <a:r>
              <a:rPr lang="cs-CZ" sz="1400" b="1" dirty="0">
                <a:solidFill>
                  <a:srgbClr val="080808"/>
                </a:solidFill>
                <a:latin typeface="Arial" charset="0"/>
              </a:rPr>
              <a:t> </a:t>
            </a:r>
            <a:r>
              <a:rPr lang="cs-CZ" sz="1200" b="1" dirty="0">
                <a:solidFill>
                  <a:srgbClr val="080808"/>
                </a:solidFill>
                <a:latin typeface="Arial" charset="0"/>
              </a:rPr>
              <a:t>jednu</a:t>
            </a:r>
            <a:r>
              <a:rPr lang="cs-CZ" sz="1400" b="1" dirty="0">
                <a:solidFill>
                  <a:srgbClr val="080808"/>
                </a:solidFill>
                <a:latin typeface="Arial" charset="0"/>
              </a:rPr>
              <a:t> </a:t>
            </a:r>
            <a:r>
              <a:rPr lang="cs-CZ" sz="1200" b="1" dirty="0">
                <a:solidFill>
                  <a:srgbClr val="080808"/>
                </a:solidFill>
                <a:latin typeface="Arial" charset="0"/>
              </a:rPr>
              <a:t>hodinu (nebo 15 minut,30 minut...podle toho jak chceme mít přesné hodiny).Podle hořící svíčky po zvoleném intervale se na nezapálené svíčce udělala rýha na stejném místě, kam až dohořela za tu dobu zapálená svíčka. Takto postup opakujeme dokud zapálená svíčka nedohoří.</a:t>
            </a:r>
          </a:p>
          <a:p>
            <a:pPr algn="ctr"/>
            <a:r>
              <a:rPr lang="cs-CZ" sz="1200" b="1" dirty="0">
                <a:solidFill>
                  <a:srgbClr val="080808"/>
                </a:solidFill>
                <a:latin typeface="Arial" charset="0"/>
              </a:rPr>
              <a:t>Když pak zapálíme 2 svíčku a ona dohoří k čárce budeme vědět že uplynula právě ta doba kterou jsme určili od doby zapálení.</a:t>
            </a:r>
          </a:p>
        </p:txBody>
      </p:sp>
      <p:sp>
        <p:nvSpPr>
          <p:cNvPr id="2065" name="Text Box 17"/>
          <p:cNvSpPr txBox="1">
            <a:spLocks noChangeArrowheads="1"/>
          </p:cNvSpPr>
          <p:nvPr/>
        </p:nvSpPr>
        <p:spPr bwMode="auto">
          <a:xfrm>
            <a:off x="684213" y="3933825"/>
            <a:ext cx="5400675" cy="336550"/>
          </a:xfrm>
          <a:prstGeom prst="rect">
            <a:avLst/>
          </a:prstGeom>
          <a:noFill/>
          <a:ln w="9525">
            <a:noFill/>
            <a:miter lim="800000"/>
            <a:headEnd/>
            <a:tailEnd/>
          </a:ln>
          <a:effectLst/>
        </p:spPr>
        <p:txBody>
          <a:bodyPr>
            <a:spAutoFit/>
          </a:bodyPr>
          <a:lstStyle/>
          <a:p>
            <a:pPr>
              <a:spcBef>
                <a:spcPct val="50000"/>
              </a:spcBef>
            </a:pPr>
            <a:r>
              <a:rPr lang="cs-CZ" sz="1600" b="1">
                <a:solidFill>
                  <a:srgbClr val="080808"/>
                </a:solidFill>
                <a:latin typeface="Arial" charset="0"/>
              </a:rPr>
              <a:t>Svíčkové hodiny se daly použít dokonce i jako budík</a:t>
            </a:r>
            <a:r>
              <a:rPr lang="cs-CZ" sz="1600" b="1">
                <a:latin typeface="Arial" charset="0"/>
              </a:rPr>
              <a:t>:</a:t>
            </a:r>
          </a:p>
        </p:txBody>
      </p:sp>
      <p:sp>
        <p:nvSpPr>
          <p:cNvPr id="2067" name="Line 19"/>
          <p:cNvSpPr>
            <a:spLocks noChangeShapeType="1"/>
          </p:cNvSpPr>
          <p:nvPr/>
        </p:nvSpPr>
        <p:spPr bwMode="auto">
          <a:xfrm flipH="1" flipV="1">
            <a:off x="1476375" y="2852738"/>
            <a:ext cx="142875" cy="0"/>
          </a:xfrm>
          <a:prstGeom prst="line">
            <a:avLst/>
          </a:prstGeom>
          <a:noFill/>
          <a:ln w="28575">
            <a:solidFill>
              <a:schemeClr val="tx1"/>
            </a:solidFill>
            <a:round/>
            <a:headEnd/>
            <a:tailEnd/>
          </a:ln>
          <a:effectLst/>
        </p:spPr>
        <p:txBody>
          <a:bodyPr/>
          <a:lstStyle/>
          <a:p>
            <a:endParaRPr lang="cs-CZ"/>
          </a:p>
        </p:txBody>
      </p:sp>
      <p:sp>
        <p:nvSpPr>
          <p:cNvPr id="2068" name="Line 20"/>
          <p:cNvSpPr>
            <a:spLocks noChangeShapeType="1"/>
          </p:cNvSpPr>
          <p:nvPr/>
        </p:nvSpPr>
        <p:spPr bwMode="auto">
          <a:xfrm flipH="1" flipV="1">
            <a:off x="1476375" y="2997200"/>
            <a:ext cx="142875" cy="0"/>
          </a:xfrm>
          <a:prstGeom prst="line">
            <a:avLst/>
          </a:prstGeom>
          <a:noFill/>
          <a:ln w="28575">
            <a:solidFill>
              <a:schemeClr val="tx1"/>
            </a:solidFill>
            <a:round/>
            <a:headEnd/>
            <a:tailEnd/>
          </a:ln>
          <a:effectLst/>
        </p:spPr>
        <p:txBody>
          <a:bodyPr/>
          <a:lstStyle/>
          <a:p>
            <a:endParaRPr lang="cs-CZ"/>
          </a:p>
        </p:txBody>
      </p:sp>
      <p:sp>
        <p:nvSpPr>
          <p:cNvPr id="2069" name="Line 21"/>
          <p:cNvSpPr>
            <a:spLocks noChangeShapeType="1"/>
          </p:cNvSpPr>
          <p:nvPr/>
        </p:nvSpPr>
        <p:spPr bwMode="auto">
          <a:xfrm flipH="1" flipV="1">
            <a:off x="1476375" y="3141663"/>
            <a:ext cx="142875" cy="0"/>
          </a:xfrm>
          <a:prstGeom prst="line">
            <a:avLst/>
          </a:prstGeom>
          <a:noFill/>
          <a:ln w="28575">
            <a:solidFill>
              <a:schemeClr val="tx1"/>
            </a:solidFill>
            <a:round/>
            <a:headEnd/>
            <a:tailEnd/>
          </a:ln>
          <a:effectLst/>
        </p:spPr>
        <p:txBody>
          <a:bodyPr/>
          <a:lstStyle/>
          <a:p>
            <a:endParaRPr lang="cs-CZ"/>
          </a:p>
        </p:txBody>
      </p:sp>
      <p:sp>
        <p:nvSpPr>
          <p:cNvPr id="2070" name="Line 22"/>
          <p:cNvSpPr>
            <a:spLocks noChangeShapeType="1"/>
          </p:cNvSpPr>
          <p:nvPr/>
        </p:nvSpPr>
        <p:spPr bwMode="auto">
          <a:xfrm flipH="1" flipV="1">
            <a:off x="1476375" y="3284538"/>
            <a:ext cx="142875" cy="0"/>
          </a:xfrm>
          <a:prstGeom prst="line">
            <a:avLst/>
          </a:prstGeom>
          <a:noFill/>
          <a:ln w="28575">
            <a:solidFill>
              <a:schemeClr val="tx1"/>
            </a:solidFill>
            <a:round/>
            <a:headEnd/>
            <a:tailEnd/>
          </a:ln>
          <a:effectLst/>
        </p:spPr>
        <p:txBody>
          <a:bodyPr/>
          <a:lstStyle/>
          <a:p>
            <a:endParaRPr lang="cs-CZ"/>
          </a:p>
        </p:txBody>
      </p:sp>
      <p:sp>
        <p:nvSpPr>
          <p:cNvPr id="2071" name="Text Box 23"/>
          <p:cNvSpPr txBox="1">
            <a:spLocks noChangeArrowheads="1"/>
          </p:cNvSpPr>
          <p:nvPr/>
        </p:nvSpPr>
        <p:spPr bwMode="auto">
          <a:xfrm>
            <a:off x="827088" y="4581525"/>
            <a:ext cx="5040312" cy="942975"/>
          </a:xfrm>
          <a:prstGeom prst="rect">
            <a:avLst/>
          </a:prstGeom>
          <a:noFill/>
          <a:ln w="9525">
            <a:noFill/>
            <a:miter lim="800000"/>
            <a:headEnd/>
            <a:tailEnd/>
          </a:ln>
          <a:effectLst/>
        </p:spPr>
        <p:txBody>
          <a:bodyPr>
            <a:spAutoFit/>
          </a:bodyPr>
          <a:lstStyle/>
          <a:p>
            <a:pPr>
              <a:spcBef>
                <a:spcPct val="50000"/>
              </a:spcBef>
            </a:pPr>
            <a:r>
              <a:rPr lang="cs-CZ" sz="1400" b="1">
                <a:solidFill>
                  <a:srgbClr val="FF00FF"/>
                </a:solidFill>
                <a:latin typeface="Arial" charset="0"/>
              </a:rPr>
              <a:t>Jak? Že se do určité výšky kterou potřebujeme, zarazíme kovové těleso (hřebík). </a:t>
            </a:r>
            <a:r>
              <a:rPr lang="cs-CZ" sz="1400" b="1">
                <a:solidFill>
                  <a:srgbClr val="FF00FF"/>
                </a:solidFill>
                <a:latin typeface="Arial" charset="0"/>
                <a:sym typeface="Wingdings" pitchFamily="2" charset="2"/>
              </a:rPr>
              <a:t></a:t>
            </a:r>
            <a:r>
              <a:rPr lang="cs-CZ" sz="1400" b="1">
                <a:solidFill>
                  <a:srgbClr val="FF00FF"/>
                </a:solidFill>
                <a:latin typeface="Arial" charset="0"/>
              </a:rPr>
              <a:t> když svíčka dohoří k tělesu, to odpadne a cinkne přitom o kovový talířek, který dáme pod svíčku.</a:t>
            </a:r>
          </a:p>
        </p:txBody>
      </p:sp>
      <p:pic>
        <p:nvPicPr>
          <p:cNvPr id="2072" name="Picture 24" descr="Snímek"/>
          <p:cNvPicPr>
            <a:picLocks noChangeAspect="1" noChangeArrowheads="1"/>
          </p:cNvPicPr>
          <p:nvPr/>
        </p:nvPicPr>
        <p:blipFill>
          <a:blip r:embed="rId4" cstate="print">
            <a:lum bright="-16000" contrast="26000"/>
          </a:blip>
          <a:srcRect/>
          <a:stretch>
            <a:fillRect/>
          </a:stretch>
        </p:blipFill>
        <p:spPr bwMode="auto">
          <a:xfrm>
            <a:off x="6011863" y="4941888"/>
            <a:ext cx="1082675" cy="1439862"/>
          </a:xfrm>
          <a:prstGeom prst="rect">
            <a:avLst/>
          </a:prstGeom>
          <a:noFill/>
        </p:spPr>
      </p:pic>
      <p:sp>
        <p:nvSpPr>
          <p:cNvPr id="2074" name="Line 26"/>
          <p:cNvSpPr>
            <a:spLocks noChangeShapeType="1"/>
          </p:cNvSpPr>
          <p:nvPr/>
        </p:nvSpPr>
        <p:spPr bwMode="auto">
          <a:xfrm>
            <a:off x="6011863" y="3933825"/>
            <a:ext cx="431800" cy="790575"/>
          </a:xfrm>
          <a:prstGeom prst="line">
            <a:avLst/>
          </a:prstGeom>
          <a:noFill/>
          <a:ln w="57150">
            <a:solidFill>
              <a:schemeClr val="hlink"/>
            </a:solidFill>
            <a:round/>
            <a:headEnd/>
            <a:tailEnd type="triangle" w="med" len="med"/>
          </a:ln>
          <a:effectLst/>
        </p:spPr>
        <p:txBody>
          <a:bodyPr/>
          <a:lstStyle/>
          <a:p>
            <a:endParaRPr lang="cs-CZ"/>
          </a:p>
        </p:txBody>
      </p:sp>
      <p:pic>
        <p:nvPicPr>
          <p:cNvPr id="2075" name="Picture 27" descr="svicka"/>
          <p:cNvPicPr>
            <a:picLocks noChangeAspect="1" noChangeArrowheads="1" noCrop="1"/>
          </p:cNvPicPr>
          <p:nvPr/>
        </p:nvPicPr>
        <p:blipFill>
          <a:blip r:embed="rId5" cstate="print"/>
          <a:srcRect/>
          <a:stretch>
            <a:fillRect/>
          </a:stretch>
        </p:blipFill>
        <p:spPr bwMode="auto">
          <a:xfrm>
            <a:off x="7524750" y="3789363"/>
            <a:ext cx="411163" cy="1179512"/>
          </a:xfrm>
          <a:prstGeom prst="rect">
            <a:avLst/>
          </a:prstGeom>
          <a:noFill/>
        </p:spPr>
      </p:pic>
      <p:sp>
        <p:nvSpPr>
          <p:cNvPr id="2083" name="Text Box 35"/>
          <p:cNvSpPr txBox="1">
            <a:spLocks noChangeArrowheads="1"/>
          </p:cNvSpPr>
          <p:nvPr/>
        </p:nvSpPr>
        <p:spPr bwMode="auto">
          <a:xfrm>
            <a:off x="3132138" y="981075"/>
            <a:ext cx="4681537" cy="581025"/>
          </a:xfrm>
          <a:prstGeom prst="rect">
            <a:avLst/>
          </a:prstGeom>
          <a:noFill/>
          <a:ln w="9525">
            <a:noFill/>
            <a:miter lim="800000"/>
            <a:headEnd/>
            <a:tailEnd/>
          </a:ln>
          <a:effectLst/>
        </p:spPr>
        <p:txBody>
          <a:bodyPr>
            <a:spAutoFit/>
          </a:bodyPr>
          <a:lstStyle/>
          <a:p>
            <a:r>
              <a:rPr lang="cs-CZ" sz="1600" b="1">
                <a:solidFill>
                  <a:schemeClr val="accent2"/>
                </a:solidFill>
              </a:rPr>
              <a:t>V 9. století zavedl král Anglie Alfréd Veliký svíčkové hodiny.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83"/>
                                        </p:tgtEl>
                                        <p:attrNameLst>
                                          <p:attrName>style.visibility</p:attrName>
                                        </p:attrNameLst>
                                      </p:cBhvr>
                                      <p:to>
                                        <p:strVal val="visible"/>
                                      </p:to>
                                    </p:set>
                                    <p:anim calcmode="lin" valueType="num">
                                      <p:cBhvr additive="base">
                                        <p:cTn id="7" dur="1000" fill="hold"/>
                                        <p:tgtEl>
                                          <p:spTgt spid="2083"/>
                                        </p:tgtEl>
                                        <p:attrNameLst>
                                          <p:attrName>ppt_x</p:attrName>
                                        </p:attrNameLst>
                                      </p:cBhvr>
                                      <p:tavLst>
                                        <p:tav tm="0">
                                          <p:val>
                                            <p:strVal val="#ppt_x"/>
                                          </p:val>
                                        </p:tav>
                                        <p:tav tm="100000">
                                          <p:val>
                                            <p:strVal val="#ppt_x"/>
                                          </p:val>
                                        </p:tav>
                                      </p:tavLst>
                                    </p:anim>
                                    <p:anim calcmode="lin" valueType="num">
                                      <p:cBhvr additive="base">
                                        <p:cTn id="8" dur="1000" fill="hold"/>
                                        <p:tgtEl>
                                          <p:spTgt spid="20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1000" fill="hold"/>
                                        <p:tgtEl>
                                          <p:spTgt spid="207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1" grpId="0"/>
      <p:bldP spid="208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99"/>
            </a:gs>
            <a:gs pos="100000">
              <a:srgbClr val="663300"/>
            </a:gs>
          </a:gsLst>
          <a:path path="rect">
            <a:fillToRect r="100000" b="100000"/>
          </a:path>
        </a:gradFill>
        <a:effectLst/>
      </p:bgPr>
    </p:bg>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3419475" y="333375"/>
            <a:ext cx="2520950" cy="641350"/>
          </a:xfrm>
          <a:prstGeom prst="rect">
            <a:avLst/>
          </a:prstGeom>
          <a:solidFill>
            <a:srgbClr val="FFFF99"/>
          </a:solidFill>
          <a:ln w="9525">
            <a:noFill/>
            <a:miter lim="800000"/>
            <a:headEnd/>
            <a:tailEnd/>
          </a:ln>
          <a:effectLst/>
        </p:spPr>
        <p:txBody>
          <a:bodyPr anchor="ctr">
            <a:spAutoFit/>
          </a:bodyPr>
          <a:lstStyle/>
          <a:p>
            <a:pPr algn="ctr">
              <a:spcBef>
                <a:spcPct val="50000"/>
              </a:spcBef>
            </a:pPr>
            <a:r>
              <a:rPr lang="cs-CZ" b="1">
                <a:solidFill>
                  <a:srgbClr val="080808"/>
                </a:solidFill>
                <a:latin typeface="Arial Black" pitchFamily="34" charset="0"/>
              </a:rPr>
              <a:t>SLUNEČNÍ HODINY</a:t>
            </a:r>
          </a:p>
        </p:txBody>
      </p:sp>
      <p:pic>
        <p:nvPicPr>
          <p:cNvPr id="3077" name="Picture 5"/>
          <p:cNvPicPr>
            <a:picLocks noChangeAspect="1" noChangeArrowheads="1"/>
          </p:cNvPicPr>
          <p:nvPr/>
        </p:nvPicPr>
        <p:blipFill>
          <a:blip r:embed="rId2" cstate="print"/>
          <a:srcRect/>
          <a:stretch>
            <a:fillRect/>
          </a:stretch>
        </p:blipFill>
        <p:spPr bwMode="auto">
          <a:xfrm>
            <a:off x="5940425" y="404813"/>
            <a:ext cx="657225" cy="676275"/>
          </a:xfrm>
          <a:prstGeom prst="rect">
            <a:avLst/>
          </a:prstGeom>
          <a:noFill/>
          <a:ln w="9525">
            <a:noFill/>
            <a:miter lim="800000"/>
            <a:headEnd/>
            <a:tailEnd/>
          </a:ln>
          <a:effectLst/>
        </p:spPr>
      </p:pic>
      <p:pic>
        <p:nvPicPr>
          <p:cNvPr id="3078" name="Picture 6"/>
          <p:cNvPicPr>
            <a:picLocks noChangeAspect="1" noChangeArrowheads="1"/>
          </p:cNvPicPr>
          <p:nvPr/>
        </p:nvPicPr>
        <p:blipFill>
          <a:blip r:embed="rId2" cstate="print"/>
          <a:srcRect/>
          <a:stretch>
            <a:fillRect/>
          </a:stretch>
        </p:blipFill>
        <p:spPr bwMode="auto">
          <a:xfrm>
            <a:off x="2771775" y="404813"/>
            <a:ext cx="657225" cy="676275"/>
          </a:xfrm>
          <a:prstGeom prst="rect">
            <a:avLst/>
          </a:prstGeom>
          <a:noFill/>
          <a:ln w="9525">
            <a:noFill/>
            <a:miter lim="800000"/>
            <a:headEnd/>
            <a:tailEnd/>
          </a:ln>
          <a:effectLst/>
        </p:spPr>
      </p:pic>
      <p:pic>
        <p:nvPicPr>
          <p:cNvPr id="3080" name="Picture 8" descr="Sluneční hodiny privátní zahrada Kánín"/>
          <p:cNvPicPr>
            <a:picLocks noChangeAspect="1" noChangeArrowheads="1"/>
          </p:cNvPicPr>
          <p:nvPr/>
        </p:nvPicPr>
        <p:blipFill>
          <a:blip r:embed="rId3" cstate="print"/>
          <a:srcRect/>
          <a:stretch>
            <a:fillRect/>
          </a:stretch>
        </p:blipFill>
        <p:spPr bwMode="auto">
          <a:xfrm>
            <a:off x="611188" y="1268413"/>
            <a:ext cx="2857500" cy="2143125"/>
          </a:xfrm>
          <a:prstGeom prst="rect">
            <a:avLst/>
          </a:prstGeom>
          <a:noFill/>
        </p:spPr>
      </p:pic>
      <p:pic>
        <p:nvPicPr>
          <p:cNvPr id="3082" name="Picture 10" descr="Sluneční hodiny škola Hustopeče"/>
          <p:cNvPicPr>
            <a:picLocks noChangeAspect="1" noChangeArrowheads="1"/>
          </p:cNvPicPr>
          <p:nvPr/>
        </p:nvPicPr>
        <p:blipFill>
          <a:blip r:embed="rId4" cstate="print"/>
          <a:srcRect/>
          <a:stretch>
            <a:fillRect/>
          </a:stretch>
        </p:blipFill>
        <p:spPr bwMode="auto">
          <a:xfrm>
            <a:off x="3851275" y="1268413"/>
            <a:ext cx="2143125" cy="2857500"/>
          </a:xfrm>
          <a:prstGeom prst="rect">
            <a:avLst/>
          </a:prstGeom>
          <a:noFill/>
        </p:spPr>
      </p:pic>
      <p:pic>
        <p:nvPicPr>
          <p:cNvPr id="3084" name="Picture 12" descr="Kačina - detail číselníku"/>
          <p:cNvPicPr>
            <a:picLocks noChangeAspect="1" noChangeArrowheads="1"/>
          </p:cNvPicPr>
          <p:nvPr/>
        </p:nvPicPr>
        <p:blipFill>
          <a:blip r:embed="rId5" cstate="print"/>
          <a:srcRect/>
          <a:stretch>
            <a:fillRect/>
          </a:stretch>
        </p:blipFill>
        <p:spPr bwMode="auto">
          <a:xfrm>
            <a:off x="539750" y="3644900"/>
            <a:ext cx="3240088" cy="2478088"/>
          </a:xfrm>
          <a:prstGeom prst="rect">
            <a:avLst/>
          </a:prstGeom>
          <a:noFill/>
        </p:spPr>
      </p:pic>
      <p:sp>
        <p:nvSpPr>
          <p:cNvPr id="3087" name="Text Box 15"/>
          <p:cNvSpPr txBox="1">
            <a:spLocks noChangeArrowheads="1"/>
          </p:cNvSpPr>
          <p:nvPr/>
        </p:nvSpPr>
        <p:spPr bwMode="auto">
          <a:xfrm>
            <a:off x="4284663" y="4724400"/>
            <a:ext cx="4248150" cy="1828800"/>
          </a:xfrm>
          <a:prstGeom prst="rect">
            <a:avLst/>
          </a:prstGeom>
          <a:solidFill>
            <a:srgbClr val="FFFF99"/>
          </a:solidFill>
          <a:ln w="9525">
            <a:noFill/>
            <a:miter lim="800000"/>
            <a:headEnd/>
            <a:tailEnd/>
          </a:ln>
          <a:effectLst/>
        </p:spPr>
        <p:txBody>
          <a:bodyPr>
            <a:spAutoFit/>
          </a:bodyPr>
          <a:lstStyle/>
          <a:p>
            <a:pPr>
              <a:spcBef>
                <a:spcPct val="50000"/>
              </a:spcBef>
            </a:pPr>
            <a:r>
              <a:rPr lang="cs-CZ" sz="1200" b="1">
                <a:solidFill>
                  <a:srgbClr val="080808"/>
                </a:solidFill>
                <a:latin typeface="Arial" charset="0"/>
              </a:rPr>
              <a:t>Sluneční hodiny patří mezi nejstarší přístroje, kterými se člověk snažil zachytit běh času. Čas se měřil podle délky a směru stínu celá tisíciletí. Nejznámější jsou nástěnné, mají však mnoho různých forem..</a:t>
            </a:r>
          </a:p>
          <a:p>
            <a:pPr>
              <a:spcBef>
                <a:spcPct val="50000"/>
              </a:spcBef>
            </a:pPr>
            <a:r>
              <a:rPr lang="cs-CZ" sz="1200" b="1">
                <a:solidFill>
                  <a:srgbClr val="080808"/>
                </a:solidFill>
                <a:latin typeface="Arial" charset="0"/>
              </a:rPr>
              <a:t>U nás jsou rozšířenější svislé (méně vodorovné)</a:t>
            </a:r>
          </a:p>
          <a:p>
            <a:pPr>
              <a:spcBef>
                <a:spcPct val="50000"/>
              </a:spcBef>
            </a:pPr>
            <a:r>
              <a:rPr lang="cs-CZ" sz="1200" b="1">
                <a:solidFill>
                  <a:srgbClr val="080808"/>
                </a:solidFill>
                <a:latin typeface="Arial" charset="0"/>
              </a:rPr>
              <a:t>Využívají se jako architektonický prvek  pro doplnění náměstí a různých prostranství</a:t>
            </a:r>
          </a:p>
          <a:p>
            <a:pPr>
              <a:spcBef>
                <a:spcPct val="50000"/>
              </a:spcBef>
            </a:pPr>
            <a:endParaRPr lang="cs-CZ" sz="1200" b="1">
              <a:solidFill>
                <a:srgbClr val="080808"/>
              </a:solidFill>
              <a:latin typeface="Arial" charset="0"/>
            </a:endParaRPr>
          </a:p>
        </p:txBody>
      </p:sp>
      <p:sp>
        <p:nvSpPr>
          <p:cNvPr id="3088" name="Text Box 16"/>
          <p:cNvSpPr txBox="1">
            <a:spLocks noChangeArrowheads="1"/>
          </p:cNvSpPr>
          <p:nvPr/>
        </p:nvSpPr>
        <p:spPr bwMode="auto">
          <a:xfrm>
            <a:off x="6372225" y="1268413"/>
            <a:ext cx="2303463" cy="1552575"/>
          </a:xfrm>
          <a:prstGeom prst="rect">
            <a:avLst/>
          </a:prstGeom>
          <a:solidFill>
            <a:srgbClr val="FFFF99"/>
          </a:solidFill>
          <a:ln w="9525">
            <a:noFill/>
            <a:miter lim="800000"/>
            <a:headEnd/>
            <a:tailEnd/>
          </a:ln>
          <a:effectLst/>
        </p:spPr>
        <p:txBody>
          <a:bodyPr>
            <a:spAutoFit/>
          </a:bodyPr>
          <a:lstStyle/>
          <a:p>
            <a:pPr>
              <a:spcBef>
                <a:spcPct val="50000"/>
              </a:spcBef>
            </a:pPr>
            <a:r>
              <a:rPr lang="cs-CZ" sz="1200" b="1">
                <a:solidFill>
                  <a:srgbClr val="080808"/>
                </a:solidFill>
                <a:latin typeface="Arial" charset="0"/>
              </a:rPr>
              <a:t>Sluneční hodiny se skládají z upevněné tyčky a ciferníku. Čas ukazuje stín, který vrhá tyč na ciferník.</a:t>
            </a:r>
            <a:br>
              <a:rPr lang="cs-CZ" sz="1200" b="1">
                <a:solidFill>
                  <a:srgbClr val="080808"/>
                </a:solidFill>
                <a:latin typeface="Arial" charset="0"/>
              </a:rPr>
            </a:br>
            <a:r>
              <a:rPr lang="cs-CZ" sz="1200" b="1">
                <a:solidFill>
                  <a:srgbClr val="080808"/>
                </a:solidFill>
                <a:latin typeface="Arial" charset="0"/>
              </a:rPr>
              <a:t>Sluneční hodiny vynalezli v Egyptě asi před 5 000 lety. Tento způsob měření času je tedy jeden z nejstarších.</a:t>
            </a:r>
          </a:p>
        </p:txBody>
      </p:sp>
      <p:pic>
        <p:nvPicPr>
          <p:cNvPr id="3092" name="Picture 20" descr="Snímek"/>
          <p:cNvPicPr>
            <a:picLocks noChangeAspect="1" noChangeArrowheads="1"/>
          </p:cNvPicPr>
          <p:nvPr/>
        </p:nvPicPr>
        <p:blipFill>
          <a:blip r:embed="rId6" cstate="print"/>
          <a:srcRect/>
          <a:stretch>
            <a:fillRect/>
          </a:stretch>
        </p:blipFill>
        <p:spPr bwMode="auto">
          <a:xfrm>
            <a:off x="7019925" y="2997200"/>
            <a:ext cx="1219200" cy="1295400"/>
          </a:xfrm>
          <a:prstGeom prst="rect">
            <a:avLst/>
          </a:prstGeom>
          <a:noFill/>
        </p:spPr>
      </p:pic>
      <p:sp>
        <p:nvSpPr>
          <p:cNvPr id="3094" name="Text Box 22"/>
          <p:cNvSpPr txBox="1">
            <a:spLocks noChangeArrowheads="1"/>
          </p:cNvSpPr>
          <p:nvPr/>
        </p:nvSpPr>
        <p:spPr bwMode="auto">
          <a:xfrm>
            <a:off x="6516688" y="4292600"/>
            <a:ext cx="2303462" cy="274638"/>
          </a:xfrm>
          <a:prstGeom prst="rect">
            <a:avLst/>
          </a:prstGeom>
          <a:noFill/>
          <a:ln w="9525">
            <a:noFill/>
            <a:miter lim="800000"/>
            <a:headEnd/>
            <a:tailEnd/>
          </a:ln>
          <a:effectLst/>
        </p:spPr>
        <p:txBody>
          <a:bodyPr>
            <a:spAutoFit/>
          </a:bodyPr>
          <a:lstStyle/>
          <a:p>
            <a:pPr>
              <a:spcBef>
                <a:spcPct val="50000"/>
              </a:spcBef>
            </a:pPr>
            <a:r>
              <a:rPr lang="cs-CZ" sz="1200" b="1">
                <a:solidFill>
                  <a:srgbClr val="080808"/>
                </a:solidFill>
                <a:latin typeface="Arial" charset="0"/>
              </a:rPr>
              <a:t>Egyptské sluneční hodiny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092"/>
                                        </p:tgtEl>
                                        <p:attrNameLst>
                                          <p:attrName>style.visibility</p:attrName>
                                        </p:attrNameLst>
                                      </p:cBhvr>
                                      <p:to>
                                        <p:strVal val="visible"/>
                                      </p:to>
                                    </p:set>
                                    <p:anim calcmode="lin" valueType="num">
                                      <p:cBhvr additive="base">
                                        <p:cTn id="7" dur="500" fill="hold"/>
                                        <p:tgtEl>
                                          <p:spTgt spid="3092"/>
                                        </p:tgtEl>
                                        <p:attrNameLst>
                                          <p:attrName>ppt_x</p:attrName>
                                        </p:attrNameLst>
                                      </p:cBhvr>
                                      <p:tavLst>
                                        <p:tav tm="0">
                                          <p:val>
                                            <p:strVal val="0-#ppt_w/2"/>
                                          </p:val>
                                        </p:tav>
                                        <p:tav tm="100000">
                                          <p:val>
                                            <p:strVal val="#ppt_x"/>
                                          </p:val>
                                        </p:tav>
                                      </p:tavLst>
                                    </p:anim>
                                    <p:anim calcmode="lin" valueType="num">
                                      <p:cBhvr additive="base">
                                        <p:cTn id="8" dur="500" fill="hold"/>
                                        <p:tgtEl>
                                          <p:spTgt spid="30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3094"/>
                                        </p:tgtEl>
                                        <p:attrNameLst>
                                          <p:attrName>style.visibility</p:attrName>
                                        </p:attrNameLst>
                                      </p:cBhvr>
                                      <p:to>
                                        <p:strVal val="visible"/>
                                      </p:to>
                                    </p:set>
                                    <p:anim calcmode="discrete" valueType="clr">
                                      <p:cBhvr override="childStyle">
                                        <p:cTn id="13" dur="80"/>
                                        <p:tgtEl>
                                          <p:spTgt spid="309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094"/>
                                        </p:tgtEl>
                                        <p:attrNameLst>
                                          <p:attrName>fillcolor</p:attrName>
                                        </p:attrNameLst>
                                      </p:cBhvr>
                                      <p:tavLst>
                                        <p:tav tm="0">
                                          <p:val>
                                            <p:clrVal>
                                              <a:schemeClr val="accent2"/>
                                            </p:clrVal>
                                          </p:val>
                                        </p:tav>
                                        <p:tav tm="50000">
                                          <p:val>
                                            <p:clrVal>
                                              <a:schemeClr val="hlink"/>
                                            </p:clrVal>
                                          </p:val>
                                        </p:tav>
                                      </p:tavLst>
                                    </p:anim>
                                    <p:set>
                                      <p:cBhvr>
                                        <p:cTn id="15" dur="80"/>
                                        <p:tgtEl>
                                          <p:spTgt spid="309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3080"/>
                                        </p:tgtEl>
                                        <p:attrNameLst>
                                          <p:attrName>style.visibility</p:attrName>
                                        </p:attrNameLst>
                                      </p:cBhvr>
                                      <p:to>
                                        <p:strVal val="visible"/>
                                      </p:to>
                                    </p:set>
                                    <p:animEffect transition="in" filter="diamond(in)">
                                      <p:cBhvr>
                                        <p:cTn id="20" dur="2000"/>
                                        <p:tgtEl>
                                          <p:spTgt spid="3080"/>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3084"/>
                                        </p:tgtEl>
                                        <p:attrNameLst>
                                          <p:attrName>style.visibility</p:attrName>
                                        </p:attrNameLst>
                                      </p:cBhvr>
                                      <p:to>
                                        <p:strVal val="visible"/>
                                      </p:to>
                                    </p:set>
                                    <p:animEffect transition="in" filter="diamond(in)">
                                      <p:cBhvr>
                                        <p:cTn id="25" dur="2000"/>
                                        <p:tgtEl>
                                          <p:spTgt spid="3084"/>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3082"/>
                                        </p:tgtEl>
                                        <p:attrNameLst>
                                          <p:attrName>style.visibility</p:attrName>
                                        </p:attrNameLst>
                                      </p:cBhvr>
                                      <p:to>
                                        <p:strVal val="visible"/>
                                      </p:to>
                                    </p:set>
                                    <p:animEffect transition="in" filter="box(in)">
                                      <p:cBhvr>
                                        <p:cTn id="30"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7" cstate="print"/>
          <a:srcRect/>
          <a:tile tx="0" ty="0" sx="100000" sy="100000" flip="none" algn="tl"/>
        </a:blipFill>
        <a:effectLst/>
      </p:bgPr>
    </p:bg>
    <p:spTree>
      <p:nvGrpSpPr>
        <p:cNvPr id="1" name=""/>
        <p:cNvGrpSpPr/>
        <p:nvPr/>
      </p:nvGrpSpPr>
      <p:grpSpPr>
        <a:xfrm>
          <a:off x="0" y="0"/>
          <a:ext cx="0" cy="0"/>
          <a:chOff x="0" y="0"/>
          <a:chExt cx="0" cy="0"/>
        </a:xfrm>
      </p:grpSpPr>
      <p:sp>
        <p:nvSpPr>
          <p:cNvPr id="4100" name="Text Box 4" descr="Kapky vody"/>
          <p:cNvSpPr txBox="1">
            <a:spLocks noChangeArrowheads="1"/>
          </p:cNvSpPr>
          <p:nvPr/>
        </p:nvSpPr>
        <p:spPr bwMode="auto">
          <a:xfrm>
            <a:off x="3276600" y="549275"/>
            <a:ext cx="2447925" cy="396875"/>
          </a:xfrm>
          <a:prstGeom prst="rect">
            <a:avLst/>
          </a:prstGeom>
          <a:blipFill dpi="0" rotWithShape="0">
            <a:blip r:embed="rId7" cstate="print"/>
            <a:srcRect/>
            <a:tile tx="0" ty="0" sx="100000" sy="100000" flip="none" algn="tl"/>
          </a:blipFill>
          <a:ln w="9525">
            <a:noFill/>
            <a:miter lim="800000"/>
            <a:headEnd/>
            <a:tailEnd/>
          </a:ln>
          <a:effectLst/>
        </p:spPr>
        <p:txBody>
          <a:bodyPr>
            <a:spAutoFit/>
          </a:bodyPr>
          <a:lstStyle/>
          <a:p>
            <a:pPr algn="ctr">
              <a:spcBef>
                <a:spcPct val="50000"/>
              </a:spcBef>
            </a:pPr>
            <a:r>
              <a:rPr lang="cs-CZ" sz="2000" b="1">
                <a:solidFill>
                  <a:srgbClr val="080808"/>
                </a:solidFill>
                <a:latin typeface="Arial Black" pitchFamily="34" charset="0"/>
              </a:rPr>
              <a:t>VODNÍ HODINY</a:t>
            </a:r>
          </a:p>
        </p:txBody>
      </p:sp>
      <p:sp>
        <p:nvSpPr>
          <p:cNvPr id="4102" name="Text Box 6"/>
          <p:cNvSpPr txBox="1">
            <a:spLocks noChangeArrowheads="1"/>
          </p:cNvSpPr>
          <p:nvPr/>
        </p:nvSpPr>
        <p:spPr bwMode="auto">
          <a:xfrm>
            <a:off x="684213" y="1268413"/>
            <a:ext cx="4535487" cy="1463675"/>
          </a:xfrm>
          <a:prstGeom prst="rect">
            <a:avLst/>
          </a:prstGeom>
          <a:solidFill>
            <a:srgbClr val="FFCC99"/>
          </a:solidFill>
          <a:ln w="9525">
            <a:noFill/>
            <a:miter lim="800000"/>
            <a:headEnd/>
            <a:tailEnd/>
          </a:ln>
          <a:effectLst/>
        </p:spPr>
        <p:txBody>
          <a:bodyPr>
            <a:spAutoFit/>
          </a:bodyPr>
          <a:lstStyle/>
          <a:p>
            <a:r>
              <a:rPr lang="cs-CZ" sz="1000" b="1">
                <a:solidFill>
                  <a:srgbClr val="FF0066"/>
                </a:solidFill>
                <a:latin typeface="Arial" charset="0"/>
              </a:rPr>
              <a:t>Využívaly přírodního jevu, podle něhož ze stejně vysoko naplněné</a:t>
            </a:r>
            <a:r>
              <a:rPr lang="cs-CZ" sz="1000" b="1">
                <a:solidFill>
                  <a:srgbClr val="080808"/>
                </a:solidFill>
                <a:latin typeface="Arial" charset="0"/>
              </a:rPr>
              <a:t> </a:t>
            </a:r>
            <a:r>
              <a:rPr lang="cs-CZ" sz="1000" b="1">
                <a:solidFill>
                  <a:srgbClr val="FF0066"/>
                </a:solidFill>
                <a:latin typeface="Arial" charset="0"/>
              </a:rPr>
              <a:t>nádoby vyteče stejně velkým otvorem stejné množství vody za stejně</a:t>
            </a:r>
            <a:r>
              <a:rPr lang="cs-CZ" sz="1000" b="1">
                <a:solidFill>
                  <a:srgbClr val="080808"/>
                </a:solidFill>
                <a:latin typeface="Arial" charset="0"/>
              </a:rPr>
              <a:t> </a:t>
            </a:r>
            <a:r>
              <a:rPr lang="cs-CZ" sz="1000" b="1">
                <a:solidFill>
                  <a:srgbClr val="FF0066"/>
                </a:solidFill>
                <a:latin typeface="Arial" charset="0"/>
              </a:rPr>
              <a:t>dlouhou dobu</a:t>
            </a:r>
            <a:r>
              <a:rPr lang="cs-CZ" sz="1000" b="1">
                <a:solidFill>
                  <a:srgbClr val="080808"/>
                </a:solidFill>
                <a:latin typeface="Arial" charset="0"/>
              </a:rPr>
              <a:t>. Vyrobili tedy vysokou úzkou nádobu s otvorem u dna, naplnili ji při východu Slunce, a když voda vytekla, oznámili to hlasitým křikem do všech světových stran a nádobu znovu naplnili, nebo spíše spustili další a v době, kdy z ní voda vytékala, naplnili tu první. Takové vodní hodiny byly sice nepraktické, vyžadovaly stálou obsluhu, záleželo hodně na přesnosti naplňování a otevírání, ale zato ukazovaly i za špatného počasí a bezměsíčných nocí. </a:t>
            </a:r>
          </a:p>
        </p:txBody>
      </p:sp>
      <p:pic>
        <p:nvPicPr>
          <p:cNvPr id="4104" name="Picture 8" descr="Trychtýřovité vodní hodiny"/>
          <p:cNvPicPr>
            <a:picLocks noChangeAspect="1" noChangeArrowheads="1"/>
          </p:cNvPicPr>
          <p:nvPr/>
        </p:nvPicPr>
        <p:blipFill>
          <a:blip r:embed="rId8" cstate="print"/>
          <a:srcRect/>
          <a:stretch>
            <a:fillRect/>
          </a:stretch>
        </p:blipFill>
        <p:spPr bwMode="auto">
          <a:xfrm>
            <a:off x="755650" y="3213100"/>
            <a:ext cx="2520950" cy="2520950"/>
          </a:xfrm>
          <a:prstGeom prst="rect">
            <a:avLst/>
          </a:prstGeom>
          <a:noFill/>
        </p:spPr>
      </p:pic>
      <p:sp>
        <p:nvSpPr>
          <p:cNvPr id="4105" name="Text Box 9"/>
          <p:cNvSpPr txBox="1">
            <a:spLocks noChangeArrowheads="1"/>
          </p:cNvSpPr>
          <p:nvPr/>
        </p:nvSpPr>
        <p:spPr bwMode="auto">
          <a:xfrm>
            <a:off x="3924300" y="3213100"/>
            <a:ext cx="4465638" cy="3046988"/>
          </a:xfrm>
          <a:prstGeom prst="rect">
            <a:avLst/>
          </a:prstGeom>
          <a:solidFill>
            <a:srgbClr val="CC99FF"/>
          </a:solidFill>
          <a:ln w="9525">
            <a:noFill/>
            <a:miter lim="800000"/>
            <a:headEnd/>
            <a:tailEnd/>
          </a:ln>
          <a:effectLst/>
        </p:spPr>
        <p:txBody>
          <a:bodyPr>
            <a:spAutoFit/>
          </a:bodyPr>
          <a:lstStyle/>
          <a:p>
            <a:pPr>
              <a:spcBef>
                <a:spcPct val="50000"/>
              </a:spcBef>
            </a:pPr>
            <a:r>
              <a:rPr lang="cs-CZ" sz="1200" b="1" dirty="0">
                <a:solidFill>
                  <a:srgbClr val="080808"/>
                </a:solidFill>
                <a:latin typeface="Arial" charset="0"/>
              </a:rPr>
              <a:t>Vodní hodiny dosáhly postupem času určité technické dokonalosti. Místo malé nádoby určené na několik hodin, bylo možné vzít nádobu velkou, jejíž obsah stačil na celý den. Tím se snížila nepřesnost vznikající při výměně jedné nádoby za druhou. Kratší časové intervaly se zjišťovaly pomocí znamének na stěně nádrže. Bohužel, voda nevytéká z nádoby stejně rychle, záleží na výšce hladiny. Čím je v nádobě vody více, tím větší je i tlak a tím je větší i rychlost vytékající vody. Aby hodiny „nelhaly“, nesměly být mezi znaménky stejné mezery, horní byly řidší a spodní hustší, což se zřejmě starověkým hodinářům nezdálo dostatečně úhledné. Začali proto používat vodní nádoby ve tvaru trychtýře, jehož zúžení odpovídalo snižující se rychlosti vytékající vody. Tak mohli udělat znaménka pro jednotlivé časové úseky ve stejné vzdálenosti (viz. obrázek). </a:t>
            </a:r>
          </a:p>
        </p:txBody>
      </p:sp>
      <p:pic>
        <p:nvPicPr>
          <p:cNvPr id="4118" name="Picture 22">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9" cstate="print"/>
          <a:srcRect/>
          <a:stretch>
            <a:fillRect/>
          </a:stretch>
        </p:blipFill>
        <p:spPr bwMode="auto">
          <a:xfrm>
            <a:off x="5795963" y="1268413"/>
            <a:ext cx="304800" cy="304800"/>
          </a:xfrm>
          <a:prstGeom prst="rect">
            <a:avLst/>
          </a:prstGeom>
          <a:noFill/>
        </p:spPr>
      </p:pic>
      <p:pic>
        <p:nvPicPr>
          <p:cNvPr id="4121" name="Picture 25">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9" cstate="print"/>
          <a:srcRect/>
          <a:stretch>
            <a:fillRect/>
          </a:stretch>
        </p:blipFill>
        <p:spPr bwMode="auto">
          <a:xfrm>
            <a:off x="3419475" y="2852738"/>
            <a:ext cx="304800" cy="304800"/>
          </a:xfrm>
          <a:prstGeom prst="rect">
            <a:avLst/>
          </a:prstGeom>
          <a:noFill/>
        </p:spPr>
      </p:pic>
      <p:pic>
        <p:nvPicPr>
          <p:cNvPr id="4123" name="0nelly_furtado_-_say_it_right.mp3">
            <a:hlinkClick r:id="" action="ppaction://media"/>
          </p:cNvPr>
          <p:cNvPicPr>
            <a:picLocks noRot="1" noChangeAspect="1" noChangeArrowheads="1"/>
          </p:cNvPicPr>
          <p:nvPr>
            <a:audioFile r:link="rId5"/>
          </p:nvPr>
        </p:nvPicPr>
        <p:blipFill>
          <a:blip r:embed="rId9" cstate="print"/>
          <a:srcRect/>
          <a:stretch>
            <a:fillRect/>
          </a:stretch>
        </p:blipFill>
        <p:spPr bwMode="auto">
          <a:xfrm>
            <a:off x="8172450" y="2852738"/>
            <a:ext cx="304800" cy="304800"/>
          </a:xfrm>
          <a:prstGeom prst="rect">
            <a:avLst/>
          </a:prstGeom>
          <a:noFill/>
        </p:spPr>
      </p:pic>
      <p:pic>
        <p:nvPicPr>
          <p:cNvPr id="4124" name="Picture 28" descr="Snímek"/>
          <p:cNvPicPr>
            <a:picLocks noChangeAspect="1" noChangeArrowheads="1"/>
          </p:cNvPicPr>
          <p:nvPr/>
        </p:nvPicPr>
        <p:blipFill>
          <a:blip r:embed="rId10" cstate="print">
            <a:lum contrast="6000"/>
          </a:blip>
          <a:srcRect/>
          <a:stretch>
            <a:fillRect/>
          </a:stretch>
        </p:blipFill>
        <p:spPr bwMode="auto">
          <a:xfrm>
            <a:off x="6659563" y="981075"/>
            <a:ext cx="1390650" cy="1609725"/>
          </a:xfrm>
          <a:prstGeom prst="rect">
            <a:avLst/>
          </a:prstGeom>
          <a:noFill/>
        </p:spPr>
      </p:pic>
      <p:pic>
        <p:nvPicPr>
          <p:cNvPr id="4125" name="Picture 29" descr="ruka ukazuje vlevo"/>
          <p:cNvPicPr>
            <a:picLocks noChangeAspect="1" noChangeArrowheads="1" noCrop="1"/>
          </p:cNvPicPr>
          <p:nvPr/>
        </p:nvPicPr>
        <p:blipFill>
          <a:blip r:embed="rId11" cstate="print"/>
          <a:srcRect/>
          <a:stretch>
            <a:fillRect/>
          </a:stretch>
        </p:blipFill>
        <p:spPr bwMode="auto">
          <a:xfrm>
            <a:off x="5364163" y="2276475"/>
            <a:ext cx="792162" cy="371475"/>
          </a:xfrm>
          <a:prstGeom prst="rect">
            <a:avLst/>
          </a:prstGeom>
          <a:noFill/>
        </p:spPr>
      </p:pic>
      <p:pic>
        <p:nvPicPr>
          <p:cNvPr id="4126" name="Picture 30" descr="ruka ukazuje"/>
          <p:cNvPicPr>
            <a:picLocks noChangeAspect="1" noChangeArrowheads="1" noCrop="1"/>
          </p:cNvPicPr>
          <p:nvPr/>
        </p:nvPicPr>
        <p:blipFill>
          <a:blip r:embed="rId12" cstate="print"/>
          <a:srcRect/>
          <a:stretch>
            <a:fillRect/>
          </a:stretch>
        </p:blipFill>
        <p:spPr bwMode="auto">
          <a:xfrm rot="5400000">
            <a:off x="6392863" y="2832100"/>
            <a:ext cx="466725" cy="219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32" fill="hold"/>
                                        <p:tgtEl>
                                          <p:spTgt spid="4118"/>
                                        </p:tgtEl>
                                      </p:cBhvr>
                                    </p:cmd>
                                  </p:childTnLst>
                                </p:cTn>
                              </p:par>
                            </p:childTnLst>
                          </p:cTn>
                        </p:par>
                        <p:par>
                          <p:cTn id="7" fill="hold">
                            <p:stCondLst>
                              <p:cond delay="2132"/>
                            </p:stCondLst>
                            <p:childTnLst>
                              <p:par>
                                <p:cTn id="8" presetID="1" presetClass="mediacall" presetSubtype="0" fill="hold" nodeType="afterEffect">
                                  <p:stCondLst>
                                    <p:cond delay="0"/>
                                  </p:stCondLst>
                                  <p:childTnLst>
                                    <p:cmd type="call" cmd="playFrom(0.0)">
                                      <p:cBhvr>
                                        <p:cTn id="9" dur="1633" fill="hold"/>
                                        <p:tgtEl>
                                          <p:spTgt spid="4121"/>
                                        </p:tgtEl>
                                      </p:cBhvr>
                                    </p:cmd>
                                  </p:childTnLst>
                                </p:cTn>
                              </p:par>
                            </p:childTnLst>
                          </p:cTn>
                        </p:par>
                        <p:par>
                          <p:cTn id="10" fill="hold">
                            <p:stCondLst>
                              <p:cond delay="3765"/>
                            </p:stCondLst>
                            <p:childTnLst>
                              <p:par>
                                <p:cTn id="11" presetID="1" presetClass="mediacall" presetSubtype="0" fill="hold" nodeType="afterEffect">
                                  <p:stCondLst>
                                    <p:cond delay="0"/>
                                  </p:stCondLst>
                                  <p:childTnLst>
                                    <p:cmd type="call" cmd="playFrom(0.0)">
                                      <p:cBhvr>
                                        <p:cTn id="12" dur="1" fill="hold"/>
                                        <p:tgtEl>
                                          <p:spTgt spid="4123"/>
                                        </p:tgtEl>
                                      </p:cBhvr>
                                    </p:cmd>
                                  </p:childTnLst>
                                  <p:subTnLst>
                                    <p:set>
                                      <p:cBhvr override="childStyle">
                                        <p:cTn dur="1" fill="hold" display="0" masterRel="sameClick" afterEffect="1">
                                          <p:stCondLst>
                                            <p:cond evt="end" delay="0">
                                              <p:tn val="11"/>
                                            </p:cond>
                                          </p:stCondLst>
                                        </p:cTn>
                                        <p:tgtEl>
                                          <p:spTgt spid="412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124"/>
                                        </p:tgtEl>
                                        <p:attrNameLst>
                                          <p:attrName>style.visibility</p:attrName>
                                        </p:attrNameLst>
                                      </p:cBhvr>
                                      <p:to>
                                        <p:strVal val="visible"/>
                                      </p:to>
                                    </p:set>
                                    <p:animEffect transition="in" filter="checkerboard(across)">
                                      <p:cBhvr>
                                        <p:cTn id="17" dur="500"/>
                                        <p:tgtEl>
                                          <p:spTgt spid="41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checkerboard(across)">
                                      <p:cBhvr>
                                        <p:cTn id="22"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3" fill="hold" display="0">
                  <p:stCondLst>
                    <p:cond delay="indefinite"/>
                  </p:stCondLst>
                  <p:endCondLst>
                    <p:cond evt="onNext" delay="0">
                      <p:tgtEl>
                        <p:sldTgt/>
                      </p:tgtEl>
                    </p:cond>
                    <p:cond evt="onPrev" delay="0">
                      <p:tgtEl>
                        <p:sldTgt/>
                      </p:tgtEl>
                    </p:cond>
                    <p:cond evt="onStopAudio" delay="0">
                      <p:tgtEl>
                        <p:sldTgt/>
                      </p:tgtEl>
                    </p:cond>
                  </p:endCondLst>
                </p:cTn>
                <p:tgtEl>
                  <p:spTgt spid="4118"/>
                </p:tgtEl>
              </p:cMediaNode>
            </p:audio>
            <p:audio>
              <p:cMediaNode showWhenStopped="0">
                <p:cTn id="24" fill="hold" display="0">
                  <p:stCondLst>
                    <p:cond delay="indefinite"/>
                  </p:stCondLst>
                  <p:endCondLst>
                    <p:cond evt="onNext" delay="0">
                      <p:tgtEl>
                        <p:sldTgt/>
                      </p:tgtEl>
                    </p:cond>
                    <p:cond evt="onPrev" delay="0">
                      <p:tgtEl>
                        <p:sldTgt/>
                      </p:tgtEl>
                    </p:cond>
                    <p:cond evt="onStopAudio" delay="0">
                      <p:tgtEl>
                        <p:sldTgt/>
                      </p:tgtEl>
                    </p:cond>
                  </p:endCondLst>
                </p:cTn>
                <p:tgtEl>
                  <p:spTgt spid="4121"/>
                </p:tgtEl>
              </p:cMediaNode>
            </p:audio>
            <p:audio>
              <p:cMediaNode numSld="4" showWhenStopped="0">
                <p:cTn id="25" fill="hold" display="0">
                  <p:stCondLst>
                    <p:cond delay="indefinite"/>
                  </p:stCondLst>
                  <p:endCondLst>
                    <p:cond evt="onPrev" delay="0">
                      <p:tgtEl>
                        <p:sldTgt/>
                      </p:tgtEl>
                    </p:cond>
                    <p:cond evt="onStopAudio" delay="0">
                      <p:tgtEl>
                        <p:sldTgt/>
                      </p:tgtEl>
                    </p:cond>
                  </p:endCondLst>
                </p:cTn>
                <p:tgtEl>
                  <p:spTgt spid="412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r="100000" b="100000"/>
          </a:path>
        </a:gradFill>
        <a:effectLst/>
      </p:bgPr>
    </p:bg>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2987675" y="404813"/>
            <a:ext cx="2808288" cy="366712"/>
          </a:xfrm>
          <a:prstGeom prst="rect">
            <a:avLst/>
          </a:prstGeom>
          <a:noFill/>
          <a:ln w="9525">
            <a:noFill/>
            <a:miter lim="800000"/>
            <a:headEnd/>
            <a:tailEnd/>
          </a:ln>
          <a:effectLst/>
        </p:spPr>
        <p:txBody>
          <a:bodyPr>
            <a:spAutoFit/>
          </a:bodyPr>
          <a:lstStyle/>
          <a:p>
            <a:pPr algn="ctr">
              <a:spcBef>
                <a:spcPct val="50000"/>
              </a:spcBef>
            </a:pPr>
            <a:r>
              <a:rPr lang="cs-CZ" b="1">
                <a:solidFill>
                  <a:srgbClr val="080808"/>
                </a:solidFill>
                <a:latin typeface="Arial Black" pitchFamily="34" charset="0"/>
              </a:rPr>
              <a:t>PŘESÝPACÍ</a:t>
            </a:r>
            <a:r>
              <a:rPr lang="cs-CZ" b="1">
                <a:latin typeface="Arial Black" pitchFamily="34" charset="0"/>
              </a:rPr>
              <a:t> </a:t>
            </a:r>
            <a:r>
              <a:rPr lang="cs-CZ" b="1">
                <a:solidFill>
                  <a:srgbClr val="080808"/>
                </a:solidFill>
                <a:latin typeface="Arial Black" pitchFamily="34" charset="0"/>
              </a:rPr>
              <a:t>HODINY</a:t>
            </a:r>
          </a:p>
        </p:txBody>
      </p:sp>
      <p:pic>
        <p:nvPicPr>
          <p:cNvPr id="5125" name="Picture 5" descr="přesýpací hodiny"/>
          <p:cNvPicPr>
            <a:picLocks noChangeAspect="1" noChangeArrowheads="1" noCrop="1"/>
          </p:cNvPicPr>
          <p:nvPr/>
        </p:nvPicPr>
        <p:blipFill>
          <a:blip r:embed="rId2" cstate="print"/>
          <a:srcRect/>
          <a:stretch>
            <a:fillRect/>
          </a:stretch>
        </p:blipFill>
        <p:spPr bwMode="auto">
          <a:xfrm>
            <a:off x="6443663" y="476250"/>
            <a:ext cx="1944687" cy="1944688"/>
          </a:xfrm>
          <a:prstGeom prst="rect">
            <a:avLst/>
          </a:prstGeom>
          <a:noFill/>
        </p:spPr>
      </p:pic>
      <p:sp>
        <p:nvSpPr>
          <p:cNvPr id="5126" name="Text Box 6"/>
          <p:cNvSpPr txBox="1">
            <a:spLocks noChangeArrowheads="1"/>
          </p:cNvSpPr>
          <p:nvPr/>
        </p:nvSpPr>
        <p:spPr bwMode="auto">
          <a:xfrm>
            <a:off x="611188" y="1196975"/>
            <a:ext cx="3960812" cy="4470400"/>
          </a:xfrm>
          <a:prstGeom prst="rect">
            <a:avLst/>
          </a:prstGeom>
          <a:noFill/>
          <a:ln w="9525">
            <a:noFill/>
            <a:miter lim="800000"/>
            <a:headEnd/>
            <a:tailEnd/>
          </a:ln>
          <a:effectLst/>
        </p:spPr>
        <p:txBody>
          <a:bodyPr>
            <a:spAutoFit/>
          </a:bodyPr>
          <a:lstStyle/>
          <a:p>
            <a:pPr>
              <a:spcBef>
                <a:spcPct val="50000"/>
              </a:spcBef>
            </a:pPr>
            <a:r>
              <a:rPr lang="cs-CZ" sz="1400" b="1">
                <a:solidFill>
                  <a:srgbClr val="080808"/>
                </a:solidFill>
                <a:latin typeface="Arial" charset="0"/>
              </a:rPr>
              <a:t>přesýpací hodiny měří krátké časové úseky tří, pěti nebo deseti minut, pro dobu delší než šedesát minut by už byly moc těžké. Protéká jimi z vrchní nádoby do spodní jemný písek, a když všechen proteče, nádoba se pouze obrátí a měření může začít znovu. </a:t>
            </a:r>
          </a:p>
          <a:p>
            <a:pPr>
              <a:spcBef>
                <a:spcPct val="50000"/>
              </a:spcBef>
            </a:pPr>
            <a:r>
              <a:rPr lang="cs-CZ" sz="1400" b="1">
                <a:solidFill>
                  <a:srgbClr val="080808"/>
                </a:solidFill>
                <a:latin typeface="Arial" charset="0"/>
              </a:rPr>
              <a:t>Nejlepší písek do přesýpacích hodin se získává z mramorové drti svařené devětkrát s vínem. Při každém vaření se musí pečlivě sbírat pěna a písek v ní obsažený sušit na slunci. </a:t>
            </a:r>
          </a:p>
          <a:p>
            <a:pPr>
              <a:spcBef>
                <a:spcPct val="50000"/>
              </a:spcBef>
            </a:pPr>
            <a:r>
              <a:rPr lang="cs-CZ" sz="1400" b="1">
                <a:solidFill>
                  <a:srgbClr val="080808"/>
                </a:solidFill>
                <a:latin typeface="Arial" charset="0"/>
              </a:rPr>
              <a:t>Využívaly se všude tam, kde bylo důležité dodržet stejnou krátkou časovou délku: například při soudním jednání směl v Řecku mluvit stejně dlouho žalobce, obžalovaný i obhájce.</a:t>
            </a:r>
            <a:br>
              <a:rPr lang="cs-CZ" sz="1400" b="1">
                <a:solidFill>
                  <a:srgbClr val="080808"/>
                </a:solidFill>
                <a:latin typeface="Arial" charset="0"/>
              </a:rPr>
            </a:br>
            <a:br>
              <a:rPr lang="cs-CZ" b="1">
                <a:latin typeface="Arial" charset="0"/>
              </a:rPr>
            </a:br>
            <a:endParaRPr lang="cs-CZ" b="1">
              <a:latin typeface="Arial" charset="0"/>
            </a:endParaRPr>
          </a:p>
        </p:txBody>
      </p:sp>
      <p:pic>
        <p:nvPicPr>
          <p:cNvPr id="5128" name="Picture 8" descr="Přesýpací hodiny"/>
          <p:cNvPicPr>
            <a:picLocks noChangeAspect="1" noChangeArrowheads="1"/>
          </p:cNvPicPr>
          <p:nvPr/>
        </p:nvPicPr>
        <p:blipFill>
          <a:blip r:embed="rId3" cstate="print">
            <a:lum contrast="16000"/>
          </a:blip>
          <a:srcRect/>
          <a:stretch>
            <a:fillRect/>
          </a:stretch>
        </p:blipFill>
        <p:spPr bwMode="auto">
          <a:xfrm>
            <a:off x="7740650" y="4005263"/>
            <a:ext cx="1096963" cy="2192337"/>
          </a:xfrm>
          <a:prstGeom prst="rect">
            <a:avLst/>
          </a:prstGeom>
          <a:noFill/>
        </p:spPr>
      </p:pic>
      <p:sp>
        <p:nvSpPr>
          <p:cNvPr id="5129" name="Text Box 9"/>
          <p:cNvSpPr txBox="1">
            <a:spLocks noChangeArrowheads="1"/>
          </p:cNvSpPr>
          <p:nvPr/>
        </p:nvSpPr>
        <p:spPr bwMode="auto">
          <a:xfrm>
            <a:off x="5076825" y="5516563"/>
            <a:ext cx="2376488" cy="503237"/>
          </a:xfrm>
          <a:prstGeom prst="rect">
            <a:avLst/>
          </a:prstGeom>
          <a:noFill/>
          <a:ln w="9525">
            <a:noFill/>
            <a:miter lim="800000"/>
            <a:headEnd/>
            <a:tailEnd/>
          </a:ln>
          <a:effectLst/>
        </p:spPr>
        <p:txBody>
          <a:bodyPr>
            <a:spAutoFit/>
          </a:bodyPr>
          <a:lstStyle/>
          <a:p>
            <a:pPr>
              <a:spcBef>
                <a:spcPct val="50000"/>
              </a:spcBef>
            </a:pPr>
            <a:r>
              <a:rPr lang="cs-CZ" sz="900" b="1">
                <a:solidFill>
                  <a:srgbClr val="080808"/>
                </a:solidFill>
                <a:latin typeface="Arial" charset="0"/>
              </a:rPr>
              <a:t>přesýpací hodiny ze 17. století ukazující čtvrt, půl, třičtvrtě celou hodinu</a:t>
            </a:r>
            <a:r>
              <a:rPr lang="cs-CZ" b="1">
                <a:solidFill>
                  <a:srgbClr val="080808"/>
                </a:solidFill>
                <a:latin typeface="Arial" charset="0"/>
              </a:rPr>
              <a:t>.</a:t>
            </a:r>
            <a:r>
              <a:rPr lang="cs-CZ" b="1">
                <a:latin typeface="Arial" charset="0"/>
              </a:rPr>
              <a:t> </a:t>
            </a:r>
          </a:p>
        </p:txBody>
      </p:sp>
      <p:pic>
        <p:nvPicPr>
          <p:cNvPr id="5132" name="Picture 12" descr="Přesýpací hodiny"/>
          <p:cNvPicPr>
            <a:picLocks noChangeAspect="1" noChangeArrowheads="1"/>
          </p:cNvPicPr>
          <p:nvPr/>
        </p:nvPicPr>
        <p:blipFill>
          <a:blip r:embed="rId4" cstate="print"/>
          <a:srcRect/>
          <a:stretch>
            <a:fillRect/>
          </a:stretch>
        </p:blipFill>
        <p:spPr bwMode="auto">
          <a:xfrm>
            <a:off x="5292725" y="2133600"/>
            <a:ext cx="1069975" cy="2519363"/>
          </a:xfrm>
          <a:prstGeom prst="rect">
            <a:avLst/>
          </a:prstGeom>
          <a:noFill/>
        </p:spPr>
      </p:pic>
      <p:sp>
        <p:nvSpPr>
          <p:cNvPr id="5133" name="Text Box 13"/>
          <p:cNvSpPr txBox="1">
            <a:spLocks noChangeArrowheads="1"/>
          </p:cNvSpPr>
          <p:nvPr/>
        </p:nvSpPr>
        <p:spPr bwMode="auto">
          <a:xfrm>
            <a:off x="6443663" y="3429000"/>
            <a:ext cx="2303462" cy="365125"/>
          </a:xfrm>
          <a:prstGeom prst="rect">
            <a:avLst/>
          </a:prstGeom>
          <a:noFill/>
          <a:ln w="9525">
            <a:noFill/>
            <a:miter lim="800000"/>
            <a:headEnd/>
            <a:tailEnd/>
          </a:ln>
          <a:effectLst/>
        </p:spPr>
        <p:txBody>
          <a:bodyPr>
            <a:spAutoFit/>
          </a:bodyPr>
          <a:lstStyle/>
          <a:p>
            <a:pPr>
              <a:spcBef>
                <a:spcPct val="50000"/>
              </a:spcBef>
            </a:pPr>
            <a:r>
              <a:rPr lang="cs-CZ" sz="900" b="1">
                <a:solidFill>
                  <a:srgbClr val="080808"/>
                </a:solidFill>
                <a:latin typeface="Arial" charset="0"/>
              </a:rPr>
              <a:t>přesýpací hodiny, které zazvonily, jakmile propadal všechen písek </a:t>
            </a:r>
          </a:p>
        </p:txBody>
      </p:sp>
      <p:sp>
        <p:nvSpPr>
          <p:cNvPr id="5134" name="Text Box 14"/>
          <p:cNvSpPr txBox="1">
            <a:spLocks noChangeArrowheads="1"/>
          </p:cNvSpPr>
          <p:nvPr/>
        </p:nvSpPr>
        <p:spPr bwMode="auto">
          <a:xfrm>
            <a:off x="7143750" y="6040438"/>
            <a:ext cx="184150" cy="366712"/>
          </a:xfrm>
          <a:prstGeom prst="rect">
            <a:avLst/>
          </a:prstGeom>
          <a:noFill/>
          <a:ln w="9525">
            <a:noFill/>
            <a:miter lim="800000"/>
            <a:headEnd/>
            <a:tailEnd/>
          </a:ln>
          <a:effectLst/>
        </p:spPr>
        <p:txBody>
          <a:bodyPr wrap="none">
            <a:spAutoFit/>
          </a:bodyPr>
          <a:lstStyle/>
          <a:p>
            <a:endParaRPr lang="cs-CZ" b="1">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99"/>
            </a:gs>
            <a:gs pos="100000">
              <a:srgbClr val="99CCFF"/>
            </a:gs>
          </a:gsLst>
          <a:lin ang="2700000" scaled="1"/>
        </a:grad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987675" y="549275"/>
            <a:ext cx="2881313" cy="641350"/>
          </a:xfrm>
          <a:prstGeom prst="rect">
            <a:avLst/>
          </a:prstGeom>
          <a:noFill/>
          <a:ln w="9525">
            <a:noFill/>
            <a:miter lim="800000"/>
            <a:headEnd/>
            <a:tailEnd/>
          </a:ln>
          <a:effectLst/>
        </p:spPr>
        <p:txBody>
          <a:bodyPr>
            <a:spAutoFit/>
          </a:bodyPr>
          <a:lstStyle/>
          <a:p>
            <a:pPr algn="ctr">
              <a:spcBef>
                <a:spcPct val="50000"/>
              </a:spcBef>
            </a:pPr>
            <a:r>
              <a:rPr lang="cs-CZ" b="1">
                <a:solidFill>
                  <a:srgbClr val="080808"/>
                </a:solidFill>
                <a:latin typeface="Arial Black" pitchFamily="34" charset="0"/>
              </a:rPr>
              <a:t>KYVADLOVÉ HODINY (pendlovky)</a:t>
            </a:r>
          </a:p>
        </p:txBody>
      </p:sp>
      <p:sp>
        <p:nvSpPr>
          <p:cNvPr id="6149" name="Text Box 5"/>
          <p:cNvSpPr txBox="1">
            <a:spLocks noChangeArrowheads="1"/>
          </p:cNvSpPr>
          <p:nvPr/>
        </p:nvSpPr>
        <p:spPr bwMode="auto">
          <a:xfrm>
            <a:off x="611188" y="1341438"/>
            <a:ext cx="3671887" cy="1474787"/>
          </a:xfrm>
          <a:prstGeom prst="rect">
            <a:avLst/>
          </a:prstGeom>
          <a:gradFill rotWithShape="1">
            <a:gsLst>
              <a:gs pos="0">
                <a:srgbClr val="663300"/>
              </a:gs>
              <a:gs pos="100000">
                <a:srgbClr val="080808"/>
              </a:gs>
            </a:gsLst>
            <a:path path="rect">
              <a:fillToRect r="100000" b="100000"/>
            </a:path>
          </a:gradFill>
          <a:ln w="9525">
            <a:noFill/>
            <a:miter lim="800000"/>
            <a:headEnd/>
            <a:tailEnd/>
          </a:ln>
          <a:effectLst/>
        </p:spPr>
        <p:txBody>
          <a:bodyPr>
            <a:spAutoFit/>
          </a:bodyPr>
          <a:lstStyle/>
          <a:p>
            <a:pPr>
              <a:spcBef>
                <a:spcPct val="50000"/>
              </a:spcBef>
            </a:pPr>
            <a:r>
              <a:rPr lang="cs-CZ" sz="1400" b="1">
                <a:solidFill>
                  <a:srgbClr val="FFFF99"/>
                </a:solidFill>
                <a:latin typeface="Arial" charset="0"/>
              </a:rPr>
              <a:t>Byly poháněny závažím, dnes se vyrábějí modernější a jsou poháněny nejmodernějšími bateriovými strojky. Jejich ceny se vyšplhají až na 80. tisíc Kč.</a:t>
            </a:r>
          </a:p>
          <a:p>
            <a:pPr>
              <a:spcBef>
                <a:spcPct val="50000"/>
              </a:spcBef>
            </a:pPr>
            <a:r>
              <a:rPr lang="cs-CZ" sz="1400" b="1">
                <a:solidFill>
                  <a:srgbClr val="FFFF99"/>
                </a:solidFill>
                <a:latin typeface="Arial" charset="0"/>
              </a:rPr>
              <a:t>(staré původní mohou být ještě dražší)</a:t>
            </a:r>
          </a:p>
        </p:txBody>
      </p:sp>
      <p:pic>
        <p:nvPicPr>
          <p:cNvPr id="6151" name="Picture 7" descr="POLARIS 2052 ořech">
            <a:hlinkClick r:id="rId6" tooltip="POLARIS 2052 ořech"/>
          </p:cNvPr>
          <p:cNvPicPr>
            <a:picLocks noChangeAspect="1" noChangeArrowheads="1"/>
          </p:cNvPicPr>
          <p:nvPr/>
        </p:nvPicPr>
        <p:blipFill>
          <a:blip r:embed="rId7" cstate="print"/>
          <a:srcRect/>
          <a:stretch>
            <a:fillRect/>
          </a:stretch>
        </p:blipFill>
        <p:spPr bwMode="auto">
          <a:xfrm>
            <a:off x="5940425" y="3213100"/>
            <a:ext cx="963613" cy="1584325"/>
          </a:xfrm>
          <a:prstGeom prst="rect">
            <a:avLst/>
          </a:prstGeom>
          <a:noFill/>
        </p:spPr>
      </p:pic>
      <p:pic>
        <p:nvPicPr>
          <p:cNvPr id="6153" name="Picture 9" descr="ADLER 2074 třešeň">
            <a:hlinkClick r:id="rId8" tooltip="ADLER 2074 třešeň"/>
          </p:cNvPr>
          <p:cNvPicPr>
            <a:picLocks noChangeAspect="1" noChangeArrowheads="1"/>
          </p:cNvPicPr>
          <p:nvPr/>
        </p:nvPicPr>
        <p:blipFill>
          <a:blip r:embed="rId9" cstate="print"/>
          <a:srcRect/>
          <a:stretch>
            <a:fillRect/>
          </a:stretch>
        </p:blipFill>
        <p:spPr bwMode="auto">
          <a:xfrm>
            <a:off x="5364163" y="1196975"/>
            <a:ext cx="1031875" cy="1655763"/>
          </a:xfrm>
          <a:prstGeom prst="rect">
            <a:avLst/>
          </a:prstGeom>
          <a:noFill/>
        </p:spPr>
      </p:pic>
      <p:pic>
        <p:nvPicPr>
          <p:cNvPr id="6157" name="Picture 13" descr="7_15s">
            <a:hlinkClick r:id="rId10"/>
          </p:cNvPr>
          <p:cNvPicPr>
            <a:picLocks noChangeAspect="1" noChangeArrowheads="1"/>
          </p:cNvPicPr>
          <p:nvPr/>
        </p:nvPicPr>
        <p:blipFill>
          <a:blip r:embed="rId11" cstate="print"/>
          <a:srcRect/>
          <a:stretch>
            <a:fillRect/>
          </a:stretch>
        </p:blipFill>
        <p:spPr bwMode="auto">
          <a:xfrm>
            <a:off x="2195513" y="3500438"/>
            <a:ext cx="1535112" cy="2076450"/>
          </a:xfrm>
          <a:prstGeom prst="rect">
            <a:avLst/>
          </a:prstGeom>
          <a:noFill/>
        </p:spPr>
      </p:pic>
      <p:pic>
        <p:nvPicPr>
          <p:cNvPr id="6161" name="Picture 17" descr="h7"/>
          <p:cNvPicPr>
            <a:picLocks noChangeAspect="1" noChangeArrowheads="1" noCrop="1"/>
          </p:cNvPicPr>
          <p:nvPr/>
        </p:nvPicPr>
        <p:blipFill>
          <a:blip r:embed="rId12" cstate="print"/>
          <a:srcRect/>
          <a:stretch>
            <a:fillRect/>
          </a:stretch>
        </p:blipFill>
        <p:spPr bwMode="auto">
          <a:xfrm>
            <a:off x="539750" y="3716338"/>
            <a:ext cx="830263" cy="2376487"/>
          </a:xfrm>
          <a:prstGeom prst="rect">
            <a:avLst/>
          </a:prstGeom>
          <a:noFill/>
        </p:spPr>
      </p:pic>
      <p:pic>
        <p:nvPicPr>
          <p:cNvPr id="6163" name="Picture 19" descr="h8"/>
          <p:cNvPicPr>
            <a:picLocks noChangeAspect="1" noChangeArrowheads="1" noCrop="1"/>
          </p:cNvPicPr>
          <p:nvPr/>
        </p:nvPicPr>
        <p:blipFill>
          <a:blip r:embed="rId13" cstate="print"/>
          <a:srcRect/>
          <a:stretch>
            <a:fillRect/>
          </a:stretch>
        </p:blipFill>
        <p:spPr bwMode="auto">
          <a:xfrm>
            <a:off x="4211638" y="3429000"/>
            <a:ext cx="1457325" cy="1600200"/>
          </a:xfrm>
          <a:prstGeom prst="rect">
            <a:avLst/>
          </a:prstGeom>
          <a:noFill/>
        </p:spPr>
      </p:pic>
      <p:pic>
        <p:nvPicPr>
          <p:cNvPr id="6165" name="Picture 21" descr="h6"/>
          <p:cNvPicPr>
            <a:picLocks noChangeAspect="1" noChangeArrowheads="1" noCrop="1"/>
          </p:cNvPicPr>
          <p:nvPr/>
        </p:nvPicPr>
        <p:blipFill>
          <a:blip r:embed="rId14" cstate="print"/>
          <a:srcRect/>
          <a:stretch>
            <a:fillRect/>
          </a:stretch>
        </p:blipFill>
        <p:spPr bwMode="auto">
          <a:xfrm>
            <a:off x="6732588" y="1341438"/>
            <a:ext cx="714375" cy="1400175"/>
          </a:xfrm>
          <a:prstGeom prst="rect">
            <a:avLst/>
          </a:prstGeom>
          <a:noFill/>
        </p:spPr>
      </p:pic>
      <p:pic>
        <p:nvPicPr>
          <p:cNvPr id="6169" name="Picture 25" descr="h5"/>
          <p:cNvPicPr>
            <a:picLocks noChangeAspect="1" noChangeArrowheads="1" noCrop="1"/>
          </p:cNvPicPr>
          <p:nvPr/>
        </p:nvPicPr>
        <p:blipFill>
          <a:blip r:embed="rId15" cstate="print"/>
          <a:srcRect/>
          <a:stretch>
            <a:fillRect/>
          </a:stretch>
        </p:blipFill>
        <p:spPr bwMode="auto">
          <a:xfrm>
            <a:off x="7740650" y="3933825"/>
            <a:ext cx="820738" cy="1368425"/>
          </a:xfrm>
          <a:prstGeom prst="rect">
            <a:avLst/>
          </a:prstGeom>
          <a:noFill/>
        </p:spPr>
      </p:pic>
      <p:pic>
        <p:nvPicPr>
          <p:cNvPr id="6170" name="Picture 26">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6" cstate="print"/>
          <a:srcRect/>
          <a:stretch>
            <a:fillRect/>
          </a:stretch>
        </p:blipFill>
        <p:spPr bwMode="auto">
          <a:xfrm>
            <a:off x="7235825" y="3141663"/>
            <a:ext cx="304800" cy="304800"/>
          </a:xfrm>
          <a:prstGeom prst="rect">
            <a:avLst/>
          </a:prstGeom>
          <a:noFill/>
        </p:spPr>
      </p:pic>
      <p:pic>
        <p:nvPicPr>
          <p:cNvPr id="6171" name="Picture 27">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16" cstate="print"/>
          <a:srcRect/>
          <a:stretch>
            <a:fillRect/>
          </a:stretch>
        </p:blipFill>
        <p:spPr bwMode="auto">
          <a:xfrm>
            <a:off x="7380288" y="5734050"/>
            <a:ext cx="304800" cy="304800"/>
          </a:xfrm>
          <a:prstGeom prst="rect">
            <a:avLst/>
          </a:prstGeom>
          <a:noFill/>
        </p:spPr>
      </p:pic>
      <p:sp>
        <p:nvSpPr>
          <p:cNvPr id="6172" name="Text Box 28"/>
          <p:cNvSpPr txBox="1">
            <a:spLocks noChangeArrowheads="1"/>
          </p:cNvSpPr>
          <p:nvPr/>
        </p:nvSpPr>
        <p:spPr bwMode="auto">
          <a:xfrm>
            <a:off x="4211638" y="5229225"/>
            <a:ext cx="2663825" cy="549275"/>
          </a:xfrm>
          <a:prstGeom prst="rect">
            <a:avLst/>
          </a:prstGeom>
          <a:solidFill>
            <a:srgbClr val="080808"/>
          </a:solidFill>
          <a:ln w="9525">
            <a:noFill/>
            <a:miter lim="800000"/>
            <a:headEnd/>
            <a:tailEnd/>
          </a:ln>
          <a:effectLst/>
        </p:spPr>
        <p:txBody>
          <a:bodyPr>
            <a:spAutoFit/>
          </a:bodyPr>
          <a:lstStyle/>
          <a:p>
            <a:pPr algn="ctr"/>
            <a:r>
              <a:rPr lang="cs-CZ" sz="1000">
                <a:latin typeface="Arial" charset="0"/>
              </a:rPr>
              <a:t>závaží na lanku pohání ozubené kolo,                                                </a:t>
            </a:r>
          </a:p>
          <a:p>
            <a:pPr algn="ctr"/>
            <a:r>
              <a:rPr lang="cs-CZ" sz="1000">
                <a:latin typeface="Arial" charset="0"/>
              </a:rPr>
              <a:t>které postoupí o jeden zub poté, kdy kyvadlo  přejde z jedné strany na druhou</a:t>
            </a:r>
            <a:endParaRPr lang="cs-CZ" sz="1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10" fill="hold"/>
                                        <p:tgtEl>
                                          <p:spTgt spid="6170"/>
                                        </p:tgtEl>
                                      </p:cBhvr>
                                    </p:cmd>
                                  </p:childTnLst>
                                </p:cTn>
                              </p:par>
                            </p:childTnLst>
                          </p:cTn>
                        </p:par>
                        <p:par>
                          <p:cTn id="7" fill="hold">
                            <p:stCondLst>
                              <p:cond delay="4310"/>
                            </p:stCondLst>
                            <p:childTnLst>
                              <p:par>
                                <p:cTn id="8" presetID="1" presetClass="mediacall" presetSubtype="0" fill="hold" nodeType="afterEffect">
                                  <p:stCondLst>
                                    <p:cond delay="0"/>
                                  </p:stCondLst>
                                  <p:childTnLst>
                                    <p:cmd type="call" cmd="playFrom(0.0)">
                                      <p:cBhvr>
                                        <p:cTn id="9" dur="2450" fill="hold"/>
                                        <p:tgtEl>
                                          <p:spTgt spid="6171"/>
                                        </p:tgtEl>
                                      </p:cBhvr>
                                    </p:cmd>
                                  </p:childTnLst>
                                </p:cTn>
                              </p:par>
                            </p:childTnLst>
                          </p:cTn>
                        </p:par>
                      </p:childTnLst>
                    </p:cTn>
                  </p:par>
                  <p:par>
                    <p:cTn id="10" fill="hold">
                      <p:stCondLst>
                        <p:cond delay="indefinite"/>
                      </p:stCondLst>
                      <p:childTnLst>
                        <p:par>
                          <p:cTn id="11" fill="hold">
                            <p:stCondLst>
                              <p:cond delay="0"/>
                            </p:stCondLst>
                            <p:childTnLst>
                              <p:par>
                                <p:cTn id="12" presetID="20" presetClass="emph" presetSubtype="0" fill="hold" grpId="0" nodeType="clickEffect">
                                  <p:stCondLst>
                                    <p:cond delay="0"/>
                                  </p:stCondLst>
                                  <p:iterate type="lt">
                                    <p:tmPct val="10000"/>
                                  </p:iterate>
                                  <p:childTnLst>
                                    <p:set>
                                      <p:cBhvr override="childStyle">
                                        <p:cTn id="13" dur="1000" autoRev="1" fill="hold"/>
                                        <p:tgtEl>
                                          <p:spTgt spid="6148"/>
                                        </p:tgtEl>
                                        <p:attrNameLst>
                                          <p:attrName>style.color</p:attrName>
                                        </p:attrNameLst>
                                      </p:cBhvr>
                                      <p:to>
                                        <p:clrVal>
                                          <a:schemeClr val="accent2"/>
                                        </p:clrVal>
                                      </p:to>
                                    </p:set>
                                    <p:set>
                                      <p:cBhvr>
                                        <p:cTn id="14" dur="1000" autoRev="1" fill="hold"/>
                                        <p:tgtEl>
                                          <p:spTgt spid="6148"/>
                                        </p:tgtEl>
                                        <p:attrNameLst>
                                          <p:attrName>fillcolor</p:attrName>
                                        </p:attrNameLst>
                                      </p:cBhvr>
                                      <p:to>
                                        <p:clrVal>
                                          <a:schemeClr val="accent2"/>
                                        </p:clrVal>
                                      </p:to>
                                    </p:set>
                                    <p:set>
                                      <p:cBhvr>
                                        <p:cTn id="15" dur="1000" autoRev="1" fill="hold"/>
                                        <p:tgtEl>
                                          <p:spTgt spid="6148"/>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0" nodeType="clickEffect">
                                  <p:stCondLst>
                                    <p:cond delay="0"/>
                                  </p:stCondLst>
                                  <p:childTnLst>
                                    <p:animScale>
                                      <p:cBhvr>
                                        <p:cTn id="19" dur="2000" fill="hold"/>
                                        <p:tgtEl>
                                          <p:spTgt spid="617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0" fill="hold" display="0">
                  <p:stCondLst>
                    <p:cond delay="indefinite"/>
                  </p:stCondLst>
                  <p:endCondLst>
                    <p:cond evt="onNext" delay="0">
                      <p:tgtEl>
                        <p:sldTgt/>
                      </p:tgtEl>
                    </p:cond>
                    <p:cond evt="onPrev" delay="0">
                      <p:tgtEl>
                        <p:sldTgt/>
                      </p:tgtEl>
                    </p:cond>
                    <p:cond evt="onStopAudio" delay="0">
                      <p:tgtEl>
                        <p:sldTgt/>
                      </p:tgtEl>
                    </p:cond>
                  </p:endCondLst>
                </p:cTn>
                <p:tgtEl>
                  <p:spTgt spid="6170"/>
                </p:tgtEl>
              </p:cMediaNode>
            </p:audio>
            <p:audio>
              <p:cMediaNode showWhenStopped="0">
                <p:cTn id="21"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6171"/>
                </p:tgtEl>
              </p:cMediaNode>
            </p:audio>
          </p:childTnLst>
        </p:cTn>
      </p:par>
    </p:tnLst>
    <p:bldLst>
      <p:bldP spid="6148" grpId="0"/>
      <p:bldP spid="61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1748" name="Picture 4" descr="kyvadlo"/>
          <p:cNvPicPr>
            <a:picLocks noChangeAspect="1" noChangeArrowheads="1"/>
          </p:cNvPicPr>
          <p:nvPr/>
        </p:nvPicPr>
        <p:blipFill>
          <a:blip r:embed="rId3" cstate="print">
            <a:lum contrast="14000"/>
          </a:blip>
          <a:srcRect/>
          <a:stretch>
            <a:fillRect/>
          </a:stretch>
        </p:blipFill>
        <p:spPr bwMode="auto">
          <a:xfrm>
            <a:off x="441246" y="2102402"/>
            <a:ext cx="1439863" cy="2456727"/>
          </a:xfrm>
          <a:prstGeom prst="rect">
            <a:avLst/>
          </a:prstGeom>
          <a:noFill/>
        </p:spPr>
      </p:pic>
      <p:sp>
        <p:nvSpPr>
          <p:cNvPr id="31749" name="Text Box 5"/>
          <p:cNvSpPr txBox="1">
            <a:spLocks noChangeArrowheads="1"/>
          </p:cNvSpPr>
          <p:nvPr/>
        </p:nvSpPr>
        <p:spPr bwMode="auto">
          <a:xfrm>
            <a:off x="539750" y="327539"/>
            <a:ext cx="1439863" cy="646331"/>
          </a:xfrm>
          <a:prstGeom prst="rect">
            <a:avLst/>
          </a:prstGeom>
          <a:noFill/>
          <a:ln w="9525">
            <a:noFill/>
            <a:miter lim="800000"/>
            <a:headEnd/>
            <a:tailEnd/>
          </a:ln>
          <a:effectLst/>
        </p:spPr>
        <p:txBody>
          <a:bodyPr>
            <a:spAutoFit/>
          </a:bodyPr>
          <a:lstStyle/>
          <a:p>
            <a:pPr>
              <a:spcBef>
                <a:spcPct val="50000"/>
              </a:spcBef>
            </a:pPr>
            <a:r>
              <a:rPr lang="cs-CZ" b="1" dirty="0">
                <a:solidFill>
                  <a:srgbClr val="080808"/>
                </a:solidFill>
              </a:rPr>
              <a:t>Kyvadlové hodiny</a:t>
            </a:r>
          </a:p>
        </p:txBody>
      </p:sp>
      <p:pic>
        <p:nvPicPr>
          <p:cNvPr id="31750" name="Picture 6" descr="nepkoj"/>
          <p:cNvPicPr>
            <a:picLocks noChangeAspect="1" noChangeArrowheads="1"/>
          </p:cNvPicPr>
          <p:nvPr/>
        </p:nvPicPr>
        <p:blipFill>
          <a:blip r:embed="rId4" cstate="print">
            <a:lum contrast="24000"/>
          </a:blip>
          <a:srcRect/>
          <a:stretch>
            <a:fillRect/>
          </a:stretch>
        </p:blipFill>
        <p:spPr bwMode="auto">
          <a:xfrm>
            <a:off x="5651500" y="2730500"/>
            <a:ext cx="3241675" cy="2171700"/>
          </a:xfrm>
          <a:prstGeom prst="rect">
            <a:avLst/>
          </a:prstGeom>
          <a:noFill/>
        </p:spPr>
      </p:pic>
      <p:sp>
        <p:nvSpPr>
          <p:cNvPr id="31751" name="Text Box 7"/>
          <p:cNvSpPr txBox="1">
            <a:spLocks noChangeArrowheads="1"/>
          </p:cNvSpPr>
          <p:nvPr/>
        </p:nvSpPr>
        <p:spPr bwMode="auto">
          <a:xfrm>
            <a:off x="6227763" y="5013325"/>
            <a:ext cx="1368425" cy="366713"/>
          </a:xfrm>
          <a:prstGeom prst="rect">
            <a:avLst/>
          </a:prstGeom>
          <a:noFill/>
          <a:ln w="9525">
            <a:noFill/>
            <a:miter lim="800000"/>
            <a:headEnd/>
            <a:tailEnd/>
          </a:ln>
          <a:effectLst/>
        </p:spPr>
        <p:txBody>
          <a:bodyPr>
            <a:spAutoFit/>
          </a:bodyPr>
          <a:lstStyle/>
          <a:p>
            <a:pPr>
              <a:spcBef>
                <a:spcPct val="50000"/>
              </a:spcBef>
            </a:pPr>
            <a:r>
              <a:rPr lang="cs-CZ" b="1"/>
              <a:t>nepokoj</a:t>
            </a:r>
          </a:p>
        </p:txBody>
      </p:sp>
      <p:sp>
        <p:nvSpPr>
          <p:cNvPr id="31752" name="Text Box 8"/>
          <p:cNvSpPr txBox="1">
            <a:spLocks noChangeArrowheads="1"/>
          </p:cNvSpPr>
          <p:nvPr/>
        </p:nvSpPr>
        <p:spPr bwMode="auto">
          <a:xfrm>
            <a:off x="2700338" y="484187"/>
            <a:ext cx="5256212" cy="641350"/>
          </a:xfrm>
          <a:prstGeom prst="rect">
            <a:avLst/>
          </a:prstGeom>
          <a:solidFill>
            <a:schemeClr val="bg1"/>
          </a:solidFill>
          <a:ln w="9525">
            <a:noFill/>
            <a:miter lim="800000"/>
            <a:headEnd/>
            <a:tailEnd/>
          </a:ln>
          <a:effectLst/>
        </p:spPr>
        <p:txBody>
          <a:bodyPr>
            <a:spAutoFit/>
          </a:bodyPr>
          <a:lstStyle/>
          <a:p>
            <a:pPr>
              <a:spcBef>
                <a:spcPct val="50000"/>
              </a:spcBef>
            </a:pPr>
            <a:r>
              <a:rPr lang="cs-CZ" dirty="0"/>
              <a:t>Základem každého mechanického hodinového stroje je pravidelně opakující se děj.</a:t>
            </a:r>
          </a:p>
        </p:txBody>
      </p:sp>
      <p:sp>
        <p:nvSpPr>
          <p:cNvPr id="31753" name="Text Box 9"/>
          <p:cNvSpPr txBox="1">
            <a:spLocks noChangeArrowheads="1"/>
          </p:cNvSpPr>
          <p:nvPr/>
        </p:nvSpPr>
        <p:spPr bwMode="auto">
          <a:xfrm>
            <a:off x="2700338" y="1412875"/>
            <a:ext cx="6048375" cy="915988"/>
          </a:xfrm>
          <a:prstGeom prst="rect">
            <a:avLst/>
          </a:prstGeom>
          <a:solidFill>
            <a:schemeClr val="bg1"/>
          </a:solidFill>
          <a:ln w="9525">
            <a:noFill/>
            <a:miter lim="800000"/>
            <a:headEnd/>
            <a:tailEnd/>
          </a:ln>
          <a:effectLst/>
        </p:spPr>
        <p:txBody>
          <a:bodyPr>
            <a:spAutoFit/>
          </a:bodyPr>
          <a:lstStyle/>
          <a:p>
            <a:pPr>
              <a:spcBef>
                <a:spcPct val="50000"/>
              </a:spcBef>
            </a:pPr>
            <a:r>
              <a:rPr lang="cs-CZ"/>
              <a:t>Při každém pohybu kyvadla nebo nepokoje se pootočí kolečko o jeden zub. To se přenáší soustavou ozubených kol na pohyb ručiček.</a:t>
            </a:r>
          </a:p>
        </p:txBody>
      </p:sp>
      <p:sp>
        <p:nvSpPr>
          <p:cNvPr id="31754" name="Text Box 10"/>
          <p:cNvSpPr txBox="1">
            <a:spLocks noChangeArrowheads="1"/>
          </p:cNvSpPr>
          <p:nvPr/>
        </p:nvSpPr>
        <p:spPr bwMode="auto">
          <a:xfrm>
            <a:off x="971550" y="4868863"/>
            <a:ext cx="5111750" cy="641350"/>
          </a:xfrm>
          <a:prstGeom prst="rect">
            <a:avLst/>
          </a:prstGeom>
          <a:noFill/>
          <a:ln w="9525">
            <a:noFill/>
            <a:miter lim="800000"/>
            <a:headEnd/>
            <a:tailEnd/>
          </a:ln>
          <a:effectLst/>
        </p:spPr>
        <p:txBody>
          <a:bodyPr>
            <a:spAutoFit/>
          </a:bodyPr>
          <a:lstStyle/>
          <a:p>
            <a:pPr>
              <a:spcBef>
                <a:spcPct val="50000"/>
              </a:spcBef>
            </a:pPr>
            <a:r>
              <a:rPr lang="cs-CZ">
                <a:solidFill>
                  <a:srgbClr val="FFFF66"/>
                </a:solidFill>
              </a:rPr>
              <a:t>Hodiny jsou udržovány v chodu závažím, stočenou pružinou nebo elektricky.</a:t>
            </a:r>
          </a:p>
        </p:txBody>
      </p:sp>
      <p:pic>
        <p:nvPicPr>
          <p:cNvPr id="31755" name="Picture 11" descr="2"/>
          <p:cNvPicPr>
            <a:picLocks noChangeAspect="1" noChangeArrowheads="1" noCrop="1"/>
          </p:cNvPicPr>
          <p:nvPr/>
        </p:nvPicPr>
        <p:blipFill>
          <a:blip r:embed="rId5" cstate="print"/>
          <a:srcRect/>
          <a:stretch>
            <a:fillRect/>
          </a:stretch>
        </p:blipFill>
        <p:spPr bwMode="auto">
          <a:xfrm>
            <a:off x="3635375" y="2924175"/>
            <a:ext cx="1081088" cy="12763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188913"/>
            <a:ext cx="8229600" cy="1384300"/>
          </a:xfrm>
        </p:spPr>
        <p:txBody>
          <a:bodyPr/>
          <a:lstStyle/>
          <a:p>
            <a:pPr algn="ctr"/>
            <a:r>
              <a:rPr lang="cs-CZ" sz="2000">
                <a:latin typeface="Arial Black" pitchFamily="34" charset="0"/>
              </a:rPr>
              <a:t>NEPOKOJ</a:t>
            </a:r>
          </a:p>
        </p:txBody>
      </p:sp>
      <p:sp>
        <p:nvSpPr>
          <p:cNvPr id="20484" name="Text Box 4"/>
          <p:cNvSpPr txBox="1">
            <a:spLocks noChangeArrowheads="1"/>
          </p:cNvSpPr>
          <p:nvPr/>
        </p:nvSpPr>
        <p:spPr bwMode="auto">
          <a:xfrm>
            <a:off x="7432675" y="2435225"/>
            <a:ext cx="184150" cy="366713"/>
          </a:xfrm>
          <a:prstGeom prst="rect">
            <a:avLst/>
          </a:prstGeom>
          <a:noFill/>
          <a:ln w="9525">
            <a:noFill/>
            <a:miter lim="800000"/>
            <a:headEnd/>
            <a:tailEnd/>
          </a:ln>
          <a:effectLst/>
        </p:spPr>
        <p:txBody>
          <a:bodyPr wrap="none">
            <a:spAutoFit/>
          </a:bodyPr>
          <a:lstStyle/>
          <a:p>
            <a:endParaRPr lang="cs-CZ"/>
          </a:p>
        </p:txBody>
      </p:sp>
      <p:pic>
        <p:nvPicPr>
          <p:cNvPr id="20487" name="Picture 7" descr="l6"/>
          <p:cNvPicPr>
            <a:picLocks noChangeAspect="1" noChangeArrowheads="1" noCrop="1"/>
          </p:cNvPicPr>
          <p:nvPr/>
        </p:nvPicPr>
        <p:blipFill>
          <a:blip r:embed="rId4" cstate="print"/>
          <a:srcRect/>
          <a:stretch>
            <a:fillRect/>
          </a:stretch>
        </p:blipFill>
        <p:spPr bwMode="auto">
          <a:xfrm>
            <a:off x="179388" y="3213100"/>
            <a:ext cx="2305050" cy="1912938"/>
          </a:xfrm>
          <a:prstGeom prst="rect">
            <a:avLst/>
          </a:prstGeom>
          <a:noFill/>
        </p:spPr>
      </p:pic>
      <p:sp>
        <p:nvSpPr>
          <p:cNvPr id="20488" name="Text Box 8"/>
          <p:cNvSpPr txBox="1">
            <a:spLocks noChangeArrowheads="1"/>
          </p:cNvSpPr>
          <p:nvPr/>
        </p:nvSpPr>
        <p:spPr bwMode="auto">
          <a:xfrm>
            <a:off x="611188" y="1268413"/>
            <a:ext cx="7848600" cy="1741487"/>
          </a:xfrm>
          <a:prstGeom prst="rect">
            <a:avLst/>
          </a:prstGeom>
          <a:solidFill>
            <a:srgbClr val="080808"/>
          </a:solidFill>
          <a:ln w="9525">
            <a:noFill/>
            <a:miter lim="800000"/>
            <a:headEnd/>
            <a:tailEnd/>
          </a:ln>
          <a:effectLst/>
        </p:spPr>
        <p:txBody>
          <a:bodyPr>
            <a:spAutoFit/>
          </a:bodyPr>
          <a:lstStyle/>
          <a:p>
            <a:pPr>
              <a:spcBef>
                <a:spcPct val="50000"/>
              </a:spcBef>
            </a:pPr>
            <a:r>
              <a:rPr lang="cs-CZ">
                <a:solidFill>
                  <a:srgbClr val="FFFF99"/>
                </a:solidFill>
              </a:rPr>
              <a:t>Kyvadlové hodiny dělaly problémy při využívání na lodích (vlivem kývání lodí se buď zastavovaly nebo nešly přesně).</a:t>
            </a:r>
          </a:p>
          <a:p>
            <a:pPr>
              <a:spcBef>
                <a:spcPct val="50000"/>
              </a:spcBef>
            </a:pPr>
            <a:r>
              <a:rPr lang="cs-CZ">
                <a:solidFill>
                  <a:srgbClr val="FFFF99"/>
                </a:solidFill>
              </a:rPr>
              <a:t>Proto byl vynalezen nový mechanismus – NEPOKOJ (kolečko na pružince).</a:t>
            </a:r>
          </a:p>
          <a:p>
            <a:pPr>
              <a:spcBef>
                <a:spcPct val="50000"/>
              </a:spcBef>
            </a:pPr>
            <a:r>
              <a:rPr lang="cs-CZ">
                <a:solidFill>
                  <a:srgbClr val="FFFF99"/>
                </a:solidFill>
              </a:rPr>
              <a:t>Nepokoje se dnes užívá i v mechanických náramkových hodinkách poháněných natahovaným pérem.</a:t>
            </a:r>
          </a:p>
        </p:txBody>
      </p:sp>
      <p:sp>
        <p:nvSpPr>
          <p:cNvPr id="20489" name="Text Box 9"/>
          <p:cNvSpPr txBox="1">
            <a:spLocks noChangeArrowheads="1"/>
          </p:cNvSpPr>
          <p:nvPr/>
        </p:nvSpPr>
        <p:spPr bwMode="auto">
          <a:xfrm>
            <a:off x="2339975" y="3284538"/>
            <a:ext cx="2160588" cy="517525"/>
          </a:xfrm>
          <a:prstGeom prst="rect">
            <a:avLst/>
          </a:prstGeom>
          <a:solidFill>
            <a:schemeClr val="bg1"/>
          </a:solidFill>
          <a:ln w="9525">
            <a:noFill/>
            <a:miter lim="800000"/>
            <a:headEnd/>
            <a:tailEnd/>
          </a:ln>
          <a:effectLst/>
        </p:spPr>
        <p:txBody>
          <a:bodyPr>
            <a:spAutoFit/>
          </a:bodyPr>
          <a:lstStyle/>
          <a:p>
            <a:pPr algn="ctr">
              <a:spcBef>
                <a:spcPct val="50000"/>
              </a:spcBef>
            </a:pPr>
            <a:r>
              <a:rPr lang="cs-CZ" sz="1400"/>
              <a:t>Na lodích se používaly lodní chronometry</a:t>
            </a:r>
          </a:p>
        </p:txBody>
      </p:sp>
      <p:pic>
        <p:nvPicPr>
          <p:cNvPr id="20490" name="Picture 10" descr="Snímek 001"/>
          <p:cNvPicPr>
            <a:picLocks noChangeAspect="1" noChangeArrowheads="1"/>
          </p:cNvPicPr>
          <p:nvPr/>
        </p:nvPicPr>
        <p:blipFill>
          <a:blip r:embed="rId5" cstate="print">
            <a:lum contrast="26000"/>
          </a:blip>
          <a:srcRect/>
          <a:stretch>
            <a:fillRect/>
          </a:stretch>
        </p:blipFill>
        <p:spPr bwMode="auto">
          <a:xfrm>
            <a:off x="4932363" y="3141663"/>
            <a:ext cx="1069975" cy="1249362"/>
          </a:xfrm>
          <a:prstGeom prst="rect">
            <a:avLst/>
          </a:prstGeom>
          <a:noFill/>
        </p:spPr>
      </p:pic>
      <p:pic>
        <p:nvPicPr>
          <p:cNvPr id="20491" name="Picture 11" descr="Snímek 002"/>
          <p:cNvPicPr>
            <a:picLocks noChangeAspect="1" noChangeArrowheads="1"/>
          </p:cNvPicPr>
          <p:nvPr/>
        </p:nvPicPr>
        <p:blipFill>
          <a:blip r:embed="rId6" cstate="print"/>
          <a:srcRect/>
          <a:stretch>
            <a:fillRect/>
          </a:stretch>
        </p:blipFill>
        <p:spPr bwMode="auto">
          <a:xfrm>
            <a:off x="6948488" y="5229225"/>
            <a:ext cx="1220787" cy="1225550"/>
          </a:xfrm>
          <a:prstGeom prst="rect">
            <a:avLst/>
          </a:prstGeom>
          <a:noFill/>
        </p:spPr>
      </p:pic>
      <p:sp>
        <p:nvSpPr>
          <p:cNvPr id="20492" name="Text Box 12"/>
          <p:cNvSpPr txBox="1">
            <a:spLocks noChangeArrowheads="1"/>
          </p:cNvSpPr>
          <p:nvPr/>
        </p:nvSpPr>
        <p:spPr bwMode="auto">
          <a:xfrm>
            <a:off x="6372225" y="4365625"/>
            <a:ext cx="2305050" cy="517525"/>
          </a:xfrm>
          <a:prstGeom prst="rect">
            <a:avLst/>
          </a:prstGeom>
          <a:solidFill>
            <a:schemeClr val="bg1"/>
          </a:solidFill>
          <a:ln w="9525">
            <a:noFill/>
            <a:miter lim="800000"/>
            <a:headEnd/>
            <a:tailEnd/>
          </a:ln>
          <a:effectLst/>
        </p:spPr>
        <p:txBody>
          <a:bodyPr>
            <a:spAutoFit/>
          </a:bodyPr>
          <a:lstStyle/>
          <a:p>
            <a:pPr algn="ctr">
              <a:spcBef>
                <a:spcPct val="50000"/>
              </a:spcBef>
            </a:pPr>
            <a:r>
              <a:rPr lang="cs-CZ" sz="1400"/>
              <a:t>Hodinky s mechanismem nepokoje</a:t>
            </a:r>
          </a:p>
        </p:txBody>
      </p:sp>
      <p:pic>
        <p:nvPicPr>
          <p:cNvPr id="20493" name="Picture 13">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7" cstate="print"/>
          <a:srcRect/>
          <a:stretch>
            <a:fillRect/>
          </a:stretch>
        </p:blipFill>
        <p:spPr bwMode="auto">
          <a:xfrm>
            <a:off x="6804025" y="3573463"/>
            <a:ext cx="304800" cy="304800"/>
          </a:xfrm>
          <a:prstGeom prst="rect">
            <a:avLst/>
          </a:prstGeom>
          <a:noFill/>
        </p:spPr>
      </p:pic>
      <p:sp>
        <p:nvSpPr>
          <p:cNvPr id="20495" name="Text Box 15"/>
          <p:cNvSpPr txBox="1">
            <a:spLocks noChangeArrowheads="1"/>
          </p:cNvSpPr>
          <p:nvPr/>
        </p:nvSpPr>
        <p:spPr bwMode="auto">
          <a:xfrm>
            <a:off x="6227763" y="3284538"/>
            <a:ext cx="1439862" cy="274637"/>
          </a:xfrm>
          <a:prstGeom prst="rect">
            <a:avLst/>
          </a:prstGeom>
          <a:noFill/>
          <a:ln w="9525">
            <a:noFill/>
            <a:miter lim="800000"/>
            <a:headEnd/>
            <a:tailEnd/>
          </a:ln>
          <a:effectLst/>
        </p:spPr>
        <p:txBody>
          <a:bodyPr>
            <a:spAutoFit/>
          </a:bodyPr>
          <a:lstStyle/>
          <a:p>
            <a:pPr>
              <a:spcBef>
                <a:spcPct val="50000"/>
              </a:spcBef>
            </a:pPr>
            <a:r>
              <a:rPr lang="cs-CZ" sz="1200"/>
              <a:t>poč. 19. stol.</a:t>
            </a:r>
          </a:p>
        </p:txBody>
      </p:sp>
      <p:sp>
        <p:nvSpPr>
          <p:cNvPr id="20497" name="Text Box 17"/>
          <p:cNvSpPr txBox="1">
            <a:spLocks noChangeArrowheads="1"/>
          </p:cNvSpPr>
          <p:nvPr/>
        </p:nvSpPr>
        <p:spPr bwMode="auto">
          <a:xfrm>
            <a:off x="755650" y="5122863"/>
            <a:ext cx="3024188" cy="1735137"/>
          </a:xfrm>
          <a:prstGeom prst="rect">
            <a:avLst/>
          </a:prstGeom>
          <a:solidFill>
            <a:schemeClr val="bg1"/>
          </a:solidFill>
          <a:ln w="9525">
            <a:noFill/>
            <a:miter lim="800000"/>
            <a:headEnd/>
            <a:tailEnd/>
          </a:ln>
          <a:effectLst/>
        </p:spPr>
        <p:txBody>
          <a:bodyPr>
            <a:spAutoFit/>
          </a:bodyPr>
          <a:lstStyle/>
          <a:p>
            <a:pPr>
              <a:spcBef>
                <a:spcPct val="50000"/>
              </a:spcBef>
            </a:pPr>
            <a:r>
              <a:rPr lang="cs-CZ" sz="1200" b="1">
                <a:solidFill>
                  <a:srgbClr val="FFFF66"/>
                </a:solidFill>
              </a:rPr>
              <a:t>První hodinky na ruku se připevňovaly na dámský náramek a nosily je jen ženy.  Až do roku 1914 považovali muži náramkové hodinky za zženštilost a téměř je nenosili. Zvykli si na ně až v zákopech za první světové války, kdy často nebyl čas ani prostor na složité vytahování hodinek z kapsy. </a:t>
            </a:r>
          </a:p>
        </p:txBody>
      </p:sp>
      <p:pic>
        <p:nvPicPr>
          <p:cNvPr id="20499" name="Picture 19"/>
          <p:cNvPicPr>
            <a:picLocks noChangeAspect="1" noChangeArrowheads="1"/>
          </p:cNvPicPr>
          <p:nvPr/>
        </p:nvPicPr>
        <p:blipFill>
          <a:blip r:embed="rId8" cstate="print"/>
          <a:srcRect/>
          <a:stretch>
            <a:fillRect/>
          </a:stretch>
        </p:blipFill>
        <p:spPr bwMode="auto">
          <a:xfrm>
            <a:off x="4284663" y="4970463"/>
            <a:ext cx="1655762" cy="12414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3" fill="hold"/>
                                        <p:tgtEl>
                                          <p:spTgt spid="20493"/>
                                        </p:tgtEl>
                                      </p:cBhvr>
                                    </p:cmd>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20489"/>
                                        </p:tgtEl>
                                      </p:cBhvr>
                                    </p:animEffect>
                                    <p:animScale>
                                      <p:cBhvr>
                                        <p:cTn id="11" dur="250" autoRev="1" fill="hold"/>
                                        <p:tgtEl>
                                          <p:spTgt spid="20489"/>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4" presetClass="emph" presetSubtype="0" fill="hold" grpId="0" nodeType="clickEffect">
                                  <p:stCondLst>
                                    <p:cond delay="0"/>
                                  </p:stCondLst>
                                  <p:childTnLst>
                                    <p:animClr clrSpc="hsl" dir="cw">
                                      <p:cBhvr override="childStyle">
                                        <p:cTn id="15" dur="500" fill="hold"/>
                                        <p:tgtEl>
                                          <p:spTgt spid="20492"/>
                                        </p:tgtEl>
                                        <p:attrNameLst>
                                          <p:attrName>style.color</p:attrName>
                                        </p:attrNameLst>
                                      </p:cBhvr>
                                      <p:by>
                                        <p:hsl h="0" s="-12549" l="-25098"/>
                                      </p:by>
                                    </p:animClr>
                                    <p:animClr clrSpc="hsl" dir="cw">
                                      <p:cBhvr>
                                        <p:cTn id="16" dur="500" fill="hold"/>
                                        <p:tgtEl>
                                          <p:spTgt spid="20492"/>
                                        </p:tgtEl>
                                        <p:attrNameLst>
                                          <p:attrName>fillcolor</p:attrName>
                                        </p:attrNameLst>
                                      </p:cBhvr>
                                      <p:by>
                                        <p:hsl h="0" s="-12549" l="-25098"/>
                                      </p:by>
                                    </p:animClr>
                                    <p:animClr clrSpc="hsl" dir="cw">
                                      <p:cBhvr>
                                        <p:cTn id="17" dur="500" fill="hold"/>
                                        <p:tgtEl>
                                          <p:spTgt spid="20492"/>
                                        </p:tgtEl>
                                        <p:attrNameLst>
                                          <p:attrName>stroke.color</p:attrName>
                                        </p:attrNameLst>
                                      </p:cBhvr>
                                      <p:by>
                                        <p:hsl h="0" s="-12549" l="-25098"/>
                                      </p:by>
                                    </p:animClr>
                                    <p:set>
                                      <p:cBhvr>
                                        <p:cTn id="18" dur="500" fill="hold"/>
                                        <p:tgtEl>
                                          <p:spTgt spid="204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9"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20493"/>
                </p:tgtEl>
              </p:cMediaNode>
            </p:audio>
          </p:childTnLst>
        </p:cTn>
      </p:par>
    </p:tnLst>
    <p:bldLst>
      <p:bldP spid="20489" grpId="0" animBg="1"/>
      <p:bldP spid="2049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2339975" y="476250"/>
            <a:ext cx="3671888" cy="366713"/>
          </a:xfrm>
          <a:prstGeom prst="rect">
            <a:avLst/>
          </a:prstGeom>
          <a:solidFill>
            <a:schemeClr val="bg1"/>
          </a:solidFill>
          <a:ln w="9525">
            <a:noFill/>
            <a:miter lim="800000"/>
            <a:headEnd/>
            <a:tailEnd/>
          </a:ln>
          <a:effectLst/>
        </p:spPr>
        <p:txBody>
          <a:bodyPr>
            <a:spAutoFit/>
          </a:bodyPr>
          <a:lstStyle/>
          <a:p>
            <a:pPr>
              <a:spcBef>
                <a:spcPct val="50000"/>
              </a:spcBef>
            </a:pPr>
            <a:r>
              <a:rPr lang="cs-CZ" b="1">
                <a:latin typeface="Arial Black" pitchFamily="34" charset="0"/>
              </a:rPr>
              <a:t>MODERNÍ MĚŘIDLA ČASU</a:t>
            </a:r>
          </a:p>
        </p:txBody>
      </p:sp>
      <p:sp>
        <p:nvSpPr>
          <p:cNvPr id="21509" name="Text Box 5"/>
          <p:cNvSpPr txBox="1">
            <a:spLocks noChangeArrowheads="1"/>
          </p:cNvSpPr>
          <p:nvPr/>
        </p:nvSpPr>
        <p:spPr bwMode="auto">
          <a:xfrm>
            <a:off x="900113" y="1341438"/>
            <a:ext cx="3744912" cy="523220"/>
          </a:xfrm>
          <a:prstGeom prst="rect">
            <a:avLst/>
          </a:prstGeom>
          <a:solidFill>
            <a:srgbClr val="080808"/>
          </a:solidFill>
          <a:ln w="9525">
            <a:noFill/>
            <a:miter lim="800000"/>
            <a:headEnd/>
            <a:tailEnd/>
          </a:ln>
          <a:effectLst/>
        </p:spPr>
        <p:txBody>
          <a:bodyPr>
            <a:spAutoFit/>
          </a:bodyPr>
          <a:lstStyle/>
          <a:p>
            <a:pPr algn="ctr">
              <a:spcBef>
                <a:spcPct val="50000"/>
              </a:spcBef>
            </a:pPr>
            <a:r>
              <a:rPr lang="cs-CZ" sz="1400" dirty="0">
                <a:solidFill>
                  <a:srgbClr val="FFFF66"/>
                </a:solidFill>
              </a:rPr>
              <a:t>Ručičkové a digitální hodiny pracují na základě kmitání křemenného krystalu</a:t>
            </a:r>
          </a:p>
        </p:txBody>
      </p:sp>
      <p:pic>
        <p:nvPicPr>
          <p:cNvPr id="21510" name="Picture 6" descr="Snímek"/>
          <p:cNvPicPr>
            <a:picLocks noChangeAspect="1" noChangeArrowheads="1"/>
          </p:cNvPicPr>
          <p:nvPr/>
        </p:nvPicPr>
        <p:blipFill>
          <a:blip r:embed="rId3" cstate="print"/>
          <a:srcRect/>
          <a:stretch>
            <a:fillRect/>
          </a:stretch>
        </p:blipFill>
        <p:spPr bwMode="auto">
          <a:xfrm>
            <a:off x="1331913" y="2276475"/>
            <a:ext cx="2654300" cy="2663825"/>
          </a:xfrm>
          <a:prstGeom prst="rect">
            <a:avLst/>
          </a:prstGeom>
          <a:noFill/>
        </p:spPr>
      </p:pic>
      <p:pic>
        <p:nvPicPr>
          <p:cNvPr id="21512" name="Picture 8" descr="h29"/>
          <p:cNvPicPr>
            <a:picLocks noChangeAspect="1" noChangeArrowheads="1" noCrop="1"/>
          </p:cNvPicPr>
          <p:nvPr/>
        </p:nvPicPr>
        <p:blipFill>
          <a:blip r:embed="rId4" cstate="print"/>
          <a:srcRect/>
          <a:stretch>
            <a:fillRect/>
          </a:stretch>
        </p:blipFill>
        <p:spPr bwMode="auto">
          <a:xfrm>
            <a:off x="6948488" y="1628775"/>
            <a:ext cx="1282700" cy="1800225"/>
          </a:xfrm>
          <a:prstGeom prst="rect">
            <a:avLst/>
          </a:prstGeom>
          <a:noFill/>
        </p:spPr>
      </p:pic>
      <p:pic>
        <p:nvPicPr>
          <p:cNvPr id="21514" name="Picture 10" descr="h30"/>
          <p:cNvPicPr>
            <a:picLocks noChangeAspect="1" noChangeArrowheads="1" noCrop="1"/>
          </p:cNvPicPr>
          <p:nvPr/>
        </p:nvPicPr>
        <p:blipFill>
          <a:blip r:embed="rId5" cstate="print"/>
          <a:srcRect/>
          <a:stretch>
            <a:fillRect/>
          </a:stretch>
        </p:blipFill>
        <p:spPr bwMode="auto">
          <a:xfrm>
            <a:off x="539750" y="4941888"/>
            <a:ext cx="777875" cy="838200"/>
          </a:xfrm>
          <a:prstGeom prst="rect">
            <a:avLst/>
          </a:prstGeom>
          <a:noFill/>
        </p:spPr>
      </p:pic>
      <p:pic>
        <p:nvPicPr>
          <p:cNvPr id="21516" name="Picture 12" descr="h25"/>
          <p:cNvPicPr>
            <a:picLocks noChangeAspect="1" noChangeArrowheads="1" noCrop="1"/>
          </p:cNvPicPr>
          <p:nvPr/>
        </p:nvPicPr>
        <p:blipFill>
          <a:blip r:embed="rId6" cstate="print"/>
          <a:srcRect/>
          <a:stretch>
            <a:fillRect/>
          </a:stretch>
        </p:blipFill>
        <p:spPr bwMode="auto">
          <a:xfrm>
            <a:off x="2555875" y="5229225"/>
            <a:ext cx="792163" cy="677863"/>
          </a:xfrm>
          <a:prstGeom prst="rect">
            <a:avLst/>
          </a:prstGeom>
          <a:noFill/>
        </p:spPr>
      </p:pic>
      <p:pic>
        <p:nvPicPr>
          <p:cNvPr id="21518" name="Picture 14" descr="h1"/>
          <p:cNvPicPr>
            <a:picLocks noChangeAspect="1" noChangeArrowheads="1" noCrop="1"/>
          </p:cNvPicPr>
          <p:nvPr/>
        </p:nvPicPr>
        <p:blipFill>
          <a:blip r:embed="rId7" cstate="print"/>
          <a:srcRect/>
          <a:stretch>
            <a:fillRect/>
          </a:stretch>
        </p:blipFill>
        <p:spPr bwMode="auto">
          <a:xfrm>
            <a:off x="4211638" y="2708275"/>
            <a:ext cx="2305050" cy="2305050"/>
          </a:xfrm>
          <a:prstGeom prst="rect">
            <a:avLst/>
          </a:prstGeom>
          <a:noFill/>
        </p:spPr>
      </p:pic>
      <p:pic>
        <p:nvPicPr>
          <p:cNvPr id="21519" name="Picture 15" descr="Snímek 003"/>
          <p:cNvPicPr>
            <a:picLocks noChangeAspect="1" noChangeArrowheads="1"/>
          </p:cNvPicPr>
          <p:nvPr/>
        </p:nvPicPr>
        <p:blipFill>
          <a:blip r:embed="rId8" cstate="print"/>
          <a:srcRect/>
          <a:stretch>
            <a:fillRect/>
          </a:stretch>
        </p:blipFill>
        <p:spPr bwMode="auto">
          <a:xfrm>
            <a:off x="6732588" y="4076700"/>
            <a:ext cx="1390650" cy="2341563"/>
          </a:xfrm>
          <a:prstGeom prst="rect">
            <a:avLst/>
          </a:prstGeom>
          <a:noFill/>
        </p:spPr>
      </p:pic>
      <p:pic>
        <p:nvPicPr>
          <p:cNvPr id="21520" name="Picture 16" descr="hh01628_[1]"/>
          <p:cNvPicPr>
            <a:picLocks noChangeAspect="1" noChangeArrowheads="1"/>
          </p:cNvPicPr>
          <p:nvPr/>
        </p:nvPicPr>
        <p:blipFill>
          <a:blip r:embed="rId9" cstate="print"/>
          <a:srcRect/>
          <a:stretch>
            <a:fillRect/>
          </a:stretch>
        </p:blipFill>
        <p:spPr bwMode="auto">
          <a:xfrm>
            <a:off x="6227763" y="1196975"/>
            <a:ext cx="971550" cy="11334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ceán">
  <a:themeElements>
    <a:clrScheme name="Oceá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án">
      <a:majorFont>
        <a:latin typeface="Tahoma"/>
        <a:ea typeface=""/>
        <a:cs typeface=""/>
      </a:majorFont>
      <a:minorFont>
        <a:latin typeface="Tahom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á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á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á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á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á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á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á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á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613</TotalTime>
  <Words>1374</Words>
  <Application>Microsoft Office PowerPoint</Application>
  <PresentationFormat>Předvádění na obrazovce (4:3)</PresentationFormat>
  <Paragraphs>77</Paragraphs>
  <Slides>17</Slides>
  <Notes>0</Notes>
  <HiddenSlides>0</HiddenSlides>
  <MMClips>10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17</vt:i4>
      </vt:variant>
    </vt:vector>
  </HeadingPairs>
  <TitlesOfParts>
    <vt:vector size="22" baseType="lpstr">
      <vt:lpstr>Arial</vt:lpstr>
      <vt:lpstr>Arial Black</vt:lpstr>
      <vt:lpstr>Tahoma</vt:lpstr>
      <vt:lpstr>Wingdings</vt:lpstr>
      <vt:lpstr>Oceán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NEPOKOJ</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Doma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Alena Pawerová</dc:creator>
  <cp:lastModifiedBy>havlova93@seznam.cz</cp:lastModifiedBy>
  <cp:revision>29</cp:revision>
  <dcterms:created xsi:type="dcterms:W3CDTF">2008-12-25T11:45:21Z</dcterms:created>
  <dcterms:modified xsi:type="dcterms:W3CDTF">2020-05-06T07:49:14Z</dcterms:modified>
</cp:coreProperties>
</file>