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3" r:id="rId14"/>
    <p:sldId id="284" r:id="rId1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44" autoAdjust="0"/>
    <p:restoredTop sz="94660"/>
  </p:normalViewPr>
  <p:slideViewPr>
    <p:cSldViewPr>
      <p:cViewPr varScale="1">
        <p:scale>
          <a:sx n="76" d="100"/>
          <a:sy n="76" d="100"/>
        </p:scale>
        <p:origin x="140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A5A3E347-FF5E-477E-95E8-D09776BB39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83234D8-D4D0-4054-ABB7-530605588282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70170B2-4F22-4AC4-9ACD-14DC261F492A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58D7A87-95EF-48FB-9147-D4B9B28A2BD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12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3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31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602B4E4-2158-4EE7-BBC0-096CF476233A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13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93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8AD22DD-045C-4FC0-B7BC-49A2741BF5DE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7E9B736-B74B-4B59-BDA6-86C656A98780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6767E25-3030-4890-BBC9-25A28B23D77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44E2F06-FFCD-462B-A7B7-5C5A376D4C7C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7277615-C4DB-4637-BA4B-485898BD97A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6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4AF2945-6E0A-4548-8CF7-EA634CDDA41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9D7B422-F88E-443A-8F20-C6C5D5B75E9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8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4D36C8E-4D09-4411-A76A-A86A76C401F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9</a:t>
            </a:fld>
            <a:endParaRPr lang="en-GB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5EE5A-5432-4999-A9E2-69FB8B2365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8F61-06B0-4AB7-ACBD-24105C66FF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CDB13-6A4B-44E9-9B8C-756B83DBB8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D326A-9D42-418C-A556-736AD9B0B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DE213-081F-4D50-929D-85B0816237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80DAF-DFC6-4996-8FF3-E83E44497F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FB54A-A2A8-45DB-869C-35B1EFC6A0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3969-769A-40CB-9047-4D8BA58FE4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6919-B744-45AB-B039-DBDC7E3E6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3A4C8-78EA-45A4-8BCF-EB49633D9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3C90-AC48-448C-8A89-A49D89320E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Klepněte pro úpravu formátu textu osnovy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 osnovy</a:t>
            </a:r>
          </a:p>
          <a:p>
            <a:pPr lvl="4"/>
            <a:r>
              <a:rPr lang="en-GB"/>
              <a:t>Pátá úroveň osnovy</a:t>
            </a:r>
          </a:p>
          <a:p>
            <a:pPr lvl="4"/>
            <a:r>
              <a:rPr lang="en-GB"/>
              <a:t>Šestá úroveň</a:t>
            </a:r>
          </a:p>
          <a:p>
            <a:pPr lvl="4"/>
            <a:r>
              <a:rPr lang="en-GB"/>
              <a:t>Sedmá úroveň</a:t>
            </a:r>
          </a:p>
          <a:p>
            <a:pPr lvl="4"/>
            <a:r>
              <a:rPr lang="en-GB"/>
              <a:t>Osmá úroveň textu</a:t>
            </a:r>
          </a:p>
          <a:p>
            <a:pPr lvl="4"/>
            <a:r>
              <a:rPr lang="en-GB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34A83F3-43A6-463B-AA02-75386C516A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-128588"/>
            <a:ext cx="7772400" cy="1311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en-GB" sz="4000" b="1">
                <a:solidFill>
                  <a:srgbClr val="000000"/>
                </a:solidFill>
              </a:rPr>
            </a:br>
            <a:r>
              <a:rPr lang="en-GB" sz="4000" b="1">
                <a:solidFill>
                  <a:srgbClr val="000000"/>
                </a:solidFill>
              </a:rPr>
              <a:t>Zrcadla kulová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77850" y="2293938"/>
            <a:ext cx="4308475" cy="2836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3333CC"/>
                </a:solidFill>
              </a:rPr>
              <a:t>	</a:t>
            </a:r>
            <a:r>
              <a:rPr lang="en-GB" sz="3600">
                <a:solidFill>
                  <a:srgbClr val="000000"/>
                </a:solidFill>
              </a:rPr>
              <a:t>1. dutá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			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6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6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	2. vypuklá</a:t>
            </a:r>
          </a:p>
        </p:txBody>
      </p:sp>
      <p:sp>
        <p:nvSpPr>
          <p:cNvPr id="23556" name="Line 3"/>
          <p:cNvSpPr>
            <a:spLocks noChangeShapeType="1"/>
          </p:cNvSpPr>
          <p:nvPr/>
        </p:nvSpPr>
        <p:spPr bwMode="auto">
          <a:xfrm>
            <a:off x="4806950" y="1946275"/>
            <a:ext cx="1588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492625" y="2840038"/>
            <a:ext cx="2895600" cy="1587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41" name="Freeform 5"/>
          <p:cNvSpPr>
            <a:spLocks noChangeArrowheads="1"/>
          </p:cNvSpPr>
          <p:nvPr/>
        </p:nvSpPr>
        <p:spPr bwMode="auto">
          <a:xfrm>
            <a:off x="5543550" y="1946275"/>
            <a:ext cx="657225" cy="1787525"/>
          </a:xfrm>
          <a:custGeom>
            <a:avLst/>
            <a:gdLst>
              <a:gd name="T0" fmla="*/ 389398 w 657225"/>
              <a:gd name="T1" fmla="*/ 15424 h 1787525"/>
              <a:gd name="T2" fmla="*/ 328613 w 657225"/>
              <a:gd name="T3" fmla="*/ 893763 h 1787525"/>
              <a:gd name="T4" fmla="*/ 349760 w 657225"/>
              <a:gd name="T5" fmla="*/ 1785672 h 1787525"/>
              <a:gd name="T6" fmla="*/ 0 60000 65536"/>
              <a:gd name="T7" fmla="*/ 0 60000 65536"/>
              <a:gd name="T8" fmla="*/ 0 60000 65536"/>
              <a:gd name="T9" fmla="*/ 349760 w 657225"/>
              <a:gd name="T10" fmla="*/ 15424 h 1787525"/>
              <a:gd name="T11" fmla="*/ 657225 w 657225"/>
              <a:gd name="T12" fmla="*/ 1785672 h 17875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7225" h="1787525" stroke="0">
                <a:moveTo>
                  <a:pt x="389398" y="15424"/>
                </a:moveTo>
                <a:lnTo>
                  <a:pt x="389398" y="15423"/>
                </a:lnTo>
                <a:cubicBezTo>
                  <a:pt x="544717" y="94937"/>
                  <a:pt x="657225" y="463906"/>
                  <a:pt x="657225" y="893763"/>
                </a:cubicBezTo>
                <a:cubicBezTo>
                  <a:pt x="657225" y="1365046"/>
                  <a:pt x="522676" y="1755348"/>
                  <a:pt x="349756" y="1785673"/>
                </a:cubicBezTo>
                <a:lnTo>
                  <a:pt x="328613" y="893763"/>
                </a:lnTo>
                <a:lnTo>
                  <a:pt x="389398" y="15424"/>
                </a:lnTo>
                <a:close/>
              </a:path>
              <a:path w="657225" h="1787525" fill="none">
                <a:moveTo>
                  <a:pt x="389398" y="15424"/>
                </a:moveTo>
                <a:lnTo>
                  <a:pt x="389398" y="15423"/>
                </a:lnTo>
                <a:cubicBezTo>
                  <a:pt x="544717" y="94937"/>
                  <a:pt x="657225" y="463906"/>
                  <a:pt x="657225" y="893763"/>
                </a:cubicBezTo>
                <a:cubicBezTo>
                  <a:pt x="657225" y="1365046"/>
                  <a:pt x="522676" y="1755348"/>
                  <a:pt x="349756" y="178567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342" name="Freeform 6"/>
          <p:cNvSpPr>
            <a:spLocks noChangeArrowheads="1"/>
          </p:cNvSpPr>
          <p:nvPr/>
        </p:nvSpPr>
        <p:spPr bwMode="auto">
          <a:xfrm rot="10800000">
            <a:off x="6202363" y="3619500"/>
            <a:ext cx="785812" cy="1785938"/>
          </a:xfrm>
          <a:custGeom>
            <a:avLst/>
            <a:gdLst>
              <a:gd name="T0" fmla="*/ 453953 w 785813"/>
              <a:gd name="T1" fmla="*/ 10845 h 1785938"/>
              <a:gd name="T2" fmla="*/ 392906 w 785813"/>
              <a:gd name="T3" fmla="*/ 892969 h 1785938"/>
              <a:gd name="T4" fmla="*/ 414047 w 785813"/>
              <a:gd name="T5" fmla="*/ 1784644 h 1785938"/>
              <a:gd name="T6" fmla="*/ 0 60000 65536"/>
              <a:gd name="T7" fmla="*/ 0 60000 65536"/>
              <a:gd name="T8" fmla="*/ 0 60000 65536"/>
              <a:gd name="T9" fmla="*/ 414048 w 785813"/>
              <a:gd name="T10" fmla="*/ 10845 h 1785938"/>
              <a:gd name="T11" fmla="*/ 785813 w 785813"/>
              <a:gd name="T12" fmla="*/ 1784644 h 17859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5813" h="1785938" stroke="0">
                <a:moveTo>
                  <a:pt x="453954" y="10845"/>
                </a:moveTo>
                <a:lnTo>
                  <a:pt x="453954" y="10844"/>
                </a:lnTo>
                <a:cubicBezTo>
                  <a:pt x="645032" y="79148"/>
                  <a:pt x="785813" y="453361"/>
                  <a:pt x="785813" y="892969"/>
                </a:cubicBezTo>
                <a:cubicBezTo>
                  <a:pt x="785813" y="1367473"/>
                  <a:pt x="622525" y="1759114"/>
                  <a:pt x="414045" y="1784644"/>
                </a:cubicBezTo>
                <a:lnTo>
                  <a:pt x="392907" y="892969"/>
                </a:lnTo>
                <a:lnTo>
                  <a:pt x="453954" y="10845"/>
                </a:lnTo>
                <a:close/>
              </a:path>
              <a:path w="785813" h="1785938" fill="none">
                <a:moveTo>
                  <a:pt x="453954" y="10845"/>
                </a:moveTo>
                <a:lnTo>
                  <a:pt x="453954" y="10844"/>
                </a:lnTo>
                <a:cubicBezTo>
                  <a:pt x="645032" y="79148"/>
                  <a:pt x="785813" y="453361"/>
                  <a:pt x="785813" y="892969"/>
                </a:cubicBezTo>
                <a:cubicBezTo>
                  <a:pt x="785813" y="1367473"/>
                  <a:pt x="622525" y="1759114"/>
                  <a:pt x="414045" y="1784644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602163" y="4508500"/>
            <a:ext cx="2895600" cy="1588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14344" name="AutoShape 8"/>
          <p:cNvCxnSpPr>
            <a:cxnSpLocks noChangeShapeType="1"/>
          </p:cNvCxnSpPr>
          <p:nvPr/>
        </p:nvCxnSpPr>
        <p:spPr bwMode="auto">
          <a:xfrm>
            <a:off x="4649788" y="2622550"/>
            <a:ext cx="893762" cy="1588"/>
          </a:xfrm>
          <a:prstGeom prst="straightConnector1">
            <a:avLst/>
          </a:prstGeom>
          <a:noFill/>
          <a:ln w="28440">
            <a:solidFill>
              <a:srgbClr val="3333CC"/>
            </a:solidFill>
            <a:miter lim="800000"/>
            <a:headEnd/>
            <a:tailEnd type="triangle" w="med" len="med"/>
          </a:ln>
        </p:spPr>
      </p:cxnSp>
      <p:cxnSp>
        <p:nvCxnSpPr>
          <p:cNvPr id="14345" name="AutoShape 9"/>
          <p:cNvCxnSpPr>
            <a:cxnSpLocks noChangeShapeType="1"/>
          </p:cNvCxnSpPr>
          <p:nvPr/>
        </p:nvCxnSpPr>
        <p:spPr bwMode="auto">
          <a:xfrm>
            <a:off x="4806950" y="4730750"/>
            <a:ext cx="895350" cy="1588"/>
          </a:xfrm>
          <a:prstGeom prst="straightConnector1">
            <a:avLst/>
          </a:prstGeom>
          <a:noFill/>
          <a:ln w="28440">
            <a:solidFill>
              <a:srgbClr val="3333CC"/>
            </a:solidFill>
            <a:miter lim="800000"/>
            <a:headEnd/>
            <a:tailEnd type="triangle" w="med" len="med"/>
          </a:ln>
        </p:spPr>
      </p:cxn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044575" y="790575"/>
            <a:ext cx="6330950" cy="161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600" b="1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</a:rPr>
              <a:t>Druhy:</a:t>
            </a:r>
            <a:br>
              <a:rPr lang="en-GB" sz="2800" b="1">
                <a:solidFill>
                  <a:srgbClr val="000000"/>
                </a:solidFill>
              </a:rPr>
            </a:br>
            <a:endParaRPr lang="en-GB" sz="2800" b="1">
              <a:solidFill>
                <a:srgbClr val="000000"/>
              </a:solidFill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124700" y="4110038"/>
            <a:ext cx="4333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221538" y="2378075"/>
            <a:ext cx="3333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2" dur="1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95288" y="357188"/>
            <a:ext cx="8534400" cy="83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3. Předmět blíže než </a:t>
            </a:r>
            <a:r>
              <a:rPr lang="en-GB" sz="3600" b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9699" name="Freeform 2"/>
          <p:cNvSpPr>
            <a:spLocks noChangeArrowheads="1"/>
          </p:cNvSpPr>
          <p:nvPr/>
        </p:nvSpPr>
        <p:spPr bwMode="auto">
          <a:xfrm>
            <a:off x="4355976" y="1268760"/>
            <a:ext cx="2159000" cy="3500438"/>
          </a:xfrm>
          <a:custGeom>
            <a:avLst/>
            <a:gdLst>
              <a:gd name="T0" fmla="*/ 1199869 w 2159000"/>
              <a:gd name="T1" fmla="*/ 10915 h 3500438"/>
              <a:gd name="T2" fmla="*/ 1079500 w 2159000"/>
              <a:gd name="T3" fmla="*/ 1750219 h 3500438"/>
              <a:gd name="T4" fmla="*/ 1120967 w 2159000"/>
              <a:gd name="T5" fmla="*/ 3499146 h 3500438"/>
              <a:gd name="T6" fmla="*/ 0 60000 65536"/>
              <a:gd name="T7" fmla="*/ 0 60000 65536"/>
              <a:gd name="T8" fmla="*/ 0 60000 65536"/>
              <a:gd name="T9" fmla="*/ 1120967 w 2159000"/>
              <a:gd name="T10" fmla="*/ 10915 h 3500438"/>
              <a:gd name="T11" fmla="*/ 2159000 w 2159000"/>
              <a:gd name="T12" fmla="*/ 3499146 h 35004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000" h="3500438" stroke="0">
                <a:moveTo>
                  <a:pt x="1199869" y="10915"/>
                </a:moveTo>
                <a:lnTo>
                  <a:pt x="1199869" y="10914"/>
                </a:lnTo>
                <a:cubicBezTo>
                  <a:pt x="1746054" y="110276"/>
                  <a:pt x="2159000" y="859118"/>
                  <a:pt x="2159000" y="1750219"/>
                </a:cubicBezTo>
                <a:cubicBezTo>
                  <a:pt x="2159000" y="2690682"/>
                  <a:pt x="1700593" y="3463023"/>
                  <a:pt x="1120962" y="3499146"/>
                </a:cubicBezTo>
                <a:lnTo>
                  <a:pt x="1079500" y="1750219"/>
                </a:lnTo>
                <a:lnTo>
                  <a:pt x="1199869" y="10915"/>
                </a:lnTo>
                <a:close/>
              </a:path>
              <a:path w="2159000" h="3500438" fill="none">
                <a:moveTo>
                  <a:pt x="1199869" y="10915"/>
                </a:moveTo>
                <a:lnTo>
                  <a:pt x="1199869" y="10914"/>
                </a:lnTo>
                <a:cubicBezTo>
                  <a:pt x="1746054" y="110276"/>
                  <a:pt x="2159000" y="859118"/>
                  <a:pt x="2159000" y="1750219"/>
                </a:cubicBezTo>
                <a:cubicBezTo>
                  <a:pt x="2159000" y="2690682"/>
                  <a:pt x="1700593" y="3463023"/>
                  <a:pt x="1120962" y="3499146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772" name="Line 3"/>
          <p:cNvSpPr>
            <a:spLocks noChangeShapeType="1"/>
          </p:cNvSpPr>
          <p:nvPr/>
        </p:nvSpPr>
        <p:spPr bwMode="auto">
          <a:xfrm flipV="1">
            <a:off x="1187450" y="2995613"/>
            <a:ext cx="7129463" cy="492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 flipV="1">
            <a:off x="7956550" y="3008313"/>
            <a:ext cx="43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en-GB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cxnSp>
        <p:nvCxnSpPr>
          <p:cNvPr id="23557" name="AutoShape 5"/>
          <p:cNvCxnSpPr>
            <a:cxnSpLocks noChangeShapeType="1"/>
          </p:cNvCxnSpPr>
          <p:nvPr/>
        </p:nvCxnSpPr>
        <p:spPr bwMode="auto">
          <a:xfrm flipH="1" flipV="1">
            <a:off x="611188" y="1557338"/>
            <a:ext cx="5287962" cy="1587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4860032" y="3212976"/>
            <a:ext cx="461963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 flipV="1">
            <a:off x="3059832" y="3212976"/>
            <a:ext cx="4476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23560" name="AutoShape 8"/>
          <p:cNvCxnSpPr>
            <a:cxnSpLocks noChangeShapeType="1"/>
            <a:stCxn id="23567" idx="0"/>
          </p:cNvCxnSpPr>
          <p:nvPr/>
        </p:nvCxnSpPr>
        <p:spPr bwMode="auto">
          <a:xfrm flipV="1">
            <a:off x="3598863" y="1557338"/>
            <a:ext cx="2341562" cy="3311525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78" name="Line 9"/>
          <p:cNvSpPr>
            <a:spLocks noChangeShapeType="1"/>
          </p:cNvSpPr>
          <p:nvPr/>
        </p:nvSpPr>
        <p:spPr bwMode="auto">
          <a:xfrm flipH="1">
            <a:off x="4900613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 flipH="1">
            <a:off x="3328988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0" y="-17145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3564" name="AutoShape 12"/>
          <p:cNvCxnSpPr>
            <a:cxnSpLocks noChangeShapeType="1"/>
          </p:cNvCxnSpPr>
          <p:nvPr/>
        </p:nvCxnSpPr>
        <p:spPr bwMode="auto">
          <a:xfrm>
            <a:off x="1258888" y="1916113"/>
            <a:ext cx="4968875" cy="1587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565" name="AutoShape 13"/>
          <p:cNvCxnSpPr>
            <a:cxnSpLocks noChangeShapeType="1"/>
          </p:cNvCxnSpPr>
          <p:nvPr/>
        </p:nvCxnSpPr>
        <p:spPr bwMode="auto">
          <a:xfrm flipH="1">
            <a:off x="2700338" y="1916113"/>
            <a:ext cx="3529012" cy="2879725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566" name="AutoShape 14"/>
          <p:cNvCxnSpPr>
            <a:cxnSpLocks noChangeShapeType="1"/>
          </p:cNvCxnSpPr>
          <p:nvPr/>
        </p:nvCxnSpPr>
        <p:spPr bwMode="auto">
          <a:xfrm flipH="1" flipV="1">
            <a:off x="6732588" y="1557338"/>
            <a:ext cx="1587" cy="1439862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79388" y="4868863"/>
            <a:ext cx="6840537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u="sng" dirty="0" err="1">
                <a:solidFill>
                  <a:srgbClr val="000000"/>
                </a:solidFill>
              </a:rPr>
              <a:t>Vlastnosti</a:t>
            </a:r>
            <a:r>
              <a:rPr lang="cs-CZ" sz="3200" u="sng" dirty="0">
                <a:solidFill>
                  <a:srgbClr val="000000"/>
                </a:solidFill>
              </a:rPr>
              <a:t> obrazu</a:t>
            </a:r>
            <a:r>
              <a:rPr lang="en-GB" sz="3200" u="sng" dirty="0">
                <a:solidFill>
                  <a:srgbClr val="000000"/>
                </a:solidFill>
              </a:rPr>
              <a:t>:</a:t>
            </a:r>
            <a:r>
              <a:rPr lang="en-GB" sz="3200" dirty="0">
                <a:solidFill>
                  <a:srgbClr val="000000"/>
                </a:solidFill>
              </a:rPr>
              <a:t> 1. </a:t>
            </a:r>
            <a:r>
              <a:rPr lang="en-GB" sz="3200" dirty="0" err="1">
                <a:solidFill>
                  <a:srgbClr val="000000"/>
                </a:solidFill>
              </a:rPr>
              <a:t>zvětšený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>
                <a:solidFill>
                  <a:srgbClr val="000000"/>
                </a:solidFill>
              </a:rPr>
              <a:t>                   </a:t>
            </a:r>
            <a:r>
              <a:rPr lang="en-GB" sz="3200" dirty="0">
                <a:solidFill>
                  <a:srgbClr val="000000"/>
                </a:solidFill>
              </a:rPr>
              <a:t>2. </a:t>
            </a:r>
            <a:r>
              <a:rPr lang="en-GB" sz="3200" dirty="0" err="1">
                <a:solidFill>
                  <a:srgbClr val="000000"/>
                </a:solidFill>
              </a:rPr>
              <a:t>neskutečný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>
                <a:solidFill>
                  <a:srgbClr val="000000"/>
                </a:solidFill>
              </a:rPr>
              <a:t>                   </a:t>
            </a:r>
            <a:r>
              <a:rPr lang="en-GB" sz="3200" dirty="0">
                <a:solidFill>
                  <a:srgbClr val="000000"/>
                </a:solidFill>
              </a:rPr>
              <a:t>3. </a:t>
            </a:r>
            <a:r>
              <a:rPr lang="en-GB" sz="3200" dirty="0" err="1">
                <a:solidFill>
                  <a:srgbClr val="000000"/>
                </a:solidFill>
              </a:rPr>
              <a:t>přímý</a:t>
            </a:r>
            <a:r>
              <a:rPr lang="en-GB" sz="3200" dirty="0">
                <a:solidFill>
                  <a:srgbClr val="000000"/>
                </a:solidFill>
              </a:rPr>
              <a:t>, </a:t>
            </a:r>
            <a:r>
              <a:rPr lang="en-GB" sz="3200" dirty="0" err="1">
                <a:solidFill>
                  <a:srgbClr val="000000"/>
                </a:solidFill>
              </a:rPr>
              <a:t>převrácený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2786" name="Rectangle 17"/>
          <p:cNvSpPr>
            <a:spLocks noChangeArrowheads="1"/>
          </p:cNvSpPr>
          <p:nvPr/>
        </p:nvSpPr>
        <p:spPr bwMode="auto">
          <a:xfrm>
            <a:off x="6156176" y="2564904"/>
            <a:ext cx="3603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5867400" y="1557338"/>
            <a:ext cx="2808288" cy="1587"/>
          </a:xfrm>
          <a:prstGeom prst="line">
            <a:avLst/>
          </a:prstGeom>
          <a:noFill/>
          <a:ln w="936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6156325" y="474663"/>
            <a:ext cx="1871663" cy="1516062"/>
          </a:xfrm>
          <a:prstGeom prst="line">
            <a:avLst/>
          </a:prstGeom>
          <a:noFill/>
          <a:ln w="9360">
            <a:solidFill>
              <a:srgbClr val="00B05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5651500" y="1914525"/>
            <a:ext cx="1588" cy="10826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4" dur="1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9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59" dur="8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60" dur="8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61" dur="8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 animBg="1"/>
      <p:bldP spid="23571" grpId="0" animBg="1"/>
      <p:bldP spid="235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1124744"/>
            <a:ext cx="3075970" cy="1093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 dirty="0">
                <a:solidFill>
                  <a:srgbClr val="000000"/>
                </a:solidFill>
              </a:rPr>
              <a:t>Využití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– reflektory, antény, ...  </a:t>
            </a:r>
          </a:p>
          <a:p>
            <a:endParaRPr lang="cs-CZ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3421063" cy="377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23850" y="0"/>
            <a:ext cx="7877175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buClr>
                <a:srgbClr val="00CC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u="sng" dirty="0" err="1">
                <a:solidFill>
                  <a:srgbClr val="00CC00"/>
                </a:solidFill>
                <a:latin typeface="Arial" charset="0"/>
              </a:rPr>
              <a:t>Vypuklé</a:t>
            </a:r>
            <a:r>
              <a:rPr lang="en-GB" sz="3600" u="sng" dirty="0">
                <a:solidFill>
                  <a:srgbClr val="00CC00"/>
                </a:solidFill>
                <a:latin typeface="Arial" charset="0"/>
              </a:rPr>
              <a:t> </a:t>
            </a:r>
            <a:r>
              <a:rPr lang="en-GB" sz="3600" u="sng" dirty="0" err="1">
                <a:solidFill>
                  <a:srgbClr val="00CC00"/>
                </a:solidFill>
                <a:latin typeface="Arial" charset="0"/>
              </a:rPr>
              <a:t>zrcadlo</a:t>
            </a:r>
            <a:r>
              <a:rPr lang="en-GB" sz="3600" u="sng" dirty="0">
                <a:solidFill>
                  <a:srgbClr val="000000"/>
                </a:solidFill>
                <a:latin typeface="Arial" charset="0"/>
              </a:rPr>
              <a:t> -</a:t>
            </a:r>
            <a:r>
              <a:rPr lang="cs-CZ" sz="3600" u="sng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3600" i="0" u="sng" dirty="0" err="1">
                <a:solidFill>
                  <a:srgbClr val="000000"/>
                </a:solidFill>
                <a:latin typeface="Arial" charset="0"/>
              </a:rPr>
              <a:t>popis</a:t>
            </a:r>
            <a:endParaRPr lang="en-GB" sz="3600" i="0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78" name="Freeform 2"/>
          <p:cNvSpPr>
            <a:spLocks noChangeArrowheads="1"/>
          </p:cNvSpPr>
          <p:nvPr/>
        </p:nvSpPr>
        <p:spPr bwMode="auto">
          <a:xfrm flipH="1">
            <a:off x="3923928" y="1196752"/>
            <a:ext cx="1219200" cy="3455988"/>
          </a:xfrm>
          <a:custGeom>
            <a:avLst/>
            <a:gdLst>
              <a:gd name="T0" fmla="*/ 726950 w 1219200"/>
              <a:gd name="T1" fmla="*/ 32320 h 3455988"/>
              <a:gd name="T2" fmla="*/ 609600 w 1219200"/>
              <a:gd name="T3" fmla="*/ 1727994 h 3455988"/>
              <a:gd name="T4" fmla="*/ 650479 w 1219200"/>
              <a:gd name="T5" fmla="*/ 3452098 h 3455988"/>
              <a:gd name="T6" fmla="*/ 0 60000 65536"/>
              <a:gd name="T7" fmla="*/ 0 60000 65536"/>
              <a:gd name="T8" fmla="*/ 0 60000 65536"/>
              <a:gd name="T9" fmla="*/ 650479 w 1219200"/>
              <a:gd name="T10" fmla="*/ 32320 h 3455988"/>
              <a:gd name="T11" fmla="*/ 1219200 w 1219200"/>
              <a:gd name="T12" fmla="*/ 3452098 h 34559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19200" h="3455988" stroke="0">
                <a:moveTo>
                  <a:pt x="726950" y="32320"/>
                </a:moveTo>
                <a:lnTo>
                  <a:pt x="726950" y="32319"/>
                </a:lnTo>
                <a:cubicBezTo>
                  <a:pt x="1012928" y="191345"/>
                  <a:pt x="1219200" y="901898"/>
                  <a:pt x="1219200" y="1727994"/>
                </a:cubicBezTo>
                <a:cubicBezTo>
                  <a:pt x="1219200" y="2637364"/>
                  <a:pt x="970559" y="3391123"/>
                  <a:pt x="650475" y="3452099"/>
                </a:cubicBezTo>
                <a:lnTo>
                  <a:pt x="609600" y="1727994"/>
                </a:lnTo>
                <a:lnTo>
                  <a:pt x="726950" y="32320"/>
                </a:lnTo>
                <a:close/>
              </a:path>
              <a:path w="1219200" h="3455988" fill="none">
                <a:moveTo>
                  <a:pt x="726950" y="32320"/>
                </a:moveTo>
                <a:lnTo>
                  <a:pt x="726950" y="32319"/>
                </a:lnTo>
                <a:cubicBezTo>
                  <a:pt x="1012928" y="191345"/>
                  <a:pt x="1219200" y="901898"/>
                  <a:pt x="1219200" y="1727994"/>
                </a:cubicBezTo>
                <a:cubicBezTo>
                  <a:pt x="1219200" y="2637364"/>
                  <a:pt x="970559" y="3391123"/>
                  <a:pt x="650475" y="3452099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1116013" y="2922588"/>
            <a:ext cx="6408737" cy="49212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362825" y="2852738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857750" y="2928938"/>
            <a:ext cx="3603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 rot="10800000" flipV="1">
            <a:off x="6500813" y="2928938"/>
            <a:ext cx="43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5213350" y="2786063"/>
            <a:ext cx="4763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499225" y="2786063"/>
            <a:ext cx="4763" cy="36036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900113" y="404813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23850" y="4508500"/>
            <a:ext cx="8640763" cy="194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</a:rPr>
              <a:t>S – </a:t>
            </a:r>
            <a:r>
              <a:rPr lang="en-GB" sz="3600" dirty="0" err="1">
                <a:solidFill>
                  <a:srgbClr val="000000"/>
                </a:solidFill>
              </a:rPr>
              <a:t>střed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křivosti</a:t>
            </a:r>
            <a:r>
              <a:rPr lang="en-GB" sz="3600" dirty="0">
                <a:solidFill>
                  <a:srgbClr val="000000"/>
                </a:solidFill>
              </a:rPr>
              <a:t>        r – </a:t>
            </a:r>
            <a:r>
              <a:rPr lang="en-GB" sz="3600" dirty="0" err="1">
                <a:solidFill>
                  <a:srgbClr val="000000"/>
                </a:solidFill>
              </a:rPr>
              <a:t>poloměr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křivosti</a:t>
            </a:r>
            <a:r>
              <a:rPr lang="en-GB" sz="3600" dirty="0">
                <a:solidFill>
                  <a:srgbClr val="000000"/>
                </a:solidFill>
              </a:rPr>
              <a:t>                            </a:t>
            </a:r>
            <a:br>
              <a:rPr lang="en-GB" sz="3600" dirty="0">
                <a:solidFill>
                  <a:srgbClr val="000000"/>
                </a:solidFill>
              </a:rPr>
            </a:br>
            <a:r>
              <a:rPr lang="en-GB" sz="3600" dirty="0">
                <a:solidFill>
                  <a:srgbClr val="000000"/>
                </a:solidFill>
              </a:rPr>
              <a:t>F – </a:t>
            </a:r>
            <a:r>
              <a:rPr lang="en-GB" sz="3600" dirty="0" err="1">
                <a:solidFill>
                  <a:srgbClr val="000000"/>
                </a:solidFill>
              </a:rPr>
              <a:t>ohnisko</a:t>
            </a:r>
            <a:r>
              <a:rPr lang="en-GB" sz="4400" dirty="0">
                <a:solidFill>
                  <a:srgbClr val="000000"/>
                </a:solidFill>
              </a:rPr>
              <a:t>             </a:t>
            </a:r>
            <a:r>
              <a:rPr lang="en-GB" sz="3600" dirty="0">
                <a:solidFill>
                  <a:srgbClr val="000000"/>
                </a:solidFill>
              </a:rPr>
              <a:t>f – </a:t>
            </a:r>
            <a:r>
              <a:rPr lang="en-GB" sz="3600" dirty="0" err="1">
                <a:solidFill>
                  <a:srgbClr val="000000"/>
                </a:solidFill>
              </a:rPr>
              <a:t>ohn</a:t>
            </a:r>
            <a:r>
              <a:rPr lang="en-GB" sz="3600" dirty="0">
                <a:solidFill>
                  <a:srgbClr val="000000"/>
                </a:solidFill>
              </a:rPr>
              <a:t>. </a:t>
            </a:r>
            <a:r>
              <a:rPr lang="en-GB" sz="3600" dirty="0" err="1">
                <a:solidFill>
                  <a:srgbClr val="000000"/>
                </a:solidFill>
              </a:rPr>
              <a:t>vzdálenost</a:t>
            </a:r>
            <a:br>
              <a:rPr lang="en-GB" sz="3600" dirty="0">
                <a:solidFill>
                  <a:srgbClr val="000000"/>
                </a:solidFill>
              </a:rPr>
            </a:br>
            <a:r>
              <a:rPr lang="en-GB" sz="3600" dirty="0">
                <a:solidFill>
                  <a:srgbClr val="000000"/>
                </a:solidFill>
              </a:rPr>
              <a:t>V – </a:t>
            </a:r>
            <a:r>
              <a:rPr lang="en-GB" sz="3600" dirty="0" err="1">
                <a:solidFill>
                  <a:srgbClr val="000000"/>
                </a:solidFill>
              </a:rPr>
              <a:t>vrchol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zrcadla</a:t>
            </a:r>
            <a:r>
              <a:rPr lang="en-GB" sz="4400" dirty="0">
                <a:solidFill>
                  <a:srgbClr val="000000"/>
                </a:solidFill>
              </a:rPr>
              <a:t>     </a:t>
            </a:r>
            <a:r>
              <a:rPr lang="en-GB" sz="3600" b="1" dirty="0">
                <a:solidFill>
                  <a:srgbClr val="00CC00"/>
                </a:solidFill>
              </a:rPr>
              <a:t>f = r/2        r = 2f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 rot="10800000" flipV="1">
            <a:off x="5002213" y="228600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715000" y="2928938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429000" y="2571750"/>
            <a:ext cx="5016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 V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 rot="10800000" flipV="1">
            <a:off x="4359275" y="2936875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</a:t>
            </a:r>
          </a:p>
        </p:txBody>
      </p:sp>
      <p:cxnSp>
        <p:nvCxnSpPr>
          <p:cNvPr id="24591" name="AutoShape 15"/>
          <p:cNvCxnSpPr>
            <a:cxnSpLocks noChangeShapeType="1"/>
          </p:cNvCxnSpPr>
          <p:nvPr/>
        </p:nvCxnSpPr>
        <p:spPr bwMode="auto">
          <a:xfrm>
            <a:off x="428625" y="1714500"/>
            <a:ext cx="1714500" cy="1588"/>
          </a:xfrm>
          <a:prstGeom prst="straightConnector1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8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3" grpId="0" animBg="1"/>
      <p:bldP spid="245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1"/>
          <p:cNvSpPr>
            <a:spLocks noChangeArrowheads="1"/>
          </p:cNvSpPr>
          <p:nvPr/>
        </p:nvSpPr>
        <p:spPr bwMode="auto">
          <a:xfrm rot="10800000">
            <a:off x="4933950" y="2208213"/>
            <a:ext cx="1500188" cy="3357562"/>
          </a:xfrm>
          <a:custGeom>
            <a:avLst/>
            <a:gdLst>
              <a:gd name="T0" fmla="*/ 864906 w 1500187"/>
              <a:gd name="T1" fmla="*/ 19782 h 3357562"/>
              <a:gd name="T2" fmla="*/ 750095 w 1500187"/>
              <a:gd name="T3" fmla="*/ 1678781 h 3357562"/>
              <a:gd name="T4" fmla="*/ 789843 w 1500187"/>
              <a:gd name="T5" fmla="*/ 3355203 h 3357562"/>
              <a:gd name="T6" fmla="*/ 0 60000 65536"/>
              <a:gd name="T7" fmla="*/ 0 60000 65536"/>
              <a:gd name="T8" fmla="*/ 0 60000 65536"/>
              <a:gd name="T9" fmla="*/ 789842 w 1500187"/>
              <a:gd name="T10" fmla="*/ 19782 h 3357562"/>
              <a:gd name="T11" fmla="*/ 1500187 w 1500187"/>
              <a:gd name="T12" fmla="*/ 3355203 h 3357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187" h="3357562" stroke="0">
                <a:moveTo>
                  <a:pt x="864905" y="19782"/>
                </a:moveTo>
                <a:lnTo>
                  <a:pt x="864904" y="19782"/>
                </a:lnTo>
                <a:cubicBezTo>
                  <a:pt x="1230481" y="146511"/>
                  <a:pt x="1500187" y="850831"/>
                  <a:pt x="1500187" y="1678781"/>
                </a:cubicBezTo>
                <a:cubicBezTo>
                  <a:pt x="1500187" y="2571380"/>
                  <a:pt x="1188097" y="3307909"/>
                  <a:pt x="789836" y="3355203"/>
                </a:cubicBezTo>
                <a:lnTo>
                  <a:pt x="750094" y="1678781"/>
                </a:lnTo>
                <a:lnTo>
                  <a:pt x="864905" y="19782"/>
                </a:lnTo>
                <a:close/>
              </a:path>
              <a:path w="1500187" h="3357562" fill="none">
                <a:moveTo>
                  <a:pt x="864905" y="19782"/>
                </a:moveTo>
                <a:lnTo>
                  <a:pt x="864904" y="19782"/>
                </a:lnTo>
                <a:cubicBezTo>
                  <a:pt x="1230481" y="146511"/>
                  <a:pt x="1500187" y="850831"/>
                  <a:pt x="1500187" y="1678781"/>
                </a:cubicBezTo>
                <a:cubicBezTo>
                  <a:pt x="1500187" y="2571380"/>
                  <a:pt x="1188097" y="3307909"/>
                  <a:pt x="789836" y="33552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 flipV="1">
            <a:off x="1116013" y="3859213"/>
            <a:ext cx="7000875" cy="49212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7740352" y="342900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6156325" y="3860800"/>
            <a:ext cx="719138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 rot="10800000" flipV="1">
            <a:off x="6875463" y="3863975"/>
            <a:ext cx="5048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S</a:t>
            </a:r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 flipH="1">
            <a:off x="6115050" y="3717925"/>
            <a:ext cx="4763" cy="357188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 flipH="1">
            <a:off x="7400925" y="3646488"/>
            <a:ext cx="4763" cy="428625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30728" name="AutoShape 8"/>
          <p:cNvCxnSpPr>
            <a:cxnSpLocks noChangeShapeType="1"/>
          </p:cNvCxnSpPr>
          <p:nvPr/>
        </p:nvCxnSpPr>
        <p:spPr bwMode="auto">
          <a:xfrm>
            <a:off x="251520" y="2564904"/>
            <a:ext cx="4929188" cy="1588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0729" name="AutoShape 9"/>
          <p:cNvCxnSpPr>
            <a:cxnSpLocks noChangeShapeType="1"/>
          </p:cNvCxnSpPr>
          <p:nvPr/>
        </p:nvCxnSpPr>
        <p:spPr bwMode="auto">
          <a:xfrm flipH="1" flipV="1">
            <a:off x="3563888" y="404664"/>
            <a:ext cx="1643112" cy="2144862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5265738" y="2646363"/>
            <a:ext cx="857250" cy="1214437"/>
          </a:xfrm>
          <a:prstGeom prst="line">
            <a:avLst/>
          </a:prstGeom>
          <a:noFill/>
          <a:ln w="19080">
            <a:solidFill>
              <a:srgbClr val="00B05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79388" y="188913"/>
            <a:ext cx="87153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Předmět kdekoli před vyp. zrcadlem</a:t>
            </a:r>
          </a:p>
        </p:txBody>
      </p:sp>
      <p:cxnSp>
        <p:nvCxnSpPr>
          <p:cNvPr id="30732" name="AutoShape 12"/>
          <p:cNvCxnSpPr>
            <a:cxnSpLocks noChangeShapeType="1"/>
          </p:cNvCxnSpPr>
          <p:nvPr/>
        </p:nvCxnSpPr>
        <p:spPr bwMode="auto">
          <a:xfrm flipH="1" flipV="1">
            <a:off x="2746376" y="2573340"/>
            <a:ext cx="25424" cy="1287708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0733" name="AutoShape 13"/>
          <p:cNvCxnSpPr>
            <a:cxnSpLocks noChangeShapeType="1"/>
          </p:cNvCxnSpPr>
          <p:nvPr/>
        </p:nvCxnSpPr>
        <p:spPr bwMode="auto">
          <a:xfrm flipH="1" flipV="1">
            <a:off x="611188" y="1700213"/>
            <a:ext cx="4321175" cy="1728787"/>
          </a:xfrm>
          <a:prstGeom prst="straightConnector1">
            <a:avLst/>
          </a:prstGeom>
          <a:noFill/>
          <a:ln w="19080">
            <a:solidFill>
              <a:srgbClr val="00CC99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0734" name="AutoShape 14"/>
          <p:cNvCxnSpPr>
            <a:cxnSpLocks noChangeShapeType="1"/>
          </p:cNvCxnSpPr>
          <p:nvPr/>
        </p:nvCxnSpPr>
        <p:spPr bwMode="auto">
          <a:xfrm>
            <a:off x="467544" y="1988840"/>
            <a:ext cx="4464819" cy="1152823"/>
          </a:xfrm>
          <a:prstGeom prst="straightConnector1">
            <a:avLst/>
          </a:prstGeom>
          <a:noFill/>
          <a:ln w="1908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4932363" y="3429000"/>
            <a:ext cx="2016125" cy="1588"/>
          </a:xfrm>
          <a:prstGeom prst="lin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5004048" y="3140968"/>
            <a:ext cx="2376240" cy="721420"/>
          </a:xfrm>
          <a:prstGeom prst="line">
            <a:avLst/>
          </a:prstGeom>
          <a:noFill/>
          <a:ln w="1908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30737" name="AutoShape 17"/>
          <p:cNvCxnSpPr>
            <a:cxnSpLocks noChangeShapeType="1"/>
          </p:cNvCxnSpPr>
          <p:nvPr/>
        </p:nvCxnSpPr>
        <p:spPr bwMode="auto">
          <a:xfrm flipH="1" flipV="1">
            <a:off x="323528" y="1916832"/>
            <a:ext cx="4595440" cy="1197274"/>
          </a:xfrm>
          <a:prstGeom prst="straightConnector1">
            <a:avLst/>
          </a:prstGeom>
          <a:noFill/>
          <a:ln w="1908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0738" name="AutoShape 18"/>
          <p:cNvCxnSpPr>
            <a:cxnSpLocks noChangeShapeType="1"/>
          </p:cNvCxnSpPr>
          <p:nvPr/>
        </p:nvCxnSpPr>
        <p:spPr bwMode="auto">
          <a:xfrm>
            <a:off x="684213" y="3429000"/>
            <a:ext cx="4248150" cy="1588"/>
          </a:xfrm>
          <a:prstGeom prst="straightConnector1">
            <a:avLst/>
          </a:prstGeom>
          <a:noFill/>
          <a:ln w="19080">
            <a:solidFill>
              <a:srgbClr val="00CC99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0739" name="AutoShape 19"/>
          <p:cNvCxnSpPr>
            <a:cxnSpLocks noChangeShapeType="1"/>
          </p:cNvCxnSpPr>
          <p:nvPr/>
        </p:nvCxnSpPr>
        <p:spPr bwMode="auto">
          <a:xfrm flipV="1">
            <a:off x="5795963" y="3356992"/>
            <a:ext cx="173" cy="503808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250825" y="4868863"/>
            <a:ext cx="8208963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u="sng" dirty="0">
                <a:solidFill>
                  <a:srgbClr val="000000"/>
                </a:solidFill>
                <a:latin typeface="Calibri" pitchFamily="34" charset="0"/>
              </a:rPr>
              <a:t>Obraz vždy</a:t>
            </a:r>
            <a:r>
              <a:rPr lang="en-GB" sz="3600" u="sng" dirty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 1. </a:t>
            </a:r>
            <a:r>
              <a:rPr lang="en-GB" sz="3600" dirty="0" err="1">
                <a:solidFill>
                  <a:srgbClr val="000000"/>
                </a:solidFill>
                <a:latin typeface="Calibri" pitchFamily="34" charset="0"/>
              </a:rPr>
              <a:t>zmenšený</a:t>
            </a:r>
            <a:endParaRPr lang="en-GB" sz="36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		    </a:t>
            </a:r>
            <a:r>
              <a:rPr lang="cs-CZ" sz="3600" dirty="0">
                <a:solidFill>
                  <a:srgbClr val="000000"/>
                </a:solidFill>
                <a:latin typeface="Calibri" pitchFamily="34" charset="0"/>
              </a:rPr>
              <a:t>         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2. </a:t>
            </a:r>
            <a:r>
              <a:rPr lang="en-GB" sz="3600" dirty="0" err="1">
                <a:solidFill>
                  <a:srgbClr val="000000"/>
                </a:solidFill>
                <a:latin typeface="Calibri" pitchFamily="34" charset="0"/>
              </a:rPr>
              <a:t>neskutečný</a:t>
            </a:r>
            <a:endParaRPr lang="en-GB" sz="36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  <a:latin typeface="Calibri" pitchFamily="34" charset="0"/>
              </a:rPr>
              <a:t>		     </a:t>
            </a:r>
            <a:r>
              <a:rPr lang="cs-CZ" sz="3200" dirty="0">
                <a:solidFill>
                  <a:srgbClr val="000000"/>
                </a:solidFill>
                <a:latin typeface="Calibri" pitchFamily="34" charset="0"/>
              </a:rPr>
              <a:t>         </a:t>
            </a:r>
            <a:r>
              <a:rPr lang="en-GB" sz="3600" dirty="0">
                <a:solidFill>
                  <a:srgbClr val="000000"/>
                </a:solidFill>
                <a:latin typeface="Calibri" pitchFamily="34" charset="0"/>
              </a:rPr>
              <a:t>3. </a:t>
            </a:r>
            <a:r>
              <a:rPr lang="en-GB" sz="3600" dirty="0" err="1">
                <a:solidFill>
                  <a:srgbClr val="000000"/>
                </a:solidFill>
                <a:latin typeface="Calibri" pitchFamily="34" charset="0"/>
              </a:rPr>
              <a:t>přímý</a:t>
            </a:r>
            <a:endParaRPr lang="en-GB" sz="3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8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8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9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4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9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4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7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7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nimBg="1"/>
      <p:bldP spid="30735" grpId="0" animBg="1"/>
      <p:bldP spid="307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4572000" cy="19341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 dirty="0">
                <a:solidFill>
                  <a:srgbClr val="000000"/>
                </a:solidFill>
              </a:rPr>
              <a:t>Využití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dirty="0">
                <a:solidFill>
                  <a:srgbClr val="000000"/>
                </a:solidFill>
              </a:rPr>
              <a:t>– zrcadla, u nichž vyžadujeme veliké zorné pole – dopravní zrcadla u silnic, zrcátka automobilů, ...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708920"/>
            <a:ext cx="3333750" cy="306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786313"/>
            <a:ext cx="9144000" cy="17145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 o – optická osa        V – vrchol zrcadla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 S – střed křivosti      r – poloměr křivosti  </a:t>
            </a:r>
            <a:r>
              <a:rPr lang="en-GB" sz="3600" b="1">
                <a:solidFill>
                  <a:srgbClr val="00B050"/>
                </a:solidFill>
              </a:rPr>
              <a:t>r = 2f                           </a:t>
            </a:r>
            <a:br>
              <a:rPr lang="en-GB" sz="3600" b="1">
                <a:solidFill>
                  <a:srgbClr val="000000"/>
                </a:solidFill>
              </a:rPr>
            </a:br>
            <a:r>
              <a:rPr lang="en-GB" sz="3600">
                <a:solidFill>
                  <a:srgbClr val="000000"/>
                </a:solidFill>
              </a:rPr>
              <a:t> F – ohnisko</a:t>
            </a:r>
            <a:r>
              <a:rPr lang="en-GB" sz="4400">
                <a:solidFill>
                  <a:srgbClr val="000000"/>
                </a:solidFill>
              </a:rPr>
              <a:t>            </a:t>
            </a:r>
            <a:r>
              <a:rPr lang="en-GB" sz="3600">
                <a:solidFill>
                  <a:srgbClr val="000000"/>
                </a:solidFill>
              </a:rPr>
              <a:t>f – ohn. vzdálenost   </a:t>
            </a:r>
            <a:r>
              <a:rPr lang="en-GB" sz="3600" b="1">
                <a:solidFill>
                  <a:srgbClr val="00CC00"/>
                </a:solidFill>
              </a:rPr>
              <a:t>f = r/2</a:t>
            </a:r>
            <a:br>
              <a:rPr lang="en-GB" sz="3600" b="1">
                <a:solidFill>
                  <a:srgbClr val="000000"/>
                </a:solidFill>
              </a:rPr>
            </a:br>
            <a:r>
              <a:rPr lang="en-GB" sz="360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9388" y="0"/>
            <a:ext cx="8201025" cy="14700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buClr>
                <a:srgbClr val="00CC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u="sng">
                <a:solidFill>
                  <a:srgbClr val="00CC00"/>
                </a:solidFill>
                <a:latin typeface="Arial" charset="0"/>
              </a:rPr>
              <a:t>Duté zrcadlo</a:t>
            </a:r>
            <a:r>
              <a:rPr lang="en-GB" sz="4400" u="sng">
                <a:solidFill>
                  <a:srgbClr val="000000"/>
                </a:solidFill>
                <a:latin typeface="Arial" charset="0"/>
              </a:rPr>
              <a:t> -</a:t>
            </a:r>
            <a:r>
              <a:rPr lang="en-GB" sz="4400" i="0" u="sng">
                <a:solidFill>
                  <a:srgbClr val="000000"/>
                </a:solidFill>
                <a:latin typeface="Arial" charset="0"/>
              </a:rPr>
              <a:t>popis</a:t>
            </a:r>
          </a:p>
        </p:txBody>
      </p:sp>
      <p:sp>
        <p:nvSpPr>
          <p:cNvPr id="15363" name="Freeform 3"/>
          <p:cNvSpPr>
            <a:spLocks noChangeArrowheads="1"/>
          </p:cNvSpPr>
          <p:nvPr/>
        </p:nvSpPr>
        <p:spPr bwMode="auto">
          <a:xfrm>
            <a:off x="5076825" y="1196975"/>
            <a:ext cx="1571625" cy="3455988"/>
          </a:xfrm>
          <a:custGeom>
            <a:avLst/>
            <a:gdLst>
              <a:gd name="T0" fmla="*/ 904038 w 1571625"/>
              <a:gd name="T1" fmla="*/ 19669 h 3455988"/>
              <a:gd name="T2" fmla="*/ 785813 w 1571625"/>
              <a:gd name="T3" fmla="*/ 1727994 h 3455988"/>
              <a:gd name="T4" fmla="*/ 826728 w 1571625"/>
              <a:gd name="T5" fmla="*/ 3453644 h 3455988"/>
              <a:gd name="T6" fmla="*/ 0 60000 65536"/>
              <a:gd name="T7" fmla="*/ 0 60000 65536"/>
              <a:gd name="T8" fmla="*/ 0 60000 65536"/>
              <a:gd name="T9" fmla="*/ 826728 w 1571625"/>
              <a:gd name="T10" fmla="*/ 19669 h 3455988"/>
              <a:gd name="T11" fmla="*/ 1571625 w 1571625"/>
              <a:gd name="T12" fmla="*/ 3453644 h 34559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455988" stroke="0">
                <a:moveTo>
                  <a:pt x="904038" y="19669"/>
                </a:moveTo>
                <a:lnTo>
                  <a:pt x="904038" y="19668"/>
                </a:lnTo>
                <a:cubicBezTo>
                  <a:pt x="1287956" y="148145"/>
                  <a:pt x="1571626" y="874040"/>
                  <a:pt x="1571626" y="1727994"/>
                </a:cubicBezTo>
                <a:cubicBezTo>
                  <a:pt x="1571626" y="2647376"/>
                  <a:pt x="1244250" y="3405779"/>
                  <a:pt x="826723" y="3453644"/>
                </a:cubicBezTo>
                <a:lnTo>
                  <a:pt x="785813" y="1727994"/>
                </a:lnTo>
                <a:lnTo>
                  <a:pt x="904038" y="19669"/>
                </a:lnTo>
                <a:close/>
              </a:path>
              <a:path w="1571625" h="3455988" fill="none">
                <a:moveTo>
                  <a:pt x="904038" y="19669"/>
                </a:moveTo>
                <a:lnTo>
                  <a:pt x="904038" y="19668"/>
                </a:lnTo>
                <a:cubicBezTo>
                  <a:pt x="1287956" y="148145"/>
                  <a:pt x="1571626" y="874040"/>
                  <a:pt x="1571626" y="1727994"/>
                </a:cubicBezTo>
                <a:cubicBezTo>
                  <a:pt x="1571626" y="2647376"/>
                  <a:pt x="1244250" y="3405779"/>
                  <a:pt x="826723" y="3453644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216775" y="2786063"/>
            <a:ext cx="3143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59338" y="2924175"/>
            <a:ext cx="3603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 rot="10800000" flipV="1">
            <a:off x="3203575" y="2924175"/>
            <a:ext cx="43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4857750" y="2781300"/>
            <a:ext cx="4763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3201988" y="2852738"/>
            <a:ext cx="4762" cy="36036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900113" y="404813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 rot="10800000" flipV="1">
            <a:off x="4573588" y="234950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580063" y="2924175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228184" y="2420888"/>
            <a:ext cx="36004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 rot="10800000" flipV="1">
            <a:off x="3925888" y="299720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</a:t>
            </a:r>
          </a:p>
        </p:txBody>
      </p:sp>
      <p:cxnSp>
        <p:nvCxnSpPr>
          <p:cNvPr id="15374" name="AutoShape 14"/>
          <p:cNvCxnSpPr>
            <a:cxnSpLocks noChangeShapeType="1"/>
          </p:cNvCxnSpPr>
          <p:nvPr/>
        </p:nvCxnSpPr>
        <p:spPr bwMode="auto">
          <a:xfrm>
            <a:off x="500063" y="2000250"/>
            <a:ext cx="1714500" cy="1588"/>
          </a:xfrm>
          <a:prstGeom prst="straightConnector1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642938" y="2927350"/>
            <a:ext cx="6610350" cy="7461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69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  <p:bldP spid="153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214312" y="446807"/>
            <a:ext cx="8929688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>
                <a:solidFill>
                  <a:srgbClr val="000000"/>
                </a:solidFill>
              </a:rPr>
              <a:t>Paprsek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směřující</a:t>
            </a:r>
            <a:r>
              <a:rPr lang="en-GB" sz="3600" dirty="0">
                <a:solidFill>
                  <a:srgbClr val="000000"/>
                </a:solidFill>
              </a:rPr>
              <a:t> do </a:t>
            </a:r>
            <a:r>
              <a:rPr lang="en-GB" sz="3600" dirty="0" err="1">
                <a:solidFill>
                  <a:srgbClr val="000000"/>
                </a:solidFill>
              </a:rPr>
              <a:t>ohniska</a:t>
            </a:r>
            <a:r>
              <a:rPr lang="en-GB" sz="3600" dirty="0">
                <a:solidFill>
                  <a:srgbClr val="000000"/>
                </a:solidFill>
              </a:rPr>
              <a:t> F se po </a:t>
            </a:r>
            <a:r>
              <a:rPr lang="en-GB" sz="3600" dirty="0" err="1">
                <a:solidFill>
                  <a:srgbClr val="000000"/>
                </a:solidFill>
              </a:rPr>
              <a:t>dopadu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na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zrcadlo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odrazí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rovnoběžně</a:t>
            </a:r>
            <a:r>
              <a:rPr lang="en-GB" sz="3600" dirty="0">
                <a:solidFill>
                  <a:srgbClr val="000000"/>
                </a:solidFill>
              </a:rPr>
              <a:t> s opt.</a:t>
            </a:r>
            <a:r>
              <a:rPr lang="cs-CZ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osou</a:t>
            </a:r>
            <a:endParaRPr lang="en-GB" sz="3600" dirty="0">
              <a:solidFill>
                <a:srgbClr val="000000"/>
              </a:solidFill>
            </a:endParaRPr>
          </a:p>
        </p:txBody>
      </p:sp>
      <p:sp>
        <p:nvSpPr>
          <p:cNvPr id="22531" name="Freeform 2"/>
          <p:cNvSpPr>
            <a:spLocks noChangeArrowheads="1"/>
          </p:cNvSpPr>
          <p:nvPr/>
        </p:nvSpPr>
        <p:spPr bwMode="auto">
          <a:xfrm>
            <a:off x="4786313" y="2071688"/>
            <a:ext cx="1571625" cy="3500437"/>
          </a:xfrm>
          <a:custGeom>
            <a:avLst/>
            <a:gdLst>
              <a:gd name="T0" fmla="*/ 905523 w 1571625"/>
              <a:gd name="T1" fmla="*/ 20428 h 3500437"/>
              <a:gd name="T2" fmla="*/ 785813 w 1571625"/>
              <a:gd name="T3" fmla="*/ 1750219 h 3500437"/>
              <a:gd name="T4" fmla="*/ 827253 w 1571625"/>
              <a:gd name="T5" fmla="*/ 3498002 h 3500437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7"/>
              <a:gd name="T11" fmla="*/ 1571625 w 1571625"/>
              <a:gd name="T12" fmla="*/ 349800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7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7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 flipV="1">
            <a:off x="1143000" y="3861048"/>
            <a:ext cx="6165304" cy="4420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7020272" y="3356992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cxnSp>
        <p:nvCxnSpPr>
          <p:cNvPr id="16389" name="AutoShape 5"/>
          <p:cNvCxnSpPr>
            <a:cxnSpLocks noChangeShapeType="1"/>
          </p:cNvCxnSpPr>
          <p:nvPr/>
        </p:nvCxnSpPr>
        <p:spPr bwMode="auto">
          <a:xfrm flipH="1">
            <a:off x="1000125" y="4714875"/>
            <a:ext cx="5214938" cy="71438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4787900" y="3929063"/>
            <a:ext cx="2841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 flipV="1">
            <a:off x="2987824" y="4005064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16392" name="AutoShape 8"/>
          <p:cNvCxnSpPr>
            <a:cxnSpLocks noChangeShapeType="1"/>
          </p:cNvCxnSpPr>
          <p:nvPr/>
        </p:nvCxnSpPr>
        <p:spPr bwMode="auto">
          <a:xfrm>
            <a:off x="2123728" y="2132856"/>
            <a:ext cx="4091335" cy="2582019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610" name="Line 9"/>
          <p:cNvSpPr>
            <a:spLocks noChangeShapeType="1"/>
          </p:cNvSpPr>
          <p:nvPr/>
        </p:nvSpPr>
        <p:spPr bwMode="auto">
          <a:xfrm flipH="1">
            <a:off x="4856163" y="371475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 flipH="1">
            <a:off x="3284538" y="371475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6012160" y="3429000"/>
            <a:ext cx="3603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5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41200" y="422276"/>
            <a:ext cx="8201025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>
                <a:solidFill>
                  <a:srgbClr val="000000"/>
                </a:solidFill>
              </a:rPr>
              <a:t>Paprsek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rovnoběžný</a:t>
            </a:r>
            <a:r>
              <a:rPr lang="en-GB" sz="3600" dirty="0">
                <a:solidFill>
                  <a:srgbClr val="000000"/>
                </a:solidFill>
              </a:rPr>
              <a:t> s opt.</a:t>
            </a:r>
            <a:r>
              <a:rPr lang="cs-CZ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osou</a:t>
            </a:r>
            <a:r>
              <a:rPr lang="en-GB" sz="3600" dirty="0">
                <a:solidFill>
                  <a:srgbClr val="000000"/>
                </a:solidFill>
              </a:rPr>
              <a:t> se po </a:t>
            </a:r>
            <a:r>
              <a:rPr lang="en-GB" sz="3600" dirty="0" err="1">
                <a:solidFill>
                  <a:srgbClr val="000000"/>
                </a:solidFill>
              </a:rPr>
              <a:t>dopadu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na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zrcadlo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odrazí</a:t>
            </a:r>
            <a:r>
              <a:rPr lang="en-GB" sz="3600" dirty="0">
                <a:solidFill>
                  <a:srgbClr val="000000"/>
                </a:solidFill>
              </a:rPr>
              <a:t> do </a:t>
            </a:r>
            <a:r>
              <a:rPr lang="en-GB" sz="3600" dirty="0" err="1">
                <a:solidFill>
                  <a:srgbClr val="000000"/>
                </a:solidFill>
              </a:rPr>
              <a:t>ohniska</a:t>
            </a:r>
            <a:r>
              <a:rPr lang="en-GB" sz="3600" dirty="0">
                <a:solidFill>
                  <a:srgbClr val="000000"/>
                </a:solidFill>
              </a:rPr>
              <a:t> F. </a:t>
            </a:r>
          </a:p>
        </p:txBody>
      </p:sp>
      <p:sp>
        <p:nvSpPr>
          <p:cNvPr id="23555" name="Freeform 2"/>
          <p:cNvSpPr>
            <a:spLocks noChangeArrowheads="1"/>
          </p:cNvSpPr>
          <p:nvPr/>
        </p:nvSpPr>
        <p:spPr bwMode="auto">
          <a:xfrm>
            <a:off x="4786313" y="2071688"/>
            <a:ext cx="1571625" cy="3500437"/>
          </a:xfrm>
          <a:custGeom>
            <a:avLst/>
            <a:gdLst>
              <a:gd name="T0" fmla="*/ 905523 w 1571625"/>
              <a:gd name="T1" fmla="*/ 20428 h 3500437"/>
              <a:gd name="T2" fmla="*/ 785813 w 1571625"/>
              <a:gd name="T3" fmla="*/ 1750219 h 3500437"/>
              <a:gd name="T4" fmla="*/ 827253 w 1571625"/>
              <a:gd name="T5" fmla="*/ 3498002 h 3500437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7"/>
              <a:gd name="T11" fmla="*/ 1571625 w 1571625"/>
              <a:gd name="T12" fmla="*/ 349800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7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7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 flipV="1">
            <a:off x="1143000" y="3927475"/>
            <a:ext cx="5538788" cy="49213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732240" y="3645024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860032" y="4077072"/>
            <a:ext cx="2143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 flipV="1">
            <a:off x="2915816" y="4077072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 flipH="1">
            <a:off x="4788024" y="378904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 flipH="1">
            <a:off x="3275856" y="378904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17418" name="AutoShape 10"/>
          <p:cNvCxnSpPr>
            <a:cxnSpLocks noChangeShapeType="1"/>
          </p:cNvCxnSpPr>
          <p:nvPr/>
        </p:nvCxnSpPr>
        <p:spPr bwMode="auto">
          <a:xfrm>
            <a:off x="1285875" y="2643188"/>
            <a:ext cx="4929188" cy="1587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419" name="AutoShape 11"/>
          <p:cNvCxnSpPr>
            <a:cxnSpLocks noChangeShapeType="1"/>
          </p:cNvCxnSpPr>
          <p:nvPr/>
        </p:nvCxnSpPr>
        <p:spPr bwMode="auto">
          <a:xfrm flipH="1">
            <a:off x="2555776" y="2708920"/>
            <a:ext cx="3571875" cy="3286125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6012160" y="3429000"/>
            <a:ext cx="2889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4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5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75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Paprsek procházející středem zrcadla se po dopadu na zrcadlo odrazí zpět stejným směrem</a:t>
            </a:r>
            <a:r>
              <a:rPr lang="en-GB" sz="40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4579" name="Freeform 2"/>
          <p:cNvSpPr>
            <a:spLocks noChangeArrowheads="1"/>
          </p:cNvSpPr>
          <p:nvPr/>
        </p:nvSpPr>
        <p:spPr bwMode="auto">
          <a:xfrm>
            <a:off x="4643438" y="2214563"/>
            <a:ext cx="1571625" cy="3500437"/>
          </a:xfrm>
          <a:custGeom>
            <a:avLst/>
            <a:gdLst>
              <a:gd name="T0" fmla="*/ 905523 w 1571625"/>
              <a:gd name="T1" fmla="*/ 20428 h 3500437"/>
              <a:gd name="T2" fmla="*/ 785813 w 1571625"/>
              <a:gd name="T3" fmla="*/ 1750219 h 3500437"/>
              <a:gd name="T4" fmla="*/ 827253 w 1571625"/>
              <a:gd name="T5" fmla="*/ 3498002 h 3500437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7"/>
              <a:gd name="T11" fmla="*/ 1571625 w 1571625"/>
              <a:gd name="T12" fmla="*/ 349800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7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7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3333CC">
              <a:alpha val="9804"/>
            </a:srgbClr>
          </a:solidFill>
          <a:ln w="38160">
            <a:solidFill>
              <a:srgbClr val="262699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2" name="Line 3"/>
          <p:cNvSpPr>
            <a:spLocks noChangeShapeType="1"/>
          </p:cNvSpPr>
          <p:nvPr/>
        </p:nvSpPr>
        <p:spPr bwMode="auto">
          <a:xfrm flipV="1">
            <a:off x="1143000" y="3856038"/>
            <a:ext cx="5538788" cy="492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6588224" y="3429000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4788024" y="4005064"/>
            <a:ext cx="2905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 flipV="1">
            <a:off x="3059832" y="4077072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 flipH="1">
            <a:off x="4856163" y="371475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 flipH="1">
            <a:off x="3284538" y="371475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785813" y="35718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868144" y="3429000"/>
            <a:ext cx="2889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8443" name="AutoShape 11"/>
          <p:cNvCxnSpPr>
            <a:cxnSpLocks noChangeShapeType="1"/>
          </p:cNvCxnSpPr>
          <p:nvPr/>
        </p:nvCxnSpPr>
        <p:spPr bwMode="auto">
          <a:xfrm>
            <a:off x="468313" y="2924175"/>
            <a:ext cx="5688012" cy="1944688"/>
          </a:xfrm>
          <a:prstGeom prst="straightConnector1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</p:cxnSp>
      <p:cxnSp>
        <p:nvCxnSpPr>
          <p:cNvPr id="18444" name="AutoShape 12"/>
          <p:cNvCxnSpPr>
            <a:cxnSpLocks noChangeShapeType="1"/>
          </p:cNvCxnSpPr>
          <p:nvPr/>
        </p:nvCxnSpPr>
        <p:spPr bwMode="auto">
          <a:xfrm flipH="1" flipV="1">
            <a:off x="395288" y="2924175"/>
            <a:ext cx="5689600" cy="1944688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45" name="AutoShape 13"/>
          <p:cNvCxnSpPr>
            <a:cxnSpLocks noChangeShapeType="1"/>
          </p:cNvCxnSpPr>
          <p:nvPr/>
        </p:nvCxnSpPr>
        <p:spPr bwMode="auto">
          <a:xfrm flipV="1">
            <a:off x="179388" y="2636838"/>
            <a:ext cx="5761037" cy="2663825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</p:cxnSp>
      <p:cxnSp>
        <p:nvCxnSpPr>
          <p:cNvPr id="18446" name="AutoShape 14"/>
          <p:cNvCxnSpPr>
            <a:cxnSpLocks noChangeShapeType="1"/>
          </p:cNvCxnSpPr>
          <p:nvPr/>
        </p:nvCxnSpPr>
        <p:spPr bwMode="auto">
          <a:xfrm flipH="1">
            <a:off x="323850" y="2636838"/>
            <a:ext cx="5616575" cy="2638425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92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85750" y="285750"/>
            <a:ext cx="8201025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err="1">
                <a:solidFill>
                  <a:srgbClr val="000000"/>
                </a:solidFill>
              </a:rPr>
              <a:t>Význačné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paprsky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dutého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zrcadla</a:t>
            </a:r>
            <a:r>
              <a:rPr lang="cs-CZ" sz="3200" dirty="0">
                <a:solidFill>
                  <a:srgbClr val="000000"/>
                </a:solidFill>
              </a:rPr>
              <a:t> </a:t>
            </a:r>
            <a:r>
              <a:rPr lang="cs-CZ" sz="3200" dirty="0" err="1">
                <a:solidFill>
                  <a:srgbClr val="000000"/>
                </a:solidFill>
              </a:rPr>
              <a:t>shrnutě</a:t>
            </a:r>
            <a:r>
              <a:rPr lang="cs-CZ" sz="3200" dirty="0">
                <a:solidFill>
                  <a:srgbClr val="000000"/>
                </a:solidFill>
              </a:rPr>
              <a:t>: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25603" name="Freeform 2"/>
          <p:cNvSpPr>
            <a:spLocks noChangeArrowheads="1"/>
          </p:cNvSpPr>
          <p:nvPr/>
        </p:nvSpPr>
        <p:spPr bwMode="auto">
          <a:xfrm>
            <a:off x="4786313" y="2143125"/>
            <a:ext cx="1571625" cy="3500438"/>
          </a:xfrm>
          <a:custGeom>
            <a:avLst/>
            <a:gdLst>
              <a:gd name="T0" fmla="*/ 905523 w 1571625"/>
              <a:gd name="T1" fmla="*/ 20428 h 3500438"/>
              <a:gd name="T2" fmla="*/ 785813 w 1571625"/>
              <a:gd name="T3" fmla="*/ 1750219 h 3500438"/>
              <a:gd name="T4" fmla="*/ 827253 w 1571625"/>
              <a:gd name="T5" fmla="*/ 3498003 h 3500438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8"/>
              <a:gd name="T11" fmla="*/ 1571625 w 1571625"/>
              <a:gd name="T12" fmla="*/ 3498003 h 35004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8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8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 flipV="1">
            <a:off x="1214438" y="3856038"/>
            <a:ext cx="5538787" cy="49212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6769100" y="3500438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cxnSp>
        <p:nvCxnSpPr>
          <p:cNvPr id="19461" name="AutoShape 5"/>
          <p:cNvCxnSpPr>
            <a:cxnSpLocks noChangeShapeType="1"/>
          </p:cNvCxnSpPr>
          <p:nvPr/>
        </p:nvCxnSpPr>
        <p:spPr bwMode="auto">
          <a:xfrm flipH="1">
            <a:off x="1000125" y="4714875"/>
            <a:ext cx="5214938" cy="71438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787900" y="3929063"/>
            <a:ext cx="2841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 flipV="1">
            <a:off x="3000375" y="3838575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19464" name="AutoShape 8"/>
          <p:cNvCxnSpPr>
            <a:cxnSpLocks noChangeShapeType="1"/>
          </p:cNvCxnSpPr>
          <p:nvPr/>
        </p:nvCxnSpPr>
        <p:spPr bwMode="auto">
          <a:xfrm>
            <a:off x="2286000" y="2071688"/>
            <a:ext cx="3929063" cy="2643187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682" name="Line 9"/>
          <p:cNvSpPr>
            <a:spLocks noChangeShapeType="1"/>
          </p:cNvSpPr>
          <p:nvPr/>
        </p:nvSpPr>
        <p:spPr bwMode="auto">
          <a:xfrm flipH="1">
            <a:off x="4856163" y="3714750"/>
            <a:ext cx="4762" cy="327025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 flipH="1">
            <a:off x="3284538" y="3714750"/>
            <a:ext cx="4762" cy="327025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19468" name="AutoShape 12"/>
          <p:cNvCxnSpPr>
            <a:cxnSpLocks noChangeShapeType="1"/>
          </p:cNvCxnSpPr>
          <p:nvPr/>
        </p:nvCxnSpPr>
        <p:spPr bwMode="auto">
          <a:xfrm flipV="1">
            <a:off x="1116013" y="2420938"/>
            <a:ext cx="4929187" cy="2571750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69" name="AutoShape 13"/>
          <p:cNvCxnSpPr>
            <a:cxnSpLocks noChangeShapeType="1"/>
          </p:cNvCxnSpPr>
          <p:nvPr/>
        </p:nvCxnSpPr>
        <p:spPr bwMode="auto">
          <a:xfrm flipH="1">
            <a:off x="1116013" y="2420938"/>
            <a:ext cx="4929187" cy="2571750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70" name="AutoShape 14"/>
          <p:cNvCxnSpPr>
            <a:cxnSpLocks noChangeShapeType="1"/>
          </p:cNvCxnSpPr>
          <p:nvPr/>
        </p:nvCxnSpPr>
        <p:spPr bwMode="auto">
          <a:xfrm>
            <a:off x="1285875" y="2714625"/>
            <a:ext cx="4929188" cy="1588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71" name="AutoShape 15"/>
          <p:cNvCxnSpPr>
            <a:cxnSpLocks noChangeShapeType="1"/>
          </p:cNvCxnSpPr>
          <p:nvPr/>
        </p:nvCxnSpPr>
        <p:spPr bwMode="auto">
          <a:xfrm flipH="1">
            <a:off x="2571750" y="2714625"/>
            <a:ext cx="3571875" cy="3286125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689" name="Rectangle 16"/>
          <p:cNvSpPr>
            <a:spLocks noChangeArrowheads="1"/>
          </p:cNvSpPr>
          <p:nvPr/>
        </p:nvSpPr>
        <p:spPr bwMode="auto">
          <a:xfrm>
            <a:off x="6372225" y="3500438"/>
            <a:ext cx="3603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9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3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250825" y="549275"/>
            <a:ext cx="8424863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>
                <a:srgbClr val="00B050"/>
              </a:buClr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en-GB" sz="4400" b="1" u="sng" dirty="0">
                <a:solidFill>
                  <a:srgbClr val="00B050"/>
                </a:solidFill>
                <a:latin typeface="Calibri" pitchFamily="34" charset="0"/>
              </a:rPr>
            </a:br>
            <a:endParaRPr lang="en-GB" sz="4400" b="1" u="sng" dirty="0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Clr>
                <a:srgbClr val="00B05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u="sng" dirty="0">
                <a:solidFill>
                  <a:srgbClr val="00B050"/>
                </a:solidFill>
              </a:rPr>
              <a:t> </a:t>
            </a:r>
            <a:r>
              <a:rPr lang="en-GB" sz="3600" b="1" u="sng" dirty="0" err="1">
                <a:solidFill>
                  <a:srgbClr val="00B050"/>
                </a:solidFill>
                <a:latin typeface="Calibri" pitchFamily="34" charset="0"/>
              </a:rPr>
              <a:t>Zobrazení</a:t>
            </a:r>
            <a:r>
              <a:rPr lang="en-GB" sz="3600" b="1" u="sng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GB" sz="3600" b="1" u="sng" dirty="0" err="1">
                <a:solidFill>
                  <a:srgbClr val="00B050"/>
                </a:solidFill>
                <a:latin typeface="Calibri" pitchFamily="34" charset="0"/>
              </a:rPr>
              <a:t>dutým</a:t>
            </a:r>
            <a:r>
              <a:rPr lang="en-GB" sz="3600" b="1" u="sng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GB" sz="3600" b="1" u="sng" dirty="0" err="1">
                <a:solidFill>
                  <a:srgbClr val="00B050"/>
                </a:solidFill>
                <a:latin typeface="Calibri" pitchFamily="34" charset="0"/>
              </a:rPr>
              <a:t>zrcadlem</a:t>
            </a:r>
            <a:r>
              <a:rPr lang="en-GB" sz="3600" b="1" u="sng" dirty="0">
                <a:solidFill>
                  <a:srgbClr val="00B050"/>
                </a:solidFill>
              </a:rPr>
              <a:t> – 3</a:t>
            </a:r>
            <a:r>
              <a:rPr lang="cs-CZ" sz="3600" b="1" u="sng">
                <a:solidFill>
                  <a:srgbClr val="00B050"/>
                </a:solidFill>
              </a:rPr>
              <a:t> </a:t>
            </a:r>
            <a:r>
              <a:rPr lang="en-GB" sz="3600" b="1" u="sng">
                <a:solidFill>
                  <a:srgbClr val="00B050"/>
                </a:solidFill>
              </a:rPr>
              <a:t>polohy</a:t>
            </a:r>
            <a:br>
              <a:rPr lang="en-GB" sz="4400" b="1" u="sng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en-GB" sz="4400" dirty="0">
                <a:solidFill>
                  <a:srgbClr val="000000"/>
                </a:solidFill>
                <a:latin typeface="Calibri" pitchFamily="34" charset="0"/>
              </a:rPr>
              <a:t>     </a:t>
            </a:r>
            <a:br>
              <a:rPr lang="en-GB" sz="4400" dirty="0">
                <a:solidFill>
                  <a:srgbClr val="000000"/>
                </a:solidFill>
                <a:latin typeface="Calibri" pitchFamily="34" charset="0"/>
              </a:rPr>
            </a:br>
            <a:endParaRPr lang="en-GB" sz="4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468313" y="3716338"/>
            <a:ext cx="76327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494588" y="3319463"/>
            <a:ext cx="3143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757738" y="3392488"/>
            <a:ext cx="433387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 flipV="1">
            <a:off x="2381250" y="3394075"/>
            <a:ext cx="6477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4683125" y="3103563"/>
            <a:ext cx="4763" cy="431800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098800" y="3175000"/>
            <a:ext cx="4763" cy="433388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20488" name="AutoShape 8"/>
          <p:cNvCxnSpPr>
            <a:cxnSpLocks noChangeShapeType="1"/>
          </p:cNvCxnSpPr>
          <p:nvPr/>
        </p:nvCxnSpPr>
        <p:spPr bwMode="auto">
          <a:xfrm flipV="1">
            <a:off x="2165350" y="2024063"/>
            <a:ext cx="1588" cy="136842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6629400" y="2959100"/>
            <a:ext cx="4318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325438" y="3357563"/>
            <a:ext cx="7775575" cy="76200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91" name="Freeform 11"/>
          <p:cNvSpPr>
            <a:spLocks noChangeArrowheads="1"/>
          </p:cNvSpPr>
          <p:nvPr/>
        </p:nvSpPr>
        <p:spPr bwMode="auto">
          <a:xfrm>
            <a:off x="5292725" y="1652588"/>
            <a:ext cx="1571625" cy="3455987"/>
          </a:xfrm>
          <a:custGeom>
            <a:avLst/>
            <a:gdLst>
              <a:gd name="T0" fmla="*/ 904038 w 1571625"/>
              <a:gd name="T1" fmla="*/ 19669 h 3455987"/>
              <a:gd name="T2" fmla="*/ 785813 w 1571625"/>
              <a:gd name="T3" fmla="*/ 1727994 h 3455987"/>
              <a:gd name="T4" fmla="*/ 826728 w 1571625"/>
              <a:gd name="T5" fmla="*/ 3453643 h 3455987"/>
              <a:gd name="T6" fmla="*/ 0 60000 65536"/>
              <a:gd name="T7" fmla="*/ 0 60000 65536"/>
              <a:gd name="T8" fmla="*/ 0 60000 65536"/>
              <a:gd name="T9" fmla="*/ 826728 w 1571625"/>
              <a:gd name="T10" fmla="*/ 19669 h 3455987"/>
              <a:gd name="T11" fmla="*/ 1571625 w 1571625"/>
              <a:gd name="T12" fmla="*/ 3453643 h 3455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455987" stroke="0">
                <a:moveTo>
                  <a:pt x="904038" y="19669"/>
                </a:moveTo>
                <a:lnTo>
                  <a:pt x="904038" y="19668"/>
                </a:lnTo>
                <a:cubicBezTo>
                  <a:pt x="1287956" y="148145"/>
                  <a:pt x="1571626" y="874040"/>
                  <a:pt x="1571626" y="1727994"/>
                </a:cubicBezTo>
                <a:cubicBezTo>
                  <a:pt x="1571626" y="2647376"/>
                  <a:pt x="1244250" y="3405779"/>
                  <a:pt x="826723" y="3453644"/>
                </a:cubicBezTo>
                <a:lnTo>
                  <a:pt x="785813" y="1727994"/>
                </a:lnTo>
                <a:lnTo>
                  <a:pt x="904038" y="19669"/>
                </a:lnTo>
                <a:close/>
              </a:path>
              <a:path w="1571625" h="3455987" fill="none">
                <a:moveTo>
                  <a:pt x="904038" y="19669"/>
                </a:moveTo>
                <a:lnTo>
                  <a:pt x="904038" y="19668"/>
                </a:lnTo>
                <a:cubicBezTo>
                  <a:pt x="1287956" y="148145"/>
                  <a:pt x="1571626" y="874040"/>
                  <a:pt x="1571626" y="1727994"/>
                </a:cubicBezTo>
                <a:cubicBezTo>
                  <a:pt x="1571626" y="2647376"/>
                  <a:pt x="1244250" y="3405779"/>
                  <a:pt x="826723" y="3453644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cxnSp>
        <p:nvCxnSpPr>
          <p:cNvPr id="20492" name="AutoShape 12"/>
          <p:cNvCxnSpPr>
            <a:cxnSpLocks noChangeShapeType="1"/>
          </p:cNvCxnSpPr>
          <p:nvPr/>
        </p:nvCxnSpPr>
        <p:spPr bwMode="auto">
          <a:xfrm flipV="1">
            <a:off x="3821113" y="2024063"/>
            <a:ext cx="1587" cy="136842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</p:cNvCxnSpPr>
          <p:nvPr/>
        </p:nvCxnSpPr>
        <p:spPr bwMode="auto">
          <a:xfrm flipV="1">
            <a:off x="5691188" y="2097088"/>
            <a:ext cx="1587" cy="1295400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0494" name="Rectangle 14"/>
          <p:cNvSpPr>
            <a:spLocks noChangeArrowheads="1"/>
          </p:cNvSpPr>
          <p:nvPr/>
        </p:nvSpPr>
        <p:spPr bwMode="auto">
          <a:xfrm rot="10800000" flipV="1">
            <a:off x="2957513" y="1954213"/>
            <a:ext cx="8636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     </a:t>
            </a:r>
            <a:r>
              <a:rPr lang="en-GB" sz="2000" b="1">
                <a:solidFill>
                  <a:srgbClr val="FF0000"/>
                </a:solidFill>
                <a:latin typeface="Calibri" pitchFamily="34" charset="0"/>
              </a:rPr>
              <a:t>2.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 rot="10800000" flipV="1">
            <a:off x="1590675" y="1657350"/>
            <a:ext cx="423863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       </a:t>
            </a:r>
            <a:r>
              <a:rPr lang="en-GB" sz="20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 rot="10800000" flipV="1">
            <a:off x="4902200" y="1954213"/>
            <a:ext cx="1008063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GB" sz="2000" b="1">
                <a:solidFill>
                  <a:srgbClr val="FF0000"/>
                </a:solidFill>
                <a:latin typeface="Calibri" pitchFamily="34" charset="0"/>
              </a:rPr>
              <a:t>    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7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3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8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23850" y="357188"/>
            <a:ext cx="8605838" cy="83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1. Předmět dále než </a:t>
            </a:r>
            <a:r>
              <a:rPr lang="en-GB" sz="3600" b="1">
                <a:solidFill>
                  <a:srgbClr val="000000"/>
                </a:solidFill>
              </a:rPr>
              <a:t>2f</a:t>
            </a:r>
          </a:p>
        </p:txBody>
      </p:sp>
      <p:sp>
        <p:nvSpPr>
          <p:cNvPr id="27651" name="Freeform 2"/>
          <p:cNvSpPr>
            <a:spLocks noChangeArrowheads="1"/>
          </p:cNvSpPr>
          <p:nvPr/>
        </p:nvSpPr>
        <p:spPr bwMode="auto">
          <a:xfrm>
            <a:off x="4830763" y="1211263"/>
            <a:ext cx="1571625" cy="3500437"/>
          </a:xfrm>
          <a:custGeom>
            <a:avLst/>
            <a:gdLst>
              <a:gd name="T0" fmla="*/ 905523 w 1571625"/>
              <a:gd name="T1" fmla="*/ 20428 h 3500437"/>
              <a:gd name="T2" fmla="*/ 785813 w 1571625"/>
              <a:gd name="T3" fmla="*/ 1750219 h 3500437"/>
              <a:gd name="T4" fmla="*/ 827253 w 1571625"/>
              <a:gd name="T5" fmla="*/ 3498002 h 3500437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7"/>
              <a:gd name="T11" fmla="*/ 1571625 w 1571625"/>
              <a:gd name="T12" fmla="*/ 349800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7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7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24" name="Line 3"/>
          <p:cNvSpPr>
            <a:spLocks noChangeShapeType="1"/>
          </p:cNvSpPr>
          <p:nvPr/>
        </p:nvSpPr>
        <p:spPr bwMode="auto">
          <a:xfrm>
            <a:off x="468313" y="2997200"/>
            <a:ext cx="7697787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7670800" y="2997200"/>
            <a:ext cx="3143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cxnSp>
        <p:nvCxnSpPr>
          <p:cNvPr id="21509" name="AutoShape 5"/>
          <p:cNvCxnSpPr>
            <a:cxnSpLocks noChangeShapeType="1"/>
          </p:cNvCxnSpPr>
          <p:nvPr/>
        </p:nvCxnSpPr>
        <p:spPr bwMode="auto">
          <a:xfrm flipH="1">
            <a:off x="1043608" y="3717032"/>
            <a:ext cx="5214938" cy="0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4902200" y="3068638"/>
            <a:ext cx="214313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 flipV="1">
            <a:off x="3044825" y="3068638"/>
            <a:ext cx="357188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21512" name="AutoShape 8"/>
          <p:cNvCxnSpPr>
            <a:cxnSpLocks noChangeShapeType="1"/>
          </p:cNvCxnSpPr>
          <p:nvPr/>
        </p:nvCxnSpPr>
        <p:spPr bwMode="auto">
          <a:xfrm>
            <a:off x="1736725" y="1271588"/>
            <a:ext cx="4563467" cy="2445444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0730" name="Line 9"/>
          <p:cNvSpPr>
            <a:spLocks noChangeShapeType="1"/>
          </p:cNvSpPr>
          <p:nvPr/>
        </p:nvSpPr>
        <p:spPr bwMode="auto">
          <a:xfrm flipH="1">
            <a:off x="4900613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 flipH="1">
            <a:off x="3328988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179388" y="-315913"/>
            <a:ext cx="7772400" cy="1470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516" name="AutoShape 12"/>
          <p:cNvCxnSpPr>
            <a:cxnSpLocks noChangeShapeType="1"/>
          </p:cNvCxnSpPr>
          <p:nvPr/>
        </p:nvCxnSpPr>
        <p:spPr bwMode="auto">
          <a:xfrm flipV="1">
            <a:off x="2382838" y="1633538"/>
            <a:ext cx="1587" cy="136842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</p:cNvCxnSpPr>
          <p:nvPr/>
        </p:nvCxnSpPr>
        <p:spPr bwMode="auto">
          <a:xfrm>
            <a:off x="1160463" y="1631950"/>
            <a:ext cx="4968875" cy="1588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1518" name="AutoShape 14"/>
          <p:cNvCxnSpPr>
            <a:cxnSpLocks noChangeShapeType="1"/>
          </p:cNvCxnSpPr>
          <p:nvPr/>
        </p:nvCxnSpPr>
        <p:spPr bwMode="auto">
          <a:xfrm flipH="1">
            <a:off x="3536950" y="1631950"/>
            <a:ext cx="2592388" cy="2952750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1519" name="AutoShape 15"/>
          <p:cNvCxnSpPr>
            <a:cxnSpLocks noChangeShapeType="1"/>
          </p:cNvCxnSpPr>
          <p:nvPr/>
        </p:nvCxnSpPr>
        <p:spPr bwMode="auto">
          <a:xfrm>
            <a:off x="4283968" y="2996952"/>
            <a:ext cx="0" cy="720080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79388" y="4868863"/>
            <a:ext cx="6840537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u="sng" dirty="0" err="1">
                <a:solidFill>
                  <a:srgbClr val="000000"/>
                </a:solidFill>
              </a:rPr>
              <a:t>Vlastnosti</a:t>
            </a:r>
            <a:r>
              <a:rPr lang="cs-CZ" sz="3200" u="sng" dirty="0">
                <a:solidFill>
                  <a:srgbClr val="000000"/>
                </a:solidFill>
              </a:rPr>
              <a:t> obrazu</a:t>
            </a:r>
            <a:r>
              <a:rPr lang="en-GB" sz="3200" u="sng" dirty="0">
                <a:solidFill>
                  <a:srgbClr val="000000"/>
                </a:solidFill>
              </a:rPr>
              <a:t>:</a:t>
            </a:r>
            <a:r>
              <a:rPr lang="en-GB" sz="3200" dirty="0">
                <a:solidFill>
                  <a:srgbClr val="000000"/>
                </a:solidFill>
              </a:rPr>
              <a:t> 1. </a:t>
            </a:r>
            <a:r>
              <a:rPr lang="en-GB" sz="3200" dirty="0" err="1">
                <a:solidFill>
                  <a:srgbClr val="000000"/>
                </a:solidFill>
              </a:rPr>
              <a:t>zmenšený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>
                <a:solidFill>
                  <a:srgbClr val="000000"/>
                </a:solidFill>
              </a:rPr>
              <a:t>                   </a:t>
            </a:r>
            <a:r>
              <a:rPr lang="en-GB" sz="3200" dirty="0">
                <a:solidFill>
                  <a:srgbClr val="000000"/>
                </a:solidFill>
              </a:rPr>
              <a:t>2. </a:t>
            </a:r>
            <a:r>
              <a:rPr lang="en-GB" sz="3200" dirty="0" err="1">
                <a:solidFill>
                  <a:srgbClr val="000000"/>
                </a:solidFill>
              </a:rPr>
              <a:t>skutečný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>
                <a:solidFill>
                  <a:srgbClr val="000000"/>
                </a:solidFill>
              </a:rPr>
              <a:t>                   </a:t>
            </a:r>
            <a:r>
              <a:rPr lang="en-GB" sz="3200" dirty="0">
                <a:solidFill>
                  <a:srgbClr val="000000"/>
                </a:solidFill>
              </a:rPr>
              <a:t>3. </a:t>
            </a:r>
            <a:r>
              <a:rPr lang="en-GB" sz="3200" dirty="0" err="1">
                <a:solidFill>
                  <a:srgbClr val="000000"/>
                </a:solidFill>
              </a:rPr>
              <a:t>převrácený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740" name="Rectangle 19"/>
          <p:cNvSpPr>
            <a:spLocks noChangeArrowheads="1"/>
          </p:cNvSpPr>
          <p:nvPr/>
        </p:nvSpPr>
        <p:spPr bwMode="auto">
          <a:xfrm>
            <a:off x="6444208" y="2564904"/>
            <a:ext cx="4318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4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4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1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56" dur="8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7" dur="8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8" dur="8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95288" y="357188"/>
            <a:ext cx="8534400" cy="83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2. Předmět mezi </a:t>
            </a:r>
            <a:r>
              <a:rPr lang="en-GB" sz="3600" b="1">
                <a:solidFill>
                  <a:srgbClr val="000000"/>
                </a:solidFill>
              </a:rPr>
              <a:t>2f</a:t>
            </a:r>
            <a:r>
              <a:rPr lang="en-GB" sz="3600">
                <a:solidFill>
                  <a:srgbClr val="000000"/>
                </a:solidFill>
              </a:rPr>
              <a:t> a </a:t>
            </a:r>
            <a:r>
              <a:rPr lang="en-GB" sz="3600" b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8675" name="Freeform 2"/>
          <p:cNvSpPr>
            <a:spLocks noChangeArrowheads="1"/>
          </p:cNvSpPr>
          <p:nvPr/>
        </p:nvSpPr>
        <p:spPr bwMode="auto">
          <a:xfrm>
            <a:off x="4140200" y="1268413"/>
            <a:ext cx="2190750" cy="3500437"/>
          </a:xfrm>
          <a:custGeom>
            <a:avLst/>
            <a:gdLst>
              <a:gd name="T0" fmla="*/ 1215766 w 2190750"/>
              <a:gd name="T1" fmla="*/ 10603 h 3500437"/>
              <a:gd name="T2" fmla="*/ 1095375 w 2190750"/>
              <a:gd name="T3" fmla="*/ 1750219 h 3500437"/>
              <a:gd name="T4" fmla="*/ 1136843 w 2190750"/>
              <a:gd name="T5" fmla="*/ 3499182 h 3500437"/>
              <a:gd name="T6" fmla="*/ 0 60000 65536"/>
              <a:gd name="T7" fmla="*/ 0 60000 65536"/>
              <a:gd name="T8" fmla="*/ 0 60000 65536"/>
              <a:gd name="T9" fmla="*/ 1136843 w 2190750"/>
              <a:gd name="T10" fmla="*/ 10603 h 3500437"/>
              <a:gd name="T11" fmla="*/ 2190750 w 2190750"/>
              <a:gd name="T12" fmla="*/ 349918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0750" h="3500437" stroke="0">
                <a:moveTo>
                  <a:pt x="1215766" y="10603"/>
                </a:moveTo>
                <a:lnTo>
                  <a:pt x="1215765" y="10603"/>
                </a:lnTo>
                <a:cubicBezTo>
                  <a:pt x="1770750" y="108660"/>
                  <a:pt x="2190750" y="858044"/>
                  <a:pt x="2190750" y="1750219"/>
                </a:cubicBezTo>
                <a:cubicBezTo>
                  <a:pt x="2190750" y="2691059"/>
                  <a:pt x="1725242" y="3463569"/>
                  <a:pt x="1136839" y="3499183"/>
                </a:cubicBezTo>
                <a:lnTo>
                  <a:pt x="1095375" y="1750219"/>
                </a:lnTo>
                <a:lnTo>
                  <a:pt x="1215766" y="10603"/>
                </a:lnTo>
                <a:close/>
              </a:path>
              <a:path w="2190750" h="3500437" fill="none">
                <a:moveTo>
                  <a:pt x="1215766" y="10603"/>
                </a:moveTo>
                <a:lnTo>
                  <a:pt x="1215765" y="10603"/>
                </a:lnTo>
                <a:cubicBezTo>
                  <a:pt x="1770750" y="108660"/>
                  <a:pt x="2190750" y="858044"/>
                  <a:pt x="2190750" y="1750219"/>
                </a:cubicBezTo>
                <a:cubicBezTo>
                  <a:pt x="2190750" y="2691059"/>
                  <a:pt x="1725242" y="3463569"/>
                  <a:pt x="1136839" y="349918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 flipV="1">
            <a:off x="1187450" y="2995613"/>
            <a:ext cx="7129463" cy="492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 flipV="1">
            <a:off x="7956550" y="3008313"/>
            <a:ext cx="43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en-GB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cxnSp>
        <p:nvCxnSpPr>
          <p:cNvPr id="22533" name="AutoShape 5"/>
          <p:cNvCxnSpPr>
            <a:cxnSpLocks noChangeShapeType="1"/>
          </p:cNvCxnSpPr>
          <p:nvPr/>
        </p:nvCxnSpPr>
        <p:spPr bwMode="auto">
          <a:xfrm flipH="1">
            <a:off x="755650" y="4292600"/>
            <a:ext cx="5214938" cy="71438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4788024" y="3212976"/>
            <a:ext cx="46196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 flipV="1">
            <a:off x="2987824" y="3140968"/>
            <a:ext cx="4476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22536" name="AutoShape 8"/>
          <p:cNvCxnSpPr>
            <a:cxnSpLocks noChangeShapeType="1"/>
          </p:cNvCxnSpPr>
          <p:nvPr/>
        </p:nvCxnSpPr>
        <p:spPr bwMode="auto">
          <a:xfrm>
            <a:off x="2987824" y="764704"/>
            <a:ext cx="3024188" cy="3527425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754" name="Line 9"/>
          <p:cNvSpPr>
            <a:spLocks noChangeShapeType="1"/>
          </p:cNvSpPr>
          <p:nvPr/>
        </p:nvSpPr>
        <p:spPr bwMode="auto">
          <a:xfrm flipH="1">
            <a:off x="4932040" y="2852936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 flipH="1">
            <a:off x="3328988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0" y="-17145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2540" name="AutoShape 12"/>
          <p:cNvCxnSpPr>
            <a:cxnSpLocks noChangeShapeType="1"/>
          </p:cNvCxnSpPr>
          <p:nvPr/>
        </p:nvCxnSpPr>
        <p:spPr bwMode="auto">
          <a:xfrm flipV="1">
            <a:off x="3995738" y="1989138"/>
            <a:ext cx="1587" cy="1008062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</p:cNvCxnSpPr>
          <p:nvPr/>
        </p:nvCxnSpPr>
        <p:spPr bwMode="auto">
          <a:xfrm>
            <a:off x="1187450" y="1989138"/>
            <a:ext cx="4968875" cy="1587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2542" name="AutoShape 14"/>
          <p:cNvCxnSpPr>
            <a:cxnSpLocks noChangeShapeType="1"/>
          </p:cNvCxnSpPr>
          <p:nvPr/>
        </p:nvCxnSpPr>
        <p:spPr bwMode="auto">
          <a:xfrm flipH="1">
            <a:off x="3203576" y="1988840"/>
            <a:ext cx="2952600" cy="2592685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2543" name="AutoShape 15"/>
          <p:cNvCxnSpPr>
            <a:cxnSpLocks noChangeShapeType="1"/>
          </p:cNvCxnSpPr>
          <p:nvPr/>
        </p:nvCxnSpPr>
        <p:spPr bwMode="auto">
          <a:xfrm>
            <a:off x="3491880" y="2996952"/>
            <a:ext cx="2208" cy="1367086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79388" y="4868863"/>
            <a:ext cx="6840537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u="sng" dirty="0" err="1">
                <a:solidFill>
                  <a:srgbClr val="000000"/>
                </a:solidFill>
              </a:rPr>
              <a:t>Vlastnosti</a:t>
            </a:r>
            <a:r>
              <a:rPr lang="cs-CZ" sz="3200" u="sng" dirty="0">
                <a:solidFill>
                  <a:srgbClr val="000000"/>
                </a:solidFill>
              </a:rPr>
              <a:t> obrazu</a:t>
            </a:r>
            <a:r>
              <a:rPr lang="en-GB" sz="3200" u="sng" dirty="0">
                <a:solidFill>
                  <a:srgbClr val="000000"/>
                </a:solidFill>
              </a:rPr>
              <a:t>:</a:t>
            </a:r>
            <a:r>
              <a:rPr lang="en-GB" sz="3200" dirty="0">
                <a:solidFill>
                  <a:srgbClr val="000000"/>
                </a:solidFill>
              </a:rPr>
              <a:t> 1. </a:t>
            </a:r>
            <a:r>
              <a:rPr lang="en-GB" sz="3200" dirty="0" err="1">
                <a:solidFill>
                  <a:srgbClr val="000000"/>
                </a:solidFill>
              </a:rPr>
              <a:t>zvětšený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>
                <a:solidFill>
                  <a:srgbClr val="000000"/>
                </a:solidFill>
              </a:rPr>
              <a:t>                   </a:t>
            </a:r>
            <a:r>
              <a:rPr lang="en-GB" sz="3200" dirty="0">
                <a:solidFill>
                  <a:srgbClr val="000000"/>
                </a:solidFill>
              </a:rPr>
              <a:t>2. </a:t>
            </a:r>
            <a:r>
              <a:rPr lang="en-GB" sz="3200" dirty="0" err="1">
                <a:solidFill>
                  <a:srgbClr val="000000"/>
                </a:solidFill>
              </a:rPr>
              <a:t>skutečný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>
                <a:solidFill>
                  <a:srgbClr val="000000"/>
                </a:solidFill>
              </a:rPr>
              <a:t>                   </a:t>
            </a:r>
            <a:r>
              <a:rPr lang="en-GB" sz="3200" dirty="0">
                <a:solidFill>
                  <a:srgbClr val="000000"/>
                </a:solidFill>
              </a:rPr>
              <a:t>3. </a:t>
            </a:r>
            <a:r>
              <a:rPr lang="en-GB" sz="3200" dirty="0" err="1">
                <a:solidFill>
                  <a:srgbClr val="000000"/>
                </a:solidFill>
              </a:rPr>
              <a:t>převrácený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764" name="Rectangle 19"/>
          <p:cNvSpPr>
            <a:spLocks noChangeArrowheads="1"/>
          </p:cNvSpPr>
          <p:nvPr/>
        </p:nvSpPr>
        <p:spPr bwMode="auto">
          <a:xfrm>
            <a:off x="6443663" y="2565400"/>
            <a:ext cx="3603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4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49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0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1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357</Words>
  <Application>Microsoft Office PowerPoint</Application>
  <PresentationFormat>Předvádění na obrazovce (4:3)</PresentationFormat>
  <Paragraphs>106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Jana Laštovičková</cp:lastModifiedBy>
  <cp:revision>120</cp:revision>
  <dcterms:modified xsi:type="dcterms:W3CDTF">2020-06-02T04:23:59Z</dcterms:modified>
</cp:coreProperties>
</file>