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0" r:id="rId9"/>
    <p:sldId id="266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CC0000"/>
    <a:srgbClr val="3B4A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1EBCF-6DFF-4EFF-AB61-6BCA678937FB}" type="datetimeFigureOut">
              <a:rPr lang="cs-CZ" smtClean="0"/>
              <a:pPr/>
              <a:t>25.03.2020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BC887-5867-4794-95FE-8E8625D92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BC887-5867-4794-95FE-8E8625D9220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355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24031"/>
      </p:ext>
    </p:extLst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707307"/>
      </p:ext>
    </p:extLst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758401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826957"/>
      </p:ext>
    </p:extLst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061255"/>
      </p:ext>
    </p:extLst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25.03.2020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724560"/>
      </p:ext>
    </p:extLst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25.03.2020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317779"/>
      </p:ext>
    </p:extLst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25.03.2020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388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25.03.2020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491040"/>
      </p:ext>
    </p:extLst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25.03.2020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304171"/>
      </p:ext>
    </p:extLst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438-0AA6-4AA3-99FD-3699F3CF5EB7}" type="datetimeFigureOut">
              <a:rPr lang="cs-CZ" smtClean="0"/>
              <a:pPr/>
              <a:t>25.03.2020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769085"/>
      </p:ext>
    </p:extLst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D6438-0AA6-4AA3-99FD-3699F3CF5EB7}" type="datetimeFigureOut">
              <a:rPr lang="cs-CZ" smtClean="0"/>
              <a:pPr/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4FB59-DBEE-4811-8B45-DFFB52D647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303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d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Relationship Id="rId9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6.bin"/><Relationship Id="rId4" Type="http://schemas.openxmlformats.org/officeDocument/2006/relationships/image" Target="../media/image10.wmf"/><Relationship Id="rId9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HUSTOTA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Zápis do sešitu je na konci prezentace.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499992" y="5805264"/>
            <a:ext cx="3736032" cy="546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 :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7516656"/>
              </p:ext>
            </p:extLst>
          </p:nvPr>
        </p:nvGraphicFramePr>
        <p:xfrm>
          <a:off x="251520" y="1628800"/>
          <a:ext cx="8784975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3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2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Těleso</a:t>
                      </a:r>
                      <a:r>
                        <a:rPr lang="cs-CZ" baseline="0" dirty="0"/>
                        <a:t> je z: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Hmotnost</a:t>
                      </a:r>
                      <a:r>
                        <a:rPr lang="cs-CZ" sz="1600" baseline="0" dirty="0"/>
                        <a:t> </a:t>
                      </a:r>
                      <a:r>
                        <a:rPr lang="en-US" sz="1600" baseline="0" dirty="0"/>
                        <a:t>[</a:t>
                      </a:r>
                      <a:r>
                        <a:rPr lang="cs-CZ" sz="1600" baseline="0" dirty="0"/>
                        <a:t>g</a:t>
                      </a:r>
                      <a:r>
                        <a:rPr lang="en-US" sz="1600" baseline="0" dirty="0"/>
                        <a:t>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Objem </a:t>
                      </a:r>
                      <a:r>
                        <a:rPr lang="en-US" sz="1600" dirty="0"/>
                        <a:t>[</a:t>
                      </a:r>
                      <a:r>
                        <a:rPr lang="cs-CZ" sz="1600" dirty="0"/>
                        <a:t>cm</a:t>
                      </a:r>
                      <a:r>
                        <a:rPr lang="cs-CZ" sz="1600" baseline="30000" dirty="0"/>
                        <a:t>3</a:t>
                      </a:r>
                      <a:r>
                        <a:rPr lang="en-US" sz="1600" baseline="30000" dirty="0"/>
                        <a:t> </a:t>
                      </a:r>
                      <a:r>
                        <a:rPr lang="en-US" sz="1600" baseline="0" dirty="0"/>
                        <a:t>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Hustota</a:t>
                      </a:r>
                      <a:r>
                        <a:rPr lang="cs-CZ" sz="1600" baseline="0" dirty="0"/>
                        <a:t>  </a:t>
                      </a:r>
                      <a:r>
                        <a:rPr lang="en-US" sz="1600" baseline="0" dirty="0"/>
                        <a:t>[</a:t>
                      </a:r>
                      <a:r>
                        <a:rPr lang="cs-CZ" sz="1600" baseline="0" dirty="0"/>
                        <a:t>g/cm</a:t>
                      </a:r>
                      <a:r>
                        <a:rPr lang="cs-CZ" sz="1600" baseline="30000" dirty="0"/>
                        <a:t>3</a:t>
                      </a:r>
                      <a:r>
                        <a:rPr lang="cs-CZ" sz="1600" baseline="0" dirty="0"/>
                        <a:t> </a:t>
                      </a:r>
                      <a:r>
                        <a:rPr lang="en-US" sz="1600" baseline="0" dirty="0"/>
                        <a:t>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Hmotnost </a:t>
                      </a:r>
                      <a:r>
                        <a:rPr lang="en-US" sz="1600" dirty="0"/>
                        <a:t>[</a:t>
                      </a:r>
                      <a:r>
                        <a:rPr lang="cs-CZ" sz="1600" dirty="0"/>
                        <a:t>kg</a:t>
                      </a:r>
                      <a:r>
                        <a:rPr lang="en-US" sz="1600" dirty="0"/>
                        <a:t>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Objem</a:t>
                      </a:r>
                    </a:p>
                    <a:p>
                      <a:pPr algn="ctr"/>
                      <a:r>
                        <a:rPr lang="cs-CZ" sz="1600" dirty="0"/>
                        <a:t> </a:t>
                      </a:r>
                      <a:r>
                        <a:rPr lang="en-US" sz="1600" dirty="0"/>
                        <a:t>[</a:t>
                      </a:r>
                      <a:r>
                        <a:rPr lang="cs-CZ" sz="1600" dirty="0"/>
                        <a:t>m</a:t>
                      </a:r>
                      <a:r>
                        <a:rPr lang="cs-CZ" sz="1600" baseline="30000" dirty="0"/>
                        <a:t>3</a:t>
                      </a:r>
                      <a:r>
                        <a:rPr lang="en-US" sz="1600" baseline="0" dirty="0"/>
                        <a:t>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Hustota</a:t>
                      </a:r>
                    </a:p>
                    <a:p>
                      <a:pPr algn="ctr"/>
                      <a:r>
                        <a:rPr lang="en-US" sz="1600" dirty="0"/>
                        <a:t>[</a:t>
                      </a:r>
                      <a:r>
                        <a:rPr lang="cs-CZ" sz="1600" dirty="0"/>
                        <a:t>kg/m</a:t>
                      </a:r>
                      <a:r>
                        <a:rPr lang="cs-CZ" sz="1600" baseline="30000" dirty="0"/>
                        <a:t>3</a:t>
                      </a:r>
                      <a:r>
                        <a:rPr lang="en-US" sz="1600" baseline="0" dirty="0"/>
                        <a:t>]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rgbClr val="FF0000"/>
                          </a:solidFill>
                        </a:rPr>
                        <a:t>Nikl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8,9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8,9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8 900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8 900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cs-CZ" sz="2000" b="1" dirty="0" err="1">
                          <a:solidFill>
                            <a:srgbClr val="FF0000"/>
                          </a:solidFill>
                        </a:rPr>
                        <a:t>ín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7,3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7,3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7 300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7 300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Dřevo borové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0,5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rgbClr val="FF0000"/>
                          </a:solidFill>
                        </a:rPr>
                        <a:t>Vzduch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0,00129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0,00129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1,29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1,29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Polystyrén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0,03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0,03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Nafta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0,85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0,85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850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850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Zlato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19,3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19,3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19</a:t>
                      </a:r>
                      <a:r>
                        <a:rPr lang="cs-CZ" sz="2000" b="1" baseline="0" dirty="0">
                          <a:solidFill>
                            <a:srgbClr val="FF0000"/>
                          </a:solidFill>
                        </a:rPr>
                        <a:t> 300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19 300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echovka 5"/>
          <p:cNvSpPr/>
          <p:nvPr/>
        </p:nvSpPr>
        <p:spPr>
          <a:xfrm>
            <a:off x="1259632" y="2276872"/>
            <a:ext cx="576064" cy="792088"/>
          </a:xfrm>
          <a:prstGeom prst="can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08112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„Co </a:t>
            </a:r>
            <a:r>
              <a:rPr lang="cs-CZ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těžší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?“</a:t>
            </a:r>
          </a:p>
        </p:txBody>
      </p:sp>
      <p:sp>
        <p:nvSpPr>
          <p:cNvPr id="3" name="Obdélník 2"/>
          <p:cNvSpPr/>
          <p:nvPr/>
        </p:nvSpPr>
        <p:spPr>
          <a:xfrm>
            <a:off x="1547664" y="1556792"/>
            <a:ext cx="5760640" cy="72008"/>
          </a:xfrm>
          <a:prstGeom prst="rect">
            <a:avLst/>
          </a:prstGeom>
          <a:solidFill>
            <a:srgbClr val="CC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Rovnoramenný trojúhelník 3"/>
          <p:cNvSpPr/>
          <p:nvPr/>
        </p:nvSpPr>
        <p:spPr>
          <a:xfrm>
            <a:off x="4283968" y="1628800"/>
            <a:ext cx="360040" cy="216024"/>
          </a:xfrm>
          <a:prstGeom prst="triangle">
            <a:avLst/>
          </a:prstGeom>
          <a:solidFill>
            <a:srgbClr val="CC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1331640" y="1916832"/>
            <a:ext cx="432048" cy="43204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ovací čára 7"/>
          <p:cNvCxnSpPr>
            <a:stCxn id="3" idx="1"/>
            <a:endCxn id="5" idx="0"/>
          </p:cNvCxnSpPr>
          <p:nvPr/>
        </p:nvCxnSpPr>
        <p:spPr>
          <a:xfrm rot="10800000" flipV="1">
            <a:off x="1547664" y="1592796"/>
            <a:ext cx="0" cy="3240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Krychle 8"/>
          <p:cNvSpPr/>
          <p:nvPr/>
        </p:nvSpPr>
        <p:spPr>
          <a:xfrm>
            <a:off x="6660232" y="1916832"/>
            <a:ext cx="1224136" cy="3528392"/>
          </a:xfrm>
          <a:prstGeom prst="cube">
            <a:avLst>
              <a:gd name="adj" fmla="val 4788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ovací čára 10"/>
          <p:cNvCxnSpPr>
            <a:stCxn id="3" idx="3"/>
          </p:cNvCxnSpPr>
          <p:nvPr/>
        </p:nvCxnSpPr>
        <p:spPr>
          <a:xfrm>
            <a:off x="7308304" y="1592796"/>
            <a:ext cx="0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Nadpis 1"/>
          <p:cNvSpPr txBox="1">
            <a:spLocks/>
          </p:cNvSpPr>
          <p:nvPr/>
        </p:nvSpPr>
        <p:spPr>
          <a:xfrm>
            <a:off x="317614" y="4326150"/>
            <a:ext cx="6264696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Proč mnoho lidí odpoví chybně?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539552" y="2420888"/>
            <a:ext cx="2232248" cy="57606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 kg železa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6228184" y="3645024"/>
            <a:ext cx="2232248" cy="57606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 kg polystyrénu</a:t>
            </a: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323528" y="5949280"/>
            <a:ext cx="8640960" cy="7829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 kg pěnového polystyrénu má</a:t>
            </a:r>
            <a:r>
              <a:rPr kumimoji="0" lang="cs-CZ" sz="20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mnohem větší objem než 1kg</a:t>
            </a:r>
            <a:r>
              <a:rPr kumimoji="0" lang="cs-CZ" sz="20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železného závaží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3" grpId="0" animBg="1"/>
      <p:bldP spid="4" grpId="0" animBg="1"/>
      <p:bldP spid="5" grpId="0" animBg="1"/>
      <p:bldP spid="9" grpId="0" animBg="1"/>
      <p:bldP spid="12" grpId="0"/>
      <p:bldP spid="13" grpId="0" animBg="1"/>
      <p:bldP spid="14" grpId="0" animBg="1"/>
      <p:bldP spid="15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 porovnávání, která ze dvou látek je „těžší“ musíme porovnávat hmotnosti stejných objemů obou látek, např. </a:t>
            </a: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krychliček o objemu 1 cm</a:t>
            </a:r>
            <a:r>
              <a:rPr lang="cs-CZ" sz="28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Krychle 2"/>
          <p:cNvSpPr/>
          <p:nvPr/>
        </p:nvSpPr>
        <p:spPr>
          <a:xfrm>
            <a:off x="755576" y="2276872"/>
            <a:ext cx="1216152" cy="1216152"/>
          </a:xfrm>
          <a:prstGeom prst="cub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Krychle 3"/>
          <p:cNvSpPr/>
          <p:nvPr/>
        </p:nvSpPr>
        <p:spPr>
          <a:xfrm>
            <a:off x="2915816" y="2276872"/>
            <a:ext cx="1216152" cy="1216152"/>
          </a:xfrm>
          <a:prstGeom prst="cube">
            <a:avLst/>
          </a:prstGeom>
          <a:solidFill>
            <a:schemeClr val="accent3">
              <a:lumMod val="50000"/>
            </a:schemeClr>
          </a:solidFill>
          <a:ln>
            <a:solidFill>
              <a:srgbClr val="3B4A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Krychle 4"/>
          <p:cNvSpPr/>
          <p:nvPr/>
        </p:nvSpPr>
        <p:spPr>
          <a:xfrm>
            <a:off x="5004048" y="2276872"/>
            <a:ext cx="1216152" cy="1216152"/>
          </a:xfrm>
          <a:prstGeom prst="cub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Krychle 5"/>
          <p:cNvSpPr/>
          <p:nvPr/>
        </p:nvSpPr>
        <p:spPr>
          <a:xfrm>
            <a:off x="7164288" y="2276872"/>
            <a:ext cx="1216152" cy="1216152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83568" y="2780928"/>
            <a:ext cx="1080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1 cm</a:t>
            </a:r>
            <a:r>
              <a:rPr kumimoji="0" lang="cs-CZ" sz="2000" b="1" i="0" u="none" strike="noStrike" kern="1200" cap="none" spc="0" normalizeH="0" baseline="30000" noProof="0" dirty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7092280" y="2780928"/>
            <a:ext cx="115212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 cm</a:t>
            </a:r>
            <a:r>
              <a:rPr kumimoji="0" lang="cs-CZ" sz="2000" b="1" i="0" u="none" strike="noStrike" kern="1200" cap="none" spc="0" normalizeH="0" baseline="30000" noProof="0" dirty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4788024" y="2780928"/>
            <a:ext cx="1080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 cm</a:t>
            </a:r>
            <a:r>
              <a:rPr kumimoji="0" lang="cs-CZ" sz="2000" b="1" i="0" u="none" strike="noStrike" kern="1200" cap="none" spc="0" normalizeH="0" baseline="3000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771800" y="2780928"/>
            <a:ext cx="1080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 cm</a:t>
            </a:r>
            <a:r>
              <a:rPr kumimoji="0" lang="cs-CZ" sz="2000" b="1" i="0" u="none" strike="noStrike" kern="1200" cap="none" spc="0" normalizeH="0" baseline="30000" noProof="0" dirty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683568" y="3573016"/>
            <a:ext cx="1080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2,7 g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7092280" y="3573016"/>
            <a:ext cx="1080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11,3 g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4860032" y="3501008"/>
            <a:ext cx="129614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8,9 g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2771800" y="3573016"/>
            <a:ext cx="1080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7,8 g</a:t>
            </a: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899592" y="1700808"/>
            <a:ext cx="1008112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hliník</a:t>
            </a:r>
          </a:p>
        </p:txBody>
      </p:sp>
      <p:sp>
        <p:nvSpPr>
          <p:cNvPr id="20" name="Nadpis 1"/>
          <p:cNvSpPr txBox="1">
            <a:spLocks/>
          </p:cNvSpPr>
          <p:nvPr/>
        </p:nvSpPr>
        <p:spPr>
          <a:xfrm>
            <a:off x="3131840" y="1700808"/>
            <a:ext cx="936104" cy="432048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železo</a:t>
            </a:r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5148064" y="1700808"/>
            <a:ext cx="1008112" cy="43204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měď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7308304" y="1700808"/>
            <a:ext cx="1008112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olovo</a:t>
            </a:r>
          </a:p>
        </p:txBody>
      </p:sp>
      <p:sp>
        <p:nvSpPr>
          <p:cNvPr id="23" name="Nadpis 1"/>
          <p:cNvSpPr txBox="1">
            <a:spLocks/>
          </p:cNvSpPr>
          <p:nvPr/>
        </p:nvSpPr>
        <p:spPr>
          <a:xfrm>
            <a:off x="539552" y="4581128"/>
            <a:ext cx="8373616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Ve fyzice říkáme, že různé látky mají různou 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hustotu.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736" y="980728"/>
            <a:ext cx="6192688" cy="936104"/>
          </a:xfrm>
          <a:solidFill>
            <a:srgbClr val="92D050"/>
          </a:solidFill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cm</a:t>
            </a:r>
            <a:r>
              <a:rPr lang="cs-CZ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……………2,7 g</a:t>
            </a:r>
          </a:p>
        </p:txBody>
      </p:sp>
      <p:sp>
        <p:nvSpPr>
          <p:cNvPr id="3" name="Krychle 2"/>
          <p:cNvSpPr/>
          <p:nvPr/>
        </p:nvSpPr>
        <p:spPr>
          <a:xfrm>
            <a:off x="1115616" y="1484784"/>
            <a:ext cx="648072" cy="648072"/>
          </a:xfrm>
          <a:prstGeom prst="cub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11560" y="116632"/>
            <a:ext cx="813886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HLINÍK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91880" y="1988840"/>
            <a:ext cx="3240360" cy="1152128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el-GR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ρ</a:t>
            </a: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= 2,7  </a:t>
            </a: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Rovnice" r:id="rId3" imgW="114120" imgH="215640" progId="Equation.3">
                  <p:embed/>
                </p:oleObj>
              </mc:Choice>
              <mc:Fallback>
                <p:oleObj name="Rovnice" r:id="rId3" imgW="1141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311775" y="1989138"/>
          <a:ext cx="896938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Rovnice" r:id="rId5" imgW="304560" imgH="393480" progId="Equation.3">
                  <p:embed/>
                </p:oleObj>
              </mc:Choice>
              <mc:Fallback>
                <p:oleObj name="Rovnice" r:id="rId5" imgW="3045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1775" y="1989138"/>
                        <a:ext cx="896938" cy="116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Nadpis 1"/>
          <p:cNvSpPr txBox="1">
            <a:spLocks/>
          </p:cNvSpPr>
          <p:nvPr/>
        </p:nvSpPr>
        <p:spPr>
          <a:xfrm>
            <a:off x="2267744" y="4293096"/>
            <a:ext cx="5976664" cy="936104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 m</a:t>
            </a:r>
            <a:r>
              <a:rPr kumimoji="0" lang="cs-CZ" sz="4400" b="1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……………2</a:t>
            </a:r>
            <a:r>
              <a:rPr kumimoji="0" lang="cs-CZ" sz="4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700 kg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3419872" y="5301208"/>
            <a:ext cx="3456384" cy="1152128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el-GR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ρ</a:t>
            </a: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= 2</a:t>
            </a:r>
            <a:r>
              <a:rPr kumimoji="0" lang="cs-CZ" sz="4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700  </a:t>
            </a:r>
          </a:p>
        </p:txBody>
      </p:sp>
      <p:sp>
        <p:nvSpPr>
          <p:cNvPr id="15" name="Krychle 14"/>
          <p:cNvSpPr/>
          <p:nvPr/>
        </p:nvSpPr>
        <p:spPr>
          <a:xfrm>
            <a:off x="251520" y="3861048"/>
            <a:ext cx="1872208" cy="1872208"/>
          </a:xfrm>
          <a:prstGeom prst="cub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ovací šipka 16"/>
          <p:cNvCxnSpPr/>
          <p:nvPr/>
        </p:nvCxnSpPr>
        <p:spPr>
          <a:xfrm rot="5400000">
            <a:off x="3096630" y="4184290"/>
            <a:ext cx="2664296" cy="1588"/>
          </a:xfrm>
          <a:prstGeom prst="straightConnector1">
            <a:avLst/>
          </a:prstGeom>
          <a:ln w="254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Nadpis 1"/>
          <p:cNvSpPr txBox="1">
            <a:spLocks/>
          </p:cNvSpPr>
          <p:nvPr/>
        </p:nvSpPr>
        <p:spPr>
          <a:xfrm>
            <a:off x="827584" y="1628800"/>
            <a:ext cx="1080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 cm</a:t>
            </a:r>
            <a:r>
              <a:rPr kumimoji="0" lang="cs-CZ" sz="2000" b="1" i="0" u="none" strike="noStrike" kern="120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868144" y="5229200"/>
          <a:ext cx="1008112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Rovnice" r:id="rId7" imgW="241200" imgH="393480" progId="Equation.3">
                  <p:embed/>
                </p:oleObj>
              </mc:Choice>
              <mc:Fallback>
                <p:oleObj name="Rovnice" r:id="rId7" imgW="24120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5229200"/>
                        <a:ext cx="1008112" cy="116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Nadpis 1"/>
          <p:cNvSpPr txBox="1">
            <a:spLocks/>
          </p:cNvSpPr>
          <p:nvPr/>
        </p:nvSpPr>
        <p:spPr>
          <a:xfrm>
            <a:off x="323528" y="4653136"/>
            <a:ext cx="1080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  m</a:t>
            </a:r>
            <a:r>
              <a:rPr kumimoji="0" lang="cs-CZ" sz="2000" b="1" i="0" u="none" strike="noStrike" kern="120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 animBg="1"/>
      <p:bldP spid="11" grpId="0" animBg="1"/>
      <p:bldP spid="14" grpId="0" animBg="1"/>
      <p:bldP spid="15" grpId="0" animBg="1"/>
      <p:bldP spid="19" grpId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14300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znamená,  že látka má hustotu        1  </a:t>
            </a: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7524328" y="260648"/>
          <a:ext cx="64807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Rovnice" r:id="rId3" imgW="304560" imgH="393480" progId="Equation.3">
                  <p:embed/>
                </p:oleObj>
              </mc:Choice>
              <mc:Fallback>
                <p:oleObj name="Rovnice" r:id="rId3" imgW="3045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260648"/>
                        <a:ext cx="648072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251520" y="1268760"/>
            <a:ext cx="8712968" cy="1143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Těleso</a:t>
            </a:r>
            <a:r>
              <a:rPr kumimoji="0" lang="cs-CZ" sz="36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o objemu 1 cm</a:t>
            </a:r>
            <a:r>
              <a:rPr kumimoji="0" lang="cs-CZ" sz="3600" b="1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cs-CZ" sz="36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má hmotnost 1 g</a:t>
            </a: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195736" y="2564904"/>
            <a:ext cx="4608512" cy="1143000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Mezi jednotkami platí: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11560" y="3861048"/>
            <a:ext cx="4104456" cy="92697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1m</a:t>
            </a:r>
            <a:r>
              <a:rPr kumimoji="0" lang="cs-CZ" sz="3600" b="1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 </a:t>
            </a:r>
            <a:r>
              <a:rPr kumimoji="0" lang="cs-CZ" sz="36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= 1 000 </a:t>
            </a:r>
            <a:r>
              <a:rPr kumimoji="0" lang="cs-CZ" sz="3600" b="1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000</a:t>
            </a:r>
            <a:r>
              <a:rPr kumimoji="0" lang="cs-CZ" sz="36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cm</a:t>
            </a:r>
            <a:r>
              <a:rPr kumimoji="0" lang="cs-CZ" sz="3600" b="1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5292080" y="3861048"/>
            <a:ext cx="3024336" cy="92697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1kg</a:t>
            </a:r>
            <a:r>
              <a:rPr kumimoji="0" lang="cs-CZ" sz="3600" b="1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6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= 1 000 g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0" name="Rovnice" r:id="rId5" imgW="114120" imgH="215640" progId="Equation.3">
                  <p:embed/>
                </p:oleObj>
              </mc:Choice>
              <mc:Fallback>
                <p:oleObj name="Rovnice" r:id="rId5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251520" y="5157192"/>
          <a:ext cx="4788842" cy="956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1" name="Rovnice" r:id="rId7" imgW="1955520" imgH="393480" progId="Equation.3">
                  <p:embed/>
                </p:oleObj>
              </mc:Choice>
              <mc:Fallback>
                <p:oleObj name="Rovnice" r:id="rId7" imgW="195552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5157192"/>
                        <a:ext cx="4788842" cy="956501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5508104" y="5157192"/>
          <a:ext cx="3096344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2" name="Rovnice" r:id="rId9" imgW="1066337" imgH="393529" progId="Equation.3">
                  <p:embed/>
                </p:oleObj>
              </mc:Choice>
              <mc:Fallback>
                <p:oleObj name="Rovnice" r:id="rId9" imgW="1066337" imgH="393529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5157192"/>
                        <a:ext cx="3096344" cy="936104"/>
                      </a:xfrm>
                      <a:prstGeom prst="rect">
                        <a:avLst/>
                      </a:prstGeom>
                      <a:solidFill>
                        <a:srgbClr val="FF33CC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build="allAtOnce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PLATÍ:</a:t>
            </a: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827584" y="1988840"/>
            <a:ext cx="7200800" cy="1152128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el-GR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ρ</a:t>
            </a: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= 2,7            =</a:t>
            </a:r>
            <a:r>
              <a:rPr kumimoji="0" lang="cs-CZ" sz="4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2 700 </a:t>
            </a: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2915816" y="1988840"/>
          <a:ext cx="935038" cy="1090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Rovnice" r:id="rId3" imgW="317225" imgH="393359" progId="Equation.3">
                  <p:embed/>
                </p:oleObj>
              </mc:Choice>
              <mc:Fallback>
                <p:oleObj name="Rovnice" r:id="rId3" imgW="317225" imgH="39335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1988840"/>
                        <a:ext cx="935038" cy="10900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6300192" y="1988840"/>
          <a:ext cx="1152128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Rovnice" r:id="rId5" imgW="241200" imgH="393480" progId="Equation.3">
                  <p:embed/>
                </p:oleObj>
              </mc:Choice>
              <mc:Fallback>
                <p:oleObj name="Rovnice" r:id="rId5" imgW="2412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1988840"/>
                        <a:ext cx="1152128" cy="116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827584" y="4365104"/>
            <a:ext cx="7200800" cy="11521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el-GR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ρ</a:t>
            </a: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= 1000            =</a:t>
            </a:r>
            <a:r>
              <a:rPr kumimoji="0" lang="cs-CZ" sz="4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   1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2915816" y="4365104"/>
          <a:ext cx="1150937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Rovnice" r:id="rId7" imgW="241200" imgH="393480" progId="Equation.3">
                  <p:embed/>
                </p:oleObj>
              </mc:Choice>
              <mc:Fallback>
                <p:oleObj name="Rovnice" r:id="rId7" imgW="24120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4365104"/>
                        <a:ext cx="1150937" cy="116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6516216" y="4365104"/>
          <a:ext cx="935037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5" name="Rovnice" r:id="rId8" imgW="317225" imgH="393359" progId="Equation.3">
                  <p:embed/>
                </p:oleObj>
              </mc:Choice>
              <mc:Fallback>
                <p:oleObj name="Rovnice" r:id="rId8" imgW="317225" imgH="393359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4365104"/>
                        <a:ext cx="935037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Nadpis 1"/>
          <p:cNvSpPr txBox="1">
            <a:spLocks/>
          </p:cNvSpPr>
          <p:nvPr/>
        </p:nvSpPr>
        <p:spPr>
          <a:xfrm>
            <a:off x="2915816" y="3212976"/>
            <a:ext cx="3024336" cy="576064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Hliník – látka pevná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87824" y="5661248"/>
            <a:ext cx="3024336" cy="5760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Voda – látka kapalná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ZÁPIS DO SEŠITU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936104"/>
          </a:xfrm>
        </p:spPr>
        <p:txBody>
          <a:bodyPr/>
          <a:lstStyle/>
          <a:p>
            <a:r>
              <a:rPr lang="cs-CZ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Hustota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3096343"/>
          </a:xfrm>
        </p:spPr>
        <p:txBody>
          <a:bodyPr>
            <a:normAutofit/>
          </a:bodyPr>
          <a:lstStyle/>
          <a:p>
            <a:r>
              <a:rPr lang="cs-CZ" sz="2000" dirty="0"/>
              <a:t>Fyzikální veličina</a:t>
            </a:r>
          </a:p>
          <a:p>
            <a:r>
              <a:rPr lang="cs-CZ" sz="2000" dirty="0"/>
              <a:t>Značí se řeckým písmenem </a:t>
            </a:r>
            <a:r>
              <a:rPr lang="cs-CZ" sz="2000" b="1" dirty="0"/>
              <a:t>ró – </a:t>
            </a:r>
            <a:r>
              <a:rPr lang="el-GR" sz="2000" b="1" dirty="0"/>
              <a:t>ρ</a:t>
            </a:r>
            <a:endParaRPr lang="cs-CZ" sz="2000" b="1" dirty="0"/>
          </a:p>
          <a:p>
            <a:r>
              <a:rPr lang="cs-CZ" sz="2000" dirty="0"/>
              <a:t>Základní jednotky         ,        </a:t>
            </a:r>
          </a:p>
          <a:p>
            <a:r>
              <a:rPr lang="cs-CZ" sz="2000" dirty="0"/>
              <a:t>Různé látky mají různou </a:t>
            </a:r>
            <a:r>
              <a:rPr lang="cs-CZ" sz="2000" b="1" dirty="0">
                <a:solidFill>
                  <a:srgbClr val="FF0000"/>
                </a:solidFill>
              </a:rPr>
              <a:t>hustotu</a:t>
            </a:r>
            <a:r>
              <a:rPr lang="cs-CZ" sz="2000" dirty="0"/>
              <a:t>, jsou vyrobeny z jiné látky.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Hustota hliníku </a:t>
            </a:r>
            <a:r>
              <a:rPr lang="el-GR" sz="2000" b="1" dirty="0"/>
              <a:t>ρ</a:t>
            </a:r>
            <a:r>
              <a:rPr lang="cs-CZ" sz="2000" b="1" dirty="0"/>
              <a:t> = 2,7</a:t>
            </a:r>
            <a:r>
              <a:rPr lang="cs-CZ" sz="2000" dirty="0"/>
              <a:t>          , znamená to, že 1cm</a:t>
            </a:r>
            <a:r>
              <a:rPr lang="cs-CZ" sz="2000" baseline="30000" dirty="0"/>
              <a:t>3</a:t>
            </a:r>
            <a:r>
              <a:rPr lang="cs-CZ" sz="2000" dirty="0"/>
              <a:t> hliníku váží 2,7 g.</a:t>
            </a:r>
          </a:p>
          <a:p>
            <a:endParaRPr lang="cs-CZ" sz="2000" dirty="0"/>
          </a:p>
          <a:p>
            <a:r>
              <a:rPr lang="cs-CZ" sz="2000" dirty="0"/>
              <a:t>Hustota vody </a:t>
            </a:r>
            <a:r>
              <a:rPr lang="el-GR" sz="2000" b="1" dirty="0"/>
              <a:t>ρ</a:t>
            </a:r>
            <a:r>
              <a:rPr lang="cs-CZ" sz="2000" b="1" dirty="0"/>
              <a:t> = 1000        </a:t>
            </a:r>
            <a:r>
              <a:rPr lang="cs-CZ" sz="2000" dirty="0"/>
              <a:t>, znamená to, že 1 m</a:t>
            </a:r>
            <a:r>
              <a:rPr lang="cs-CZ" sz="2000" baseline="30000" dirty="0"/>
              <a:t>3</a:t>
            </a:r>
            <a:r>
              <a:rPr lang="cs-CZ" sz="2000" dirty="0"/>
              <a:t> vody váží 1000 kg.</a:t>
            </a:r>
          </a:p>
        </p:txBody>
      </p:sp>
      <p:sp>
        <p:nvSpPr>
          <p:cNvPr id="9" name="Krychle 8"/>
          <p:cNvSpPr/>
          <p:nvPr/>
        </p:nvSpPr>
        <p:spPr>
          <a:xfrm>
            <a:off x="1763688" y="4365104"/>
            <a:ext cx="720080" cy="720080"/>
          </a:xfrm>
          <a:prstGeom prst="cub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3203848" y="2852936"/>
          <a:ext cx="52235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8" name="Rovnice" r:id="rId3" imgW="317225" imgH="393359" progId="Equation.3">
                  <p:embed/>
                </p:oleObj>
              </mc:Choice>
              <mc:Fallback>
                <p:oleObj name="Rovnice" r:id="rId3" imgW="317225" imgH="393359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852936"/>
                        <a:ext cx="522353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2771800" y="1844824"/>
          <a:ext cx="46431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9" name="Rovnice" r:id="rId5" imgW="317225" imgH="393359" progId="Equation.3">
                  <p:embed/>
                </p:oleObj>
              </mc:Choice>
              <mc:Fallback>
                <p:oleObj name="Rovnice" r:id="rId5" imgW="317225" imgH="393359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1844824"/>
                        <a:ext cx="464314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3419873" y="1844825"/>
          <a:ext cx="360040" cy="587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0" name="Rovnice" r:id="rId6" imgW="241200" imgH="393480" progId="Equation.3">
                  <p:embed/>
                </p:oleObj>
              </mc:Choice>
              <mc:Fallback>
                <p:oleObj name="Rovnice" r:id="rId6" imgW="24120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3" y="1844825"/>
                        <a:ext cx="360040" cy="5875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Nadpis 1"/>
          <p:cNvSpPr txBox="1">
            <a:spLocks/>
          </p:cNvSpPr>
          <p:nvPr/>
        </p:nvSpPr>
        <p:spPr>
          <a:xfrm>
            <a:off x="1763688" y="4653136"/>
            <a:ext cx="792088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 cm</a:t>
            </a:r>
            <a:r>
              <a:rPr kumimoji="0" lang="cs-CZ" sz="2000" b="1" i="0" u="none" strike="noStrike" kern="1200" cap="none" spc="0" normalizeH="0" baseline="30000" noProof="0" dirty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1547664" y="5085184"/>
            <a:ext cx="1080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2,7 g</a:t>
            </a:r>
          </a:p>
        </p:txBody>
      </p:sp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3131840" y="3573016"/>
          <a:ext cx="360363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1" name="Rovnice" r:id="rId8" imgW="241200" imgH="393480" progId="Equation.3">
                  <p:embed/>
                </p:oleObj>
              </mc:Choice>
              <mc:Fallback>
                <p:oleObj name="Rovnice" r:id="rId8" imgW="24120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573016"/>
                        <a:ext cx="360363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Krychle 16"/>
          <p:cNvSpPr/>
          <p:nvPr/>
        </p:nvSpPr>
        <p:spPr>
          <a:xfrm>
            <a:off x="4572000" y="4221088"/>
            <a:ext cx="1872208" cy="1800200"/>
          </a:xfrm>
          <a:prstGeom prst="cub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Nadpis 1"/>
          <p:cNvSpPr txBox="1">
            <a:spLocks/>
          </p:cNvSpPr>
          <p:nvPr/>
        </p:nvSpPr>
        <p:spPr>
          <a:xfrm>
            <a:off x="4860032" y="5157192"/>
            <a:ext cx="864096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 m</a:t>
            </a:r>
            <a:r>
              <a:rPr kumimoji="0" lang="cs-CZ" sz="2000" b="1" i="0" u="none" strike="noStrike" kern="1200" cap="none" spc="0" normalizeH="0" baseline="30000" noProof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4644008" y="6021288"/>
            <a:ext cx="1080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1000 kg</a:t>
            </a:r>
          </a:p>
        </p:txBody>
      </p:sp>
      <p:sp>
        <p:nvSpPr>
          <p:cNvPr id="16" name="Nadpis 1"/>
          <p:cNvSpPr txBox="1">
            <a:spLocks/>
          </p:cNvSpPr>
          <p:nvPr/>
        </p:nvSpPr>
        <p:spPr>
          <a:xfrm>
            <a:off x="6516216" y="4149080"/>
            <a:ext cx="237626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Pamatuj: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741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6675510"/>
              </p:ext>
            </p:extLst>
          </p:nvPr>
        </p:nvGraphicFramePr>
        <p:xfrm>
          <a:off x="6876256" y="5157192"/>
          <a:ext cx="1708872" cy="625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2" name="Rovnice" r:id="rId10" imgW="1066337" imgH="393529" progId="Equation.3">
                  <p:embed/>
                </p:oleObj>
              </mc:Choice>
              <mc:Fallback>
                <p:oleObj name="Rovnice" r:id="rId10" imgW="1066337" imgH="393529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5157192"/>
                        <a:ext cx="1708872" cy="625569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7421" name="Object 13"/>
          <p:cNvGraphicFramePr>
            <a:graphicFrameLocks noChangeAspect="1"/>
          </p:cNvGraphicFramePr>
          <p:nvPr/>
        </p:nvGraphicFramePr>
        <p:xfrm>
          <a:off x="6876256" y="5949280"/>
          <a:ext cx="170184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3" name="Rovnice" r:id="rId12" imgW="1104900" imgH="393700" progId="Equation.3">
                  <p:embed/>
                </p:oleObj>
              </mc:Choice>
              <mc:Fallback>
                <p:oleObj name="Rovnice" r:id="rId12" imgW="1104900" imgH="3937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5949280"/>
                        <a:ext cx="1701848" cy="576064"/>
                      </a:xfrm>
                      <a:prstGeom prst="rect">
                        <a:avLst/>
                      </a:prstGeom>
                      <a:solidFill>
                        <a:srgbClr val="FF99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Doplňte tabulku :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947026"/>
              </p:ext>
            </p:extLst>
          </p:nvPr>
        </p:nvGraphicFramePr>
        <p:xfrm>
          <a:off x="251520" y="1628800"/>
          <a:ext cx="8784975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3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2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Těleso</a:t>
                      </a:r>
                      <a:r>
                        <a:rPr lang="cs-CZ" baseline="0" dirty="0"/>
                        <a:t> je z: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Hmotnost</a:t>
                      </a:r>
                      <a:r>
                        <a:rPr lang="cs-CZ" sz="1600" baseline="0" dirty="0"/>
                        <a:t> </a:t>
                      </a:r>
                      <a:r>
                        <a:rPr lang="en-US" sz="1600" baseline="0" dirty="0"/>
                        <a:t>[</a:t>
                      </a:r>
                      <a:r>
                        <a:rPr lang="cs-CZ" sz="1600" baseline="0" dirty="0"/>
                        <a:t>g</a:t>
                      </a:r>
                      <a:r>
                        <a:rPr lang="en-US" sz="1600" baseline="0" dirty="0"/>
                        <a:t>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Objem </a:t>
                      </a:r>
                      <a:r>
                        <a:rPr lang="en-US" sz="1600" dirty="0"/>
                        <a:t>[</a:t>
                      </a:r>
                      <a:r>
                        <a:rPr lang="cs-CZ" sz="1600" dirty="0"/>
                        <a:t>cm</a:t>
                      </a:r>
                      <a:r>
                        <a:rPr lang="cs-CZ" sz="1600" baseline="30000" dirty="0"/>
                        <a:t>3</a:t>
                      </a:r>
                      <a:r>
                        <a:rPr lang="en-US" sz="1600" baseline="30000" dirty="0"/>
                        <a:t> </a:t>
                      </a:r>
                      <a:r>
                        <a:rPr lang="en-US" sz="1600" baseline="0" dirty="0"/>
                        <a:t>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Hustota</a:t>
                      </a:r>
                      <a:r>
                        <a:rPr lang="cs-CZ" sz="1600" baseline="0" dirty="0"/>
                        <a:t>  </a:t>
                      </a:r>
                      <a:r>
                        <a:rPr lang="en-US" sz="1600" baseline="0" dirty="0"/>
                        <a:t>[</a:t>
                      </a:r>
                      <a:r>
                        <a:rPr lang="cs-CZ" sz="1600" baseline="0" dirty="0"/>
                        <a:t>g/cm</a:t>
                      </a:r>
                      <a:r>
                        <a:rPr lang="cs-CZ" sz="1600" baseline="30000" dirty="0"/>
                        <a:t>3</a:t>
                      </a:r>
                      <a:r>
                        <a:rPr lang="cs-CZ" sz="1600" baseline="0" dirty="0"/>
                        <a:t> </a:t>
                      </a:r>
                      <a:r>
                        <a:rPr lang="en-US" sz="1600" baseline="0" dirty="0"/>
                        <a:t>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Hmotnost </a:t>
                      </a:r>
                      <a:r>
                        <a:rPr lang="en-US" sz="1600" dirty="0"/>
                        <a:t>[</a:t>
                      </a:r>
                      <a:r>
                        <a:rPr lang="cs-CZ" sz="1600" dirty="0"/>
                        <a:t>kg</a:t>
                      </a:r>
                      <a:r>
                        <a:rPr lang="en-US" sz="1600" dirty="0"/>
                        <a:t>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Objem</a:t>
                      </a:r>
                    </a:p>
                    <a:p>
                      <a:pPr algn="ctr"/>
                      <a:r>
                        <a:rPr lang="cs-CZ" sz="1600" dirty="0"/>
                        <a:t> </a:t>
                      </a:r>
                      <a:r>
                        <a:rPr lang="en-US" sz="1600" dirty="0"/>
                        <a:t>[</a:t>
                      </a:r>
                      <a:r>
                        <a:rPr lang="cs-CZ" sz="1600" dirty="0"/>
                        <a:t>m</a:t>
                      </a:r>
                      <a:r>
                        <a:rPr lang="cs-CZ" sz="1600" baseline="30000" dirty="0"/>
                        <a:t>3</a:t>
                      </a:r>
                      <a:r>
                        <a:rPr lang="en-US" sz="1600" baseline="0" dirty="0"/>
                        <a:t>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Hustota</a:t>
                      </a:r>
                    </a:p>
                    <a:p>
                      <a:pPr algn="ctr"/>
                      <a:r>
                        <a:rPr lang="en-US" sz="1600" dirty="0"/>
                        <a:t>[</a:t>
                      </a:r>
                      <a:r>
                        <a:rPr lang="cs-CZ" sz="1600" dirty="0"/>
                        <a:t>kg/m</a:t>
                      </a:r>
                      <a:r>
                        <a:rPr lang="cs-CZ" sz="1600" baseline="30000" dirty="0"/>
                        <a:t>3</a:t>
                      </a:r>
                      <a:r>
                        <a:rPr lang="en-US" sz="1600" baseline="0" dirty="0"/>
                        <a:t>]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rgbClr val="FF0000"/>
                          </a:solidFill>
                        </a:rPr>
                        <a:t>Nikl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8,9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8,9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8 900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8 900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cs-CZ" sz="2000" b="1" dirty="0" err="1">
                          <a:solidFill>
                            <a:srgbClr val="FF0000"/>
                          </a:solidFill>
                        </a:rPr>
                        <a:t>ín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Dřevo borové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rgbClr val="FF0000"/>
                          </a:solidFill>
                        </a:rPr>
                        <a:t>Vzduch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Polystyrén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Nafta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FF0000"/>
                          </a:solidFill>
                        </a:rPr>
                        <a:t>Zlato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7985D1D0-5F7E-492B-945B-381338E979A9}"/>
              </a:ext>
            </a:extLst>
          </p:cNvPr>
          <p:cNvSpPr txBox="1"/>
          <p:nvPr/>
        </p:nvSpPr>
        <p:spPr>
          <a:xfrm>
            <a:off x="3851920" y="980728"/>
            <a:ext cx="391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(podle tabulky na zadní desce učebnice)</a:t>
            </a:r>
          </a:p>
        </p:txBody>
      </p:sp>
    </p:spTree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Words>418</Words>
  <Application>Microsoft Office PowerPoint</Application>
  <PresentationFormat>Předvádění na obrazovce (4:3)</PresentationFormat>
  <Paragraphs>149</Paragraphs>
  <Slides>10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Rovnice</vt:lpstr>
      <vt:lpstr>HUSTOTA</vt:lpstr>
      <vt:lpstr>„Co je těžší?“</vt:lpstr>
      <vt:lpstr>Při porovnávání, která ze dvou látek je „těžší“ musíme porovnávat hmotnosti stejných objemů obou látek, např. krychliček o objemu 1 cm3</vt:lpstr>
      <vt:lpstr>1 cm3……………2,7 g</vt:lpstr>
      <vt:lpstr>Co znamená,  že látka má hustotu        1  </vt:lpstr>
      <vt:lpstr>PLATÍ:</vt:lpstr>
      <vt:lpstr>ZÁPIS DO SEŠITU</vt:lpstr>
      <vt:lpstr>Hustota</vt:lpstr>
      <vt:lpstr>Doplňte tabulku :</vt:lpstr>
      <vt:lpstr>Kontrola :</vt:lpstr>
    </vt:vector>
  </TitlesOfParts>
  <Company>ZŠ Dyjákovice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HUSTOTA</dc:title>
  <dc:creator>Hříbková Jitka</dc:creator>
  <cp:lastModifiedBy>havlova93@seznam.cz</cp:lastModifiedBy>
  <cp:revision>27</cp:revision>
  <dcterms:created xsi:type="dcterms:W3CDTF">2011-03-20T11:32:18Z</dcterms:created>
  <dcterms:modified xsi:type="dcterms:W3CDTF">2020-03-25T10:33:50Z</dcterms:modified>
</cp:coreProperties>
</file>