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media/image9.jpeg" ContentType="image/jpeg"/>
  <Override PartName="/ppt/media/image17.jpeg" ContentType="image/jpeg"/>
  <Override PartName="/ppt/media/image3.png" ContentType="image/png"/>
  <Override PartName="/ppt/media/image1.jpeg" ContentType="image/jpeg"/>
  <Override PartName="/ppt/media/image2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png" ContentType="image/png"/>
  <Override PartName="/ppt/media/image27.jpeg" ContentType="image/jpeg"/>
  <Override PartName="/ppt/media/image28.jpeg" ContentType="image/jpeg"/>
  <Override PartName="/ppt/media/image31.gif" ContentType="image/gif"/>
  <Override PartName="/ppt/media/image29.jpeg" ContentType="image/jpeg"/>
  <Override PartName="/ppt/media/image30.jpeg" ContentType="image/jpeg"/>
  <Override PartName="/ppt/media/image32.jpeg" ContentType="image/jpeg"/>
  <Override PartName="/ppt/media/image33.jpeg" ContentType="image/jpeg"/>
  <Override PartName="/ppt/media/image3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BED00CA-E6FD-4C33-9CA8-41ECB1169FB0}" type="datetime">
              <a:rPr b="0" lang="cs-CZ" sz="1200" spc="-1" strike="noStrike">
                <a:solidFill>
                  <a:srgbClr val="8b8b8b"/>
                </a:solidFill>
                <a:latin typeface="Calibri"/>
              </a:rPr>
              <a:t>5. 6. 2020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E21D55A-655B-4330-A50A-EDF0ED60731D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Klikněte pro úpravu formátu textu nadpisu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gif"/><Relationship Id="rId3" Type="http://schemas.openxmlformats.org/officeDocument/2006/relationships/image" Target="../media/image32.jpeg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2572200" y="692640"/>
            <a:ext cx="38494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3600" spc="-1" strike="noStrike">
                <a:solidFill>
                  <a:srgbClr val="ff0000"/>
                </a:solidFill>
                <a:latin typeface="Calibri"/>
              </a:rPr>
              <a:t>Historie astronomie</a:t>
            </a:r>
            <a:endParaRPr b="0" lang="cs-CZ" sz="3600" spc="-1" strike="noStrike">
              <a:latin typeface="Arial"/>
            </a:endParaRPr>
          </a:p>
        </p:txBody>
      </p:sp>
      <p:pic>
        <p:nvPicPr>
          <p:cNvPr id="42" name="Picture 2" descr=""/>
          <p:cNvPicPr/>
          <p:nvPr/>
        </p:nvPicPr>
        <p:blipFill>
          <a:blip r:embed="rId1"/>
          <a:stretch/>
        </p:blipFill>
        <p:spPr>
          <a:xfrm>
            <a:off x="1619640" y="1628640"/>
            <a:ext cx="6095520" cy="4571640"/>
          </a:xfrm>
          <a:prstGeom prst="rect">
            <a:avLst/>
          </a:prstGeom>
          <a:ln>
            <a:noFill/>
          </a:ln>
        </p:spPr>
      </p:pic>
    </p:spTree>
  </p:cSld>
  <p:transition>
    <p:split dir="out" orient="horz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357120" y="332640"/>
            <a:ext cx="77950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20. 7. 1969 – Apollo 11 (USA) – 1. Lidé na Měsíci – Neil Armstrong a Edwin Aldrin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pic>
        <p:nvPicPr>
          <p:cNvPr id="76" name="Picture 2" descr=""/>
          <p:cNvPicPr/>
          <p:nvPr/>
        </p:nvPicPr>
        <p:blipFill>
          <a:blip r:embed="rId1"/>
          <a:stretch/>
        </p:blipFill>
        <p:spPr>
          <a:xfrm>
            <a:off x="611640" y="1412640"/>
            <a:ext cx="2880000" cy="3402720"/>
          </a:xfrm>
          <a:prstGeom prst="rect">
            <a:avLst/>
          </a:prstGeom>
          <a:ln>
            <a:noFill/>
          </a:ln>
        </p:spPr>
      </p:pic>
      <p:sp>
        <p:nvSpPr>
          <p:cNvPr id="77" name="CustomShape 2"/>
          <p:cNvSpPr/>
          <p:nvPr/>
        </p:nvSpPr>
        <p:spPr>
          <a:xfrm>
            <a:off x="929880" y="5301360"/>
            <a:ext cx="53125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cs-CZ" sz="1800" spc="-1" strike="noStrike">
                <a:solidFill>
                  <a:srgbClr val="000000"/>
                </a:solidFill>
                <a:latin typeface="Calibri"/>
              </a:rPr>
              <a:t>Je to malý krůček pro člověka, ale velký skok pro lidstvo.</a:t>
            </a:r>
            <a:br/>
            <a:endParaRPr b="0" lang="cs-CZ" sz="1800" spc="-1" strike="noStrike"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1076760" y="5733360"/>
            <a:ext cx="5816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That's one small step for [a] man, one giant leap for mankind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79" name="Picture 6" descr=""/>
          <p:cNvPicPr/>
          <p:nvPr/>
        </p:nvPicPr>
        <p:blipFill>
          <a:blip r:embed="rId2"/>
          <a:stretch/>
        </p:blipFill>
        <p:spPr>
          <a:xfrm>
            <a:off x="4284000" y="1268640"/>
            <a:ext cx="3816000" cy="3816000"/>
          </a:xfrm>
          <a:prstGeom prst="rect">
            <a:avLst/>
          </a:prstGeom>
          <a:ln>
            <a:noFill/>
          </a:ln>
        </p:spPr>
      </p:pic>
    </p:spTree>
  </p:cSld>
  <p:transition>
    <p:split dir="out" orient="horz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873360" y="692640"/>
            <a:ext cx="7968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Lety na Měsíc až do 14. 12. 1972 – Apollo 17 - celkem 12 lidí, přivezli 385 kg hornin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81" name="Picture 2" descr=""/>
          <p:cNvPicPr/>
          <p:nvPr/>
        </p:nvPicPr>
        <p:blipFill>
          <a:blip r:embed="rId1"/>
          <a:stretch/>
        </p:blipFill>
        <p:spPr>
          <a:xfrm>
            <a:off x="1475640" y="1340640"/>
            <a:ext cx="6086160" cy="4571640"/>
          </a:xfrm>
          <a:prstGeom prst="rect">
            <a:avLst/>
          </a:prstGeom>
          <a:ln>
            <a:noFill/>
          </a:ln>
        </p:spPr>
      </p:pic>
    </p:spTree>
  </p:cSld>
  <p:transition>
    <p:split dir="out" orient="horz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856440" y="692640"/>
            <a:ext cx="5245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16. 6. 1963 – 1. žena ve vesmíru Valentina Těreškovová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83" name="Picture 2" descr=""/>
          <p:cNvPicPr/>
          <p:nvPr/>
        </p:nvPicPr>
        <p:blipFill>
          <a:blip r:embed="rId1"/>
          <a:stretch/>
        </p:blipFill>
        <p:spPr>
          <a:xfrm>
            <a:off x="755640" y="1772640"/>
            <a:ext cx="3180960" cy="3800160"/>
          </a:xfrm>
          <a:prstGeom prst="rect">
            <a:avLst/>
          </a:prstGeom>
          <a:ln>
            <a:noFill/>
          </a:ln>
        </p:spPr>
      </p:pic>
      <p:pic>
        <p:nvPicPr>
          <p:cNvPr id="84" name="Picture 9" descr=""/>
          <p:cNvPicPr/>
          <p:nvPr/>
        </p:nvPicPr>
        <p:blipFill>
          <a:blip r:embed="rId2"/>
          <a:stretch/>
        </p:blipFill>
        <p:spPr>
          <a:xfrm>
            <a:off x="5004000" y="1772640"/>
            <a:ext cx="3003120" cy="4032000"/>
          </a:xfrm>
          <a:prstGeom prst="rect">
            <a:avLst/>
          </a:prstGeom>
          <a:ln>
            <a:noFill/>
          </a:ln>
        </p:spPr>
      </p:pic>
    </p:spTree>
  </p:cSld>
  <p:transition>
    <p:split dir="out" orient="horz"/>
  </p:transition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1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1142640" y="692640"/>
            <a:ext cx="4731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2. 3. 1978 – 1. Čech ve vesmíru – Vladimír Remek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755640" y="2709000"/>
            <a:ext cx="4104000" cy="3078000"/>
          </a:xfrm>
          <a:prstGeom prst="rect">
            <a:avLst/>
          </a:prstGeom>
          <a:ln>
            <a:noFill/>
          </a:ln>
        </p:spPr>
      </p:pic>
      <p:pic>
        <p:nvPicPr>
          <p:cNvPr id="87" name="Picture 4" descr=""/>
          <p:cNvPicPr/>
          <p:nvPr/>
        </p:nvPicPr>
        <p:blipFill>
          <a:blip r:embed="rId2"/>
          <a:stretch/>
        </p:blipFill>
        <p:spPr>
          <a:xfrm>
            <a:off x="6372360" y="188640"/>
            <a:ext cx="2013120" cy="2592000"/>
          </a:xfrm>
          <a:prstGeom prst="rect">
            <a:avLst/>
          </a:prstGeom>
          <a:ln>
            <a:noFill/>
          </a:ln>
        </p:spPr>
      </p:pic>
      <p:pic>
        <p:nvPicPr>
          <p:cNvPr id="88" name="Picture 6" descr=""/>
          <p:cNvPicPr/>
          <p:nvPr/>
        </p:nvPicPr>
        <p:blipFill>
          <a:blip r:embed="rId3"/>
          <a:stretch/>
        </p:blipFill>
        <p:spPr>
          <a:xfrm>
            <a:off x="5508000" y="2997000"/>
            <a:ext cx="2265480" cy="2952000"/>
          </a:xfrm>
          <a:prstGeom prst="rect">
            <a:avLst/>
          </a:prstGeom>
          <a:ln>
            <a:noFill/>
          </a:ln>
        </p:spPr>
      </p:pic>
    </p:spTree>
  </p:cSld>
  <p:transition>
    <p:split dir="out" orient="horz"/>
  </p:transition>
  <p:timing>
    <p:tnLst>
      <p:par>
        <p:cTn id="20" dur="indefinite" restart="never" nodeType="tmRoot">
          <p:childTnLst>
            <p:seq>
              <p:cTn id="21" dur="indefinite" nodeType="mainSeq"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after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2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429200" y="836640"/>
            <a:ext cx="66412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1973 – sonda Pioneer – opustí sluneční soustavu – deska se vzkazem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pic>
        <p:nvPicPr>
          <p:cNvPr id="90" name="Picture 2" descr=""/>
          <p:cNvPicPr/>
          <p:nvPr/>
        </p:nvPicPr>
        <p:blipFill>
          <a:blip r:embed="rId1"/>
          <a:stretch/>
        </p:blipFill>
        <p:spPr>
          <a:xfrm>
            <a:off x="1619640" y="1412640"/>
            <a:ext cx="6133680" cy="4680000"/>
          </a:xfrm>
          <a:prstGeom prst="rect">
            <a:avLst/>
          </a:prstGeom>
          <a:ln>
            <a:noFill/>
          </a:ln>
        </p:spPr>
      </p:pic>
    </p:spTree>
  </p:cSld>
  <p:transition>
    <p:split dir="out" orient="horz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341640" y="476640"/>
            <a:ext cx="435528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1977 – Voyager 1 – výzkum Jupiteru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1981 -  výzkum vesmíru pomocí raketoplánů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1989 – Voyager 2 – výzkum Neptunu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1990 – Hubbleův teleskop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251640" y="2349000"/>
            <a:ext cx="4104000" cy="3209400"/>
          </a:xfrm>
          <a:prstGeom prst="rect">
            <a:avLst/>
          </a:prstGeom>
          <a:ln>
            <a:noFill/>
          </a:ln>
        </p:spPr>
      </p:pic>
      <p:pic>
        <p:nvPicPr>
          <p:cNvPr id="93" name="Picture 4" descr=""/>
          <p:cNvPicPr/>
          <p:nvPr/>
        </p:nvPicPr>
        <p:blipFill>
          <a:blip r:embed="rId2"/>
          <a:stretch/>
        </p:blipFill>
        <p:spPr>
          <a:xfrm>
            <a:off x="4644000" y="3501000"/>
            <a:ext cx="4138920" cy="3107880"/>
          </a:xfrm>
          <a:prstGeom prst="rect">
            <a:avLst/>
          </a:prstGeom>
          <a:ln>
            <a:noFill/>
          </a:ln>
        </p:spPr>
      </p:pic>
      <p:pic>
        <p:nvPicPr>
          <p:cNvPr id="94" name="Picture 6" descr=""/>
          <p:cNvPicPr/>
          <p:nvPr/>
        </p:nvPicPr>
        <p:blipFill>
          <a:blip r:embed="rId3"/>
          <a:stretch/>
        </p:blipFill>
        <p:spPr>
          <a:xfrm>
            <a:off x="5076000" y="188640"/>
            <a:ext cx="3744000" cy="3155040"/>
          </a:xfrm>
          <a:prstGeom prst="rect">
            <a:avLst/>
          </a:prstGeom>
          <a:ln>
            <a:noFill/>
          </a:ln>
        </p:spPr>
      </p:pic>
    </p:spTree>
  </p:cSld>
  <p:transition>
    <p:split dir="out" orient="horz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97880" y="2925000"/>
            <a:ext cx="6613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2006 – družice Mars Explorer – údajná tvář na Marsu je stolová hora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pic>
        <p:nvPicPr>
          <p:cNvPr id="96" name="Picture 2" descr=""/>
          <p:cNvPicPr/>
          <p:nvPr/>
        </p:nvPicPr>
        <p:blipFill>
          <a:blip r:embed="rId1"/>
          <a:stretch/>
        </p:blipFill>
        <p:spPr>
          <a:xfrm>
            <a:off x="395640" y="3645000"/>
            <a:ext cx="3744000" cy="2761200"/>
          </a:xfrm>
          <a:prstGeom prst="rect">
            <a:avLst/>
          </a:prstGeom>
          <a:ln>
            <a:noFill/>
          </a:ln>
        </p:spPr>
      </p:pic>
      <p:pic>
        <p:nvPicPr>
          <p:cNvPr id="97" name="Picture 4" descr=""/>
          <p:cNvPicPr/>
          <p:nvPr/>
        </p:nvPicPr>
        <p:blipFill>
          <a:blip r:embed="rId2"/>
          <a:stretch/>
        </p:blipFill>
        <p:spPr>
          <a:xfrm>
            <a:off x="4284000" y="4565160"/>
            <a:ext cx="4677120" cy="2292480"/>
          </a:xfrm>
          <a:prstGeom prst="rect">
            <a:avLst/>
          </a:prstGeom>
          <a:ln>
            <a:noFill/>
          </a:ln>
        </p:spPr>
      </p:pic>
      <p:pic>
        <p:nvPicPr>
          <p:cNvPr id="98" name="Picture 6" descr=""/>
          <p:cNvPicPr/>
          <p:nvPr/>
        </p:nvPicPr>
        <p:blipFill>
          <a:blip r:embed="rId3"/>
          <a:stretch/>
        </p:blipFill>
        <p:spPr>
          <a:xfrm>
            <a:off x="3852000" y="476640"/>
            <a:ext cx="3600000" cy="199728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623880" y="476640"/>
            <a:ext cx="2654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1996 – 1.vozítko na Marsu</a:t>
            </a:r>
            <a:endParaRPr b="0" lang="cs-CZ" sz="1800" spc="-1" strike="noStrike">
              <a:latin typeface="Arial"/>
            </a:endParaRPr>
          </a:p>
        </p:txBody>
      </p:sp>
    </p:spTree>
  </p:cSld>
  <p:transition>
    <p:split dir="out" orient="horz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"/>
          <p:cNvPicPr/>
          <p:nvPr/>
        </p:nvPicPr>
        <p:blipFill>
          <a:blip r:embed="rId1"/>
          <a:stretch/>
        </p:blipFill>
        <p:spPr>
          <a:xfrm>
            <a:off x="1547640" y="1340640"/>
            <a:ext cx="6030360" cy="4824000"/>
          </a:xfrm>
          <a:prstGeom prst="rect">
            <a:avLst/>
          </a:prstGeom>
          <a:ln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717120" y="404640"/>
            <a:ext cx="63165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9. ledna 2006 - New Horizons - </a:t>
            </a: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první průlet kolem Pluta/Charonu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a Kuiperova pásu příletěl 14.července 2015)</a:t>
            </a:r>
            <a:endParaRPr b="0" lang="cs-CZ" sz="1800" spc="-1" strike="noStrike">
              <a:latin typeface="Arial"/>
            </a:endParaRPr>
          </a:p>
        </p:txBody>
      </p:sp>
    </p:spTree>
  </p:cSld>
  <p:transition>
    <p:split dir="out" orient="horz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"/>
          <p:cNvPicPr/>
          <p:nvPr/>
        </p:nvPicPr>
        <p:blipFill>
          <a:blip r:embed="rId1"/>
          <a:stretch/>
        </p:blipFill>
        <p:spPr>
          <a:xfrm>
            <a:off x="1907640" y="188640"/>
            <a:ext cx="5328360" cy="531756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4003920" y="5896080"/>
            <a:ext cx="17218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Povrch Pluta</a:t>
            </a:r>
            <a:endParaRPr b="0" lang="cs-CZ" sz="2400" spc="-1" strike="noStrike">
              <a:latin typeface="Arial"/>
            </a:endParaRPr>
          </a:p>
        </p:txBody>
      </p:sp>
    </p:spTree>
  </p:cSld>
  <p:transition>
    <p:split dir="out" orient="horz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849960" y="692640"/>
            <a:ext cx="54068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6 st. př. n. l. - Pythagoras - planety obíhají kolem Slunce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340 př.n.l. –Aristoteles – Země má kulatý tvar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150 n. l. – Ptolemaios - geocentrický systém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pic>
        <p:nvPicPr>
          <p:cNvPr id="44" name="Picture 3" descr=""/>
          <p:cNvPicPr/>
          <p:nvPr/>
        </p:nvPicPr>
        <p:blipFill>
          <a:blip r:embed="rId1"/>
          <a:stretch/>
        </p:blipFill>
        <p:spPr>
          <a:xfrm>
            <a:off x="755640" y="1917000"/>
            <a:ext cx="2880000" cy="3840120"/>
          </a:xfrm>
          <a:prstGeom prst="rect">
            <a:avLst/>
          </a:prstGeom>
          <a:ln>
            <a:noFill/>
          </a:ln>
        </p:spPr>
      </p:pic>
      <p:sp>
        <p:nvSpPr>
          <p:cNvPr id="45" name="CustomShape 2"/>
          <p:cNvSpPr/>
          <p:nvPr/>
        </p:nvSpPr>
        <p:spPr>
          <a:xfrm>
            <a:off x="1696680" y="6021360"/>
            <a:ext cx="1171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Aristoteles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46" name="Picture 5" descr=""/>
          <p:cNvPicPr/>
          <p:nvPr/>
        </p:nvPicPr>
        <p:blipFill>
          <a:blip r:embed="rId2"/>
          <a:stretch/>
        </p:blipFill>
        <p:spPr>
          <a:xfrm>
            <a:off x="4356000" y="1700640"/>
            <a:ext cx="3573000" cy="3670920"/>
          </a:xfrm>
          <a:prstGeom prst="rect">
            <a:avLst/>
          </a:prstGeom>
          <a:ln>
            <a:noFill/>
          </a:ln>
        </p:spPr>
      </p:pic>
      <p:sp>
        <p:nvSpPr>
          <p:cNvPr id="47" name="CustomShape 3"/>
          <p:cNvSpPr/>
          <p:nvPr/>
        </p:nvSpPr>
        <p:spPr>
          <a:xfrm>
            <a:off x="4165560" y="5589360"/>
            <a:ext cx="47851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Ptolemaiova představa vesmíru, jehož středem je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Země </a:t>
            </a:r>
            <a:endParaRPr b="0" lang="cs-CZ" sz="1800" spc="-1" strike="noStrike">
              <a:latin typeface="Arial"/>
            </a:endParaRPr>
          </a:p>
        </p:txBody>
      </p:sp>
    </p:spTree>
  </p:cSld>
  <p:transition>
    <p:split dir="out" orient="horz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66240" y="404640"/>
            <a:ext cx="904320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1510 –Mikuláš Koperník – 1. Heliocentrická soustava - ,, Zastavil Slunce a v pohyb uvedl Zemi“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1577 – Tycho de Brahe – důkaz oběhu planet,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v roce 1599 byl Rudolfem II. pozván do Prahy,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kde působil jako císařský astrolog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pic>
        <p:nvPicPr>
          <p:cNvPr id="49" name="Picture 2" descr=""/>
          <p:cNvPicPr/>
          <p:nvPr/>
        </p:nvPicPr>
        <p:blipFill>
          <a:blip r:embed="rId1"/>
          <a:stretch/>
        </p:blipFill>
        <p:spPr>
          <a:xfrm>
            <a:off x="539640" y="2133000"/>
            <a:ext cx="3096000" cy="3607920"/>
          </a:xfrm>
          <a:prstGeom prst="rect">
            <a:avLst/>
          </a:prstGeom>
          <a:ln>
            <a:noFill/>
          </a:ln>
        </p:spPr>
      </p:pic>
      <p:sp>
        <p:nvSpPr>
          <p:cNvPr id="50" name="CustomShape 2"/>
          <p:cNvSpPr/>
          <p:nvPr/>
        </p:nvSpPr>
        <p:spPr>
          <a:xfrm>
            <a:off x="1410120" y="6021360"/>
            <a:ext cx="10054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Koperník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51" name="Picture 4" descr=""/>
          <p:cNvPicPr/>
          <p:nvPr/>
        </p:nvPicPr>
        <p:blipFill>
          <a:blip r:embed="rId2"/>
          <a:stretch/>
        </p:blipFill>
        <p:spPr>
          <a:xfrm>
            <a:off x="5004000" y="1484640"/>
            <a:ext cx="2885760" cy="4285800"/>
          </a:xfrm>
          <a:prstGeom prst="rect">
            <a:avLst/>
          </a:prstGeom>
          <a:ln>
            <a:noFill/>
          </a:ln>
        </p:spPr>
      </p:pic>
      <p:sp>
        <p:nvSpPr>
          <p:cNvPr id="52" name="CustomShape 3"/>
          <p:cNvSpPr/>
          <p:nvPr/>
        </p:nvSpPr>
        <p:spPr>
          <a:xfrm>
            <a:off x="5874480" y="6093360"/>
            <a:ext cx="1630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Tycho de Brahe</a:t>
            </a:r>
            <a:endParaRPr b="0" lang="cs-CZ" sz="1800" spc="-1" strike="noStrike">
              <a:latin typeface="Arial"/>
            </a:endParaRPr>
          </a:p>
        </p:txBody>
      </p:sp>
    </p:spTree>
  </p:cSld>
  <p:transition>
    <p:split dir="out" orient="horz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571680" y="692640"/>
            <a:ext cx="81669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1600 – Giordano Bruno – upálen, ani Slunce není středem vesmíru, ale pouze jednou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z mnoha hvězd; vesmír je nekonečný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1610 – Galileo Galilei – dalekohled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pic>
        <p:nvPicPr>
          <p:cNvPr id="54" name="Picture 2" descr=""/>
          <p:cNvPicPr/>
          <p:nvPr/>
        </p:nvPicPr>
        <p:blipFill>
          <a:blip r:embed="rId1"/>
          <a:stretch/>
        </p:blipFill>
        <p:spPr>
          <a:xfrm>
            <a:off x="827640" y="2565000"/>
            <a:ext cx="7691760" cy="3893760"/>
          </a:xfrm>
          <a:prstGeom prst="rect">
            <a:avLst/>
          </a:prstGeom>
          <a:ln>
            <a:noFill/>
          </a:ln>
        </p:spPr>
      </p:pic>
    </p:spTree>
  </p:cSld>
  <p:transition>
    <p:split dir="out" orient="horz"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"/>
          <p:cNvPicPr/>
          <p:nvPr/>
        </p:nvPicPr>
        <p:blipFill>
          <a:blip r:embed="rId1"/>
          <a:stretch/>
        </p:blipFill>
        <p:spPr>
          <a:xfrm>
            <a:off x="4860000" y="2637000"/>
            <a:ext cx="2827800" cy="3884040"/>
          </a:xfrm>
          <a:prstGeom prst="rect">
            <a:avLst/>
          </a:prstGeom>
          <a:ln>
            <a:noFill/>
          </a:ln>
        </p:spPr>
      </p:pic>
      <p:pic>
        <p:nvPicPr>
          <p:cNvPr id="56" name="Picture 4" descr=""/>
          <p:cNvPicPr/>
          <p:nvPr/>
        </p:nvPicPr>
        <p:blipFill>
          <a:blip r:embed="rId2"/>
          <a:stretch/>
        </p:blipFill>
        <p:spPr>
          <a:xfrm>
            <a:off x="611640" y="1124640"/>
            <a:ext cx="2952000" cy="4055760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347400" y="476640"/>
            <a:ext cx="56232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1619 – J. Kepler – 3 zákony oběhu planet – eliptické dráhy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4730760" y="1772640"/>
            <a:ext cx="35384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1687 – I. Newton – gravitační zákon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</p:spTree>
  </p:cSld>
  <p:transition>
    <p:split dir="out" orient="horz"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920880" y="548640"/>
            <a:ext cx="45032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1705 – Edmund Halley – výpočet dráhy komet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1781 – William Herschel – objev Uranu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pic>
        <p:nvPicPr>
          <p:cNvPr id="60" name="Picture 2" descr=""/>
          <p:cNvPicPr/>
          <p:nvPr/>
        </p:nvPicPr>
        <p:blipFill>
          <a:blip r:embed="rId1"/>
          <a:stretch/>
        </p:blipFill>
        <p:spPr>
          <a:xfrm>
            <a:off x="539640" y="1340640"/>
            <a:ext cx="4136040" cy="3168000"/>
          </a:xfrm>
          <a:prstGeom prst="rect">
            <a:avLst/>
          </a:prstGeom>
          <a:ln>
            <a:noFill/>
          </a:ln>
        </p:spPr>
      </p:pic>
      <p:sp>
        <p:nvSpPr>
          <p:cNvPr id="61" name="CustomShape 2"/>
          <p:cNvSpPr/>
          <p:nvPr/>
        </p:nvSpPr>
        <p:spPr>
          <a:xfrm>
            <a:off x="627480" y="4653000"/>
            <a:ext cx="34851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Halleyova kometa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 je ze Země vidět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každých 75-76 let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62" name="Picture 4" descr=""/>
          <p:cNvPicPr/>
          <p:nvPr/>
        </p:nvPicPr>
        <p:blipFill>
          <a:blip r:embed="rId2"/>
          <a:stretch/>
        </p:blipFill>
        <p:spPr>
          <a:xfrm>
            <a:off x="4788000" y="2205000"/>
            <a:ext cx="4128120" cy="3096000"/>
          </a:xfrm>
          <a:prstGeom prst="rect">
            <a:avLst/>
          </a:prstGeom>
          <a:ln>
            <a:noFill/>
          </a:ln>
        </p:spPr>
      </p:pic>
      <p:sp>
        <p:nvSpPr>
          <p:cNvPr id="63" name="CustomShape 3"/>
          <p:cNvSpPr/>
          <p:nvPr/>
        </p:nvSpPr>
        <p:spPr>
          <a:xfrm>
            <a:off x="5453640" y="5517360"/>
            <a:ext cx="30294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Replika teleskopu, se kterým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Herschel objevil planetu Uran.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</p:spTree>
  </p:cSld>
  <p:transition>
    <p:split dir="out" orient="horz"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1138680" y="692640"/>
            <a:ext cx="419364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1846 – Galle – objev Neptunu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1900 – Planck – počátky kvantové teorie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1905 – Einstein – teorie relativity – E = mc</a:t>
            </a:r>
            <a:r>
              <a:rPr b="1" lang="cs-CZ" sz="1800" spc="-1" strike="noStrike" baseline="30000">
                <a:solidFill>
                  <a:srgbClr val="000000"/>
                </a:solidFill>
                <a:latin typeface="Calibri"/>
              </a:rPr>
              <a:t>2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1930 – Tombaugh – Pluto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pic>
        <p:nvPicPr>
          <p:cNvPr id="65" name="Picture 2" descr=""/>
          <p:cNvPicPr/>
          <p:nvPr/>
        </p:nvPicPr>
        <p:blipFill>
          <a:blip r:embed="rId1"/>
          <a:stretch/>
        </p:blipFill>
        <p:spPr>
          <a:xfrm>
            <a:off x="899640" y="2421000"/>
            <a:ext cx="2930400" cy="3816000"/>
          </a:xfrm>
          <a:prstGeom prst="rect">
            <a:avLst/>
          </a:prstGeom>
          <a:ln>
            <a:noFill/>
          </a:ln>
        </p:spPr>
      </p:pic>
      <p:pic>
        <p:nvPicPr>
          <p:cNvPr id="66" name="Picture 4" descr=""/>
          <p:cNvPicPr/>
          <p:nvPr/>
        </p:nvPicPr>
        <p:blipFill>
          <a:blip r:embed="rId2"/>
          <a:stretch/>
        </p:blipFill>
        <p:spPr>
          <a:xfrm>
            <a:off x="4644000" y="1772640"/>
            <a:ext cx="3879000" cy="3879000"/>
          </a:xfrm>
          <a:prstGeom prst="rect">
            <a:avLst/>
          </a:prstGeom>
          <a:ln>
            <a:noFill/>
          </a:ln>
        </p:spPr>
      </p:pic>
    </p:spTree>
  </p:cSld>
  <p:transition>
    <p:split dir="out" orient="horz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869400" y="548640"/>
            <a:ext cx="751464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3. 11. 1957-pes Lajka-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první živý tvor ve vesmíru,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na palubě sovětské družice Sputnik 2. Její návrat nebyl nikdy plánován,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takže se stala zároveň první obětí dobývání vesmíru. Zahynula pravděpodobně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v rozmezí 5 až 7 hodin po startu na následky stresu a přehřátí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pic>
        <p:nvPicPr>
          <p:cNvPr id="68" name="Picture 2" descr=""/>
          <p:cNvPicPr/>
          <p:nvPr/>
        </p:nvPicPr>
        <p:blipFill>
          <a:blip r:embed="rId1"/>
          <a:stretch/>
        </p:blipFill>
        <p:spPr>
          <a:xfrm>
            <a:off x="251640" y="2133000"/>
            <a:ext cx="2362680" cy="2808000"/>
          </a:xfrm>
          <a:prstGeom prst="rect">
            <a:avLst/>
          </a:prstGeom>
          <a:ln>
            <a:noFill/>
          </a:ln>
        </p:spPr>
      </p:pic>
      <p:pic>
        <p:nvPicPr>
          <p:cNvPr id="69" name="Picture 4" descr=""/>
          <p:cNvPicPr/>
          <p:nvPr/>
        </p:nvPicPr>
        <p:blipFill>
          <a:blip r:embed="rId2"/>
          <a:stretch/>
        </p:blipFill>
        <p:spPr>
          <a:xfrm>
            <a:off x="5004000" y="2349000"/>
            <a:ext cx="3744000" cy="2808000"/>
          </a:xfrm>
          <a:prstGeom prst="rect">
            <a:avLst/>
          </a:prstGeom>
          <a:ln>
            <a:noFill/>
          </a:ln>
        </p:spPr>
      </p:pic>
      <p:pic>
        <p:nvPicPr>
          <p:cNvPr id="70" name="Picture 6" descr=""/>
          <p:cNvPicPr/>
          <p:nvPr/>
        </p:nvPicPr>
        <p:blipFill>
          <a:blip r:embed="rId3"/>
          <a:stretch/>
        </p:blipFill>
        <p:spPr>
          <a:xfrm>
            <a:off x="2123640" y="4509000"/>
            <a:ext cx="3394800" cy="2100240"/>
          </a:xfrm>
          <a:prstGeom prst="rect">
            <a:avLst/>
          </a:prstGeom>
          <a:ln>
            <a:noFill/>
          </a:ln>
        </p:spPr>
      </p:pic>
    </p:spTree>
  </p:cSld>
  <p:transition>
    <p:split dir="out" orient="horz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754560" y="404640"/>
            <a:ext cx="82234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12. 4. 1961-  1. let do vesmíru – Jurij Gagarin – obletěl Zemi a po 108 minutách přistál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pic>
        <p:nvPicPr>
          <p:cNvPr id="72" name="Picture 4" descr=""/>
          <p:cNvPicPr/>
          <p:nvPr/>
        </p:nvPicPr>
        <p:blipFill>
          <a:blip r:embed="rId1"/>
          <a:stretch/>
        </p:blipFill>
        <p:spPr>
          <a:xfrm>
            <a:off x="539640" y="1412640"/>
            <a:ext cx="2949120" cy="4176000"/>
          </a:xfrm>
          <a:prstGeom prst="rect">
            <a:avLst/>
          </a:prstGeom>
          <a:ln>
            <a:noFill/>
          </a:ln>
        </p:spPr>
      </p:pic>
      <p:pic>
        <p:nvPicPr>
          <p:cNvPr id="73" name="Picture 6" descr=""/>
          <p:cNvPicPr/>
          <p:nvPr/>
        </p:nvPicPr>
        <p:blipFill>
          <a:blip r:embed="rId2"/>
          <a:stretch/>
        </p:blipFill>
        <p:spPr>
          <a:xfrm>
            <a:off x="5292000" y="1124640"/>
            <a:ext cx="2927880" cy="439200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5454000" y="5733360"/>
            <a:ext cx="2942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Přistávací modul lodi Vostok 1</a:t>
            </a:r>
            <a:endParaRPr b="0" lang="cs-CZ" sz="1800" spc="-1" strike="noStrike">
              <a:latin typeface="Arial"/>
            </a:endParaRPr>
          </a:p>
        </p:txBody>
      </p:sp>
    </p:spTree>
  </p:cSld>
  <p:transition>
    <p:split dir="out" orient="horz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Application>LibreOffice/5.4.4.2$Windows_X86_64 LibreOffice_project/2524958677847fb3bb44820e40380acbe820f960</Application>
  <Words>476</Words>
  <Paragraphs>50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2010-12-30T12:53:21Z</dcterms:created>
  <dc:creator>Jana</dc:creator>
  <dc:description/>
  <dc:language>cs-CZ</dc:language>
  <cp:lastModifiedBy>Jana Laštovičková</cp:lastModifiedBy>
  <dcterms:modified xsi:type="dcterms:W3CDTF">2020-05-31T16:09:25Z</dcterms:modified>
  <cp:revision>45</cp:revision>
  <dc:subject/>
  <dc:title>Sedm nových divů světa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