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59" r:id="rId5"/>
    <p:sldId id="260" r:id="rId6"/>
    <p:sldId id="257" r:id="rId7"/>
    <p:sldId id="261" r:id="rId8"/>
    <p:sldId id="263" r:id="rId9"/>
    <p:sldId id="268" r:id="rId10"/>
    <p:sldId id="262" r:id="rId11"/>
    <p:sldId id="26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DFD306-B8D5-469B-A7E0-F4E4578A90BE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150DDD-DF41-43D6-8DD7-10704E893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D306-B8D5-469B-A7E0-F4E4578A90BE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0DDD-DF41-43D6-8DD7-10704E893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D2DFD306-B8D5-469B-A7E0-F4E4578A90BE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150DDD-DF41-43D6-8DD7-10704E893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D306-B8D5-469B-A7E0-F4E4578A90BE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0DDD-DF41-43D6-8DD7-10704E893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DFD306-B8D5-469B-A7E0-F4E4578A90BE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E9150DDD-DF41-43D6-8DD7-10704E893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D306-B8D5-469B-A7E0-F4E4578A90BE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0DDD-DF41-43D6-8DD7-10704E893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D306-B8D5-469B-A7E0-F4E4578A90BE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0DDD-DF41-43D6-8DD7-10704E893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D306-B8D5-469B-A7E0-F4E4578A90BE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0DDD-DF41-43D6-8DD7-10704E893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DFD306-B8D5-469B-A7E0-F4E4578A90BE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0DDD-DF41-43D6-8DD7-10704E893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D306-B8D5-469B-A7E0-F4E4578A90BE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0DDD-DF41-43D6-8DD7-10704E893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D306-B8D5-469B-A7E0-F4E4578A90BE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0DDD-DF41-43D6-8DD7-10704E893D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2DFD306-B8D5-469B-A7E0-F4E4578A90BE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150DDD-DF41-43D6-8DD7-10704E893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vet.engros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Čas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Značka …. t</a:t>
            </a:r>
          </a:p>
          <a:p>
            <a:r>
              <a:rPr lang="cs-CZ" sz="3200" b="1" dirty="0">
                <a:solidFill>
                  <a:srgbClr val="00B050"/>
                </a:solidFill>
              </a:rPr>
              <a:t>Základní jednotka …. s </a:t>
            </a:r>
          </a:p>
        </p:txBody>
      </p:sp>
      <p:pic>
        <p:nvPicPr>
          <p:cNvPr id="4099" name="Picture 3" descr="C:\Documents and Settings\pc\Local Settings\Temporary Internet Files\Content.IE5\SHU3STQF\MP9001491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2474912" cy="3657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Pásmový čas</a:t>
            </a:r>
          </a:p>
        </p:txBody>
      </p:sp>
      <p:pic>
        <p:nvPicPr>
          <p:cNvPr id="14338" name="Picture 2" descr="časová pás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7665368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Pásmový čas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chemeClr val="accent6">
                  <a:lumMod val="50000"/>
                </a:schemeClr>
              </a:solidFill>
              <a:hlinkClick r:id="rId2"/>
            </a:endParaRPr>
          </a:p>
          <a:p>
            <a:r>
              <a:rPr lang="cs-CZ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http://www.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  <a:hlinkClick r:id="rId2"/>
              </a:rPr>
              <a:t>svet.engros.cz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/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Jednotky času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1 hodina </a:t>
            </a:r>
            <a:r>
              <a:rPr lang="cs-CZ" b="1" dirty="0"/>
              <a:t>(</a:t>
            </a:r>
            <a:r>
              <a:rPr lang="cs-CZ" b="1" dirty="0">
                <a:solidFill>
                  <a:srgbClr val="00B050"/>
                </a:solidFill>
              </a:rPr>
              <a:t>h</a:t>
            </a:r>
            <a:r>
              <a:rPr lang="cs-CZ" b="1" dirty="0"/>
              <a:t>)</a:t>
            </a:r>
          </a:p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1 minuta </a:t>
            </a:r>
            <a:r>
              <a:rPr lang="cs-CZ" b="1" dirty="0"/>
              <a:t>(</a:t>
            </a:r>
            <a:r>
              <a:rPr lang="cs-CZ" b="1" dirty="0">
                <a:solidFill>
                  <a:srgbClr val="00B050"/>
                </a:solidFill>
              </a:rPr>
              <a:t>min</a:t>
            </a:r>
            <a:r>
              <a:rPr lang="cs-CZ" b="1" dirty="0"/>
              <a:t>)</a:t>
            </a:r>
          </a:p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1 sekunda </a:t>
            </a:r>
            <a:r>
              <a:rPr lang="cs-CZ" b="1" dirty="0"/>
              <a:t>(</a:t>
            </a:r>
            <a:r>
              <a:rPr lang="cs-CZ" b="1" dirty="0">
                <a:solidFill>
                  <a:srgbClr val="00B050"/>
                </a:solidFill>
              </a:rPr>
              <a:t>s</a:t>
            </a:r>
            <a:r>
              <a:rPr lang="cs-CZ" b="1" dirty="0"/>
              <a:t>)</a:t>
            </a:r>
          </a:p>
          <a:p>
            <a:endParaRPr lang="cs-CZ" dirty="0"/>
          </a:p>
          <a:p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1 h = 60 min			1 min = 1/60 h</a:t>
            </a:r>
          </a:p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1 min = 60 s			1 s = 1/60 min</a:t>
            </a:r>
          </a:p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1 h = 3 600 s			1s = 1/3600 h</a:t>
            </a:r>
          </a:p>
        </p:txBody>
      </p:sp>
      <p:pic>
        <p:nvPicPr>
          <p:cNvPr id="5124" name="Picture 4" descr="C:\Documents and Settings\pc\Local Settings\Temporary Internet Files\Content.IE5\89UNG9I7\MP9004074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08720"/>
            <a:ext cx="2256359" cy="2821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DC4CBA8-497D-4970-8CC6-E6F2B2BD6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64704"/>
            <a:ext cx="7233037" cy="469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Převeď: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/>
              <a:t>25 min =      s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30 min =     h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3 min =       s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421 s =   min   s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187 s =   min   s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1/12 h=    min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3/5 h=      min</a:t>
            </a:r>
          </a:p>
        </p:txBody>
      </p:sp>
      <p:pic>
        <p:nvPicPr>
          <p:cNvPr id="6146" name="Picture 2" descr="C:\Documents and Settings\pc\Local Settings\Temporary Internet Files\Content.IE5\SHU3STQF\MP9004237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24744"/>
            <a:ext cx="3080212" cy="4618063"/>
          </a:xfrm>
          <a:prstGeom prst="rect">
            <a:avLst/>
          </a:prstGeom>
          <a:noFill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7D952CD-7A70-485E-98DD-E9831FAACF3A}"/>
              </a:ext>
            </a:extLst>
          </p:cNvPr>
          <p:cNvSpPr txBox="1"/>
          <p:nvPr/>
        </p:nvSpPr>
        <p:spPr>
          <a:xfrm>
            <a:off x="827584" y="5373216"/>
            <a:ext cx="327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 další stránce si zkontroluj.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Převeď: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/>
              <a:t>25 min =  </a:t>
            </a:r>
            <a:r>
              <a:rPr lang="cs-CZ" b="1" dirty="0">
                <a:solidFill>
                  <a:srgbClr val="00B050"/>
                </a:solidFill>
              </a:rPr>
              <a:t>1500</a:t>
            </a:r>
            <a:r>
              <a:rPr lang="cs-CZ" b="1" dirty="0"/>
              <a:t> s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30 min = </a:t>
            </a:r>
            <a:r>
              <a:rPr lang="cs-CZ" b="1" dirty="0">
                <a:solidFill>
                  <a:srgbClr val="00B050"/>
                </a:solidFill>
              </a:rPr>
              <a:t>1/2</a:t>
            </a:r>
            <a:r>
              <a:rPr lang="cs-CZ" b="1" dirty="0"/>
              <a:t> h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3 min = </a:t>
            </a:r>
            <a:r>
              <a:rPr lang="cs-CZ" b="1" dirty="0">
                <a:solidFill>
                  <a:srgbClr val="00B050"/>
                </a:solidFill>
              </a:rPr>
              <a:t>180</a:t>
            </a:r>
            <a:r>
              <a:rPr lang="cs-CZ" b="1" dirty="0"/>
              <a:t> s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421 s =  </a:t>
            </a:r>
            <a:r>
              <a:rPr lang="cs-CZ" b="1" dirty="0">
                <a:solidFill>
                  <a:srgbClr val="00B050"/>
                </a:solidFill>
              </a:rPr>
              <a:t>7</a:t>
            </a:r>
            <a:r>
              <a:rPr lang="cs-CZ" b="1" dirty="0"/>
              <a:t> min </a:t>
            </a:r>
            <a:r>
              <a:rPr lang="cs-CZ" b="1" dirty="0">
                <a:solidFill>
                  <a:srgbClr val="00B050"/>
                </a:solidFill>
              </a:rPr>
              <a:t>1</a:t>
            </a:r>
            <a:r>
              <a:rPr lang="cs-CZ" b="1" dirty="0"/>
              <a:t> s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187 s =  </a:t>
            </a:r>
            <a:r>
              <a:rPr lang="cs-CZ" b="1" dirty="0">
                <a:solidFill>
                  <a:srgbClr val="00B050"/>
                </a:solidFill>
              </a:rPr>
              <a:t>3</a:t>
            </a:r>
            <a:r>
              <a:rPr lang="cs-CZ" b="1" dirty="0"/>
              <a:t> min </a:t>
            </a:r>
            <a:r>
              <a:rPr lang="cs-CZ" b="1" dirty="0">
                <a:solidFill>
                  <a:srgbClr val="00B050"/>
                </a:solidFill>
              </a:rPr>
              <a:t>7</a:t>
            </a:r>
            <a:r>
              <a:rPr lang="cs-CZ" b="1" dirty="0"/>
              <a:t> s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1/12 h = </a:t>
            </a:r>
            <a:r>
              <a:rPr lang="cs-CZ" b="1" dirty="0">
                <a:solidFill>
                  <a:srgbClr val="00B050"/>
                </a:solidFill>
              </a:rPr>
              <a:t>5</a:t>
            </a:r>
            <a:r>
              <a:rPr lang="cs-CZ" b="1" dirty="0"/>
              <a:t> min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/>
              <a:t>3/5 h = </a:t>
            </a:r>
            <a:r>
              <a:rPr lang="cs-CZ" b="1" dirty="0">
                <a:solidFill>
                  <a:srgbClr val="00B050"/>
                </a:solidFill>
              </a:rPr>
              <a:t>36</a:t>
            </a:r>
            <a:r>
              <a:rPr lang="cs-CZ" b="1" dirty="0"/>
              <a:t> min</a:t>
            </a:r>
          </a:p>
        </p:txBody>
      </p:sp>
      <p:pic>
        <p:nvPicPr>
          <p:cNvPr id="7170" name="Picture 2" descr="C:\Documents and Settings\pc\Local Settings\Temporary Internet Files\Content.IE5\492JSDE3\MP9004010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038" y="1081782"/>
            <a:ext cx="2957718" cy="443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cs-CZ" dirty="0"/>
              <a:t>Měření času v minulosti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cs-CZ" dirty="0"/>
              <a:t>Střídání dne a noci</a:t>
            </a:r>
          </a:p>
          <a:p>
            <a:r>
              <a:rPr lang="cs-CZ" dirty="0"/>
              <a:t>Střídání ročních období</a:t>
            </a:r>
          </a:p>
          <a:p>
            <a:r>
              <a:rPr lang="cs-CZ" dirty="0"/>
              <a:t>Měsíční fáze</a:t>
            </a:r>
          </a:p>
          <a:p>
            <a:endParaRPr lang="cs-CZ" dirty="0"/>
          </a:p>
          <a:p>
            <a:r>
              <a:rPr lang="cs-CZ" dirty="0"/>
              <a:t>Přesýpací hodiny</a:t>
            </a:r>
          </a:p>
          <a:p>
            <a:r>
              <a:rPr lang="cs-CZ" dirty="0"/>
              <a:t>Kyvadlové hodiny</a:t>
            </a:r>
          </a:p>
          <a:p>
            <a:r>
              <a:rPr lang="cs-CZ" dirty="0"/>
              <a:t>Svíčka</a:t>
            </a:r>
          </a:p>
          <a:p>
            <a:r>
              <a:rPr lang="cs-CZ" dirty="0"/>
              <a:t>Sluneční hodiny, …</a:t>
            </a:r>
          </a:p>
          <a:p>
            <a:r>
              <a:rPr lang="cs-CZ" dirty="0"/>
              <a:t>Pražský orloj</a:t>
            </a:r>
          </a:p>
        </p:txBody>
      </p:sp>
      <p:pic>
        <p:nvPicPr>
          <p:cNvPr id="8" name="Picture 3" descr="C:\Documents and Settings\pc\Local Settings\Temporary Internet Files\Content.IE5\89UNG9I7\MP9001777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412776"/>
            <a:ext cx="1560173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Měření času dnes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Hodiny</a:t>
            </a:r>
          </a:p>
          <a:p>
            <a:r>
              <a:rPr lang="cs-CZ" dirty="0"/>
              <a:t>Atomové hodiny (využívají kmitání atomů, vysílání časového údaje)</a:t>
            </a:r>
          </a:p>
          <a:p>
            <a:endParaRPr lang="cs-CZ" dirty="0"/>
          </a:p>
          <a:p>
            <a:r>
              <a:rPr lang="cs-CZ" dirty="0"/>
              <a:t>Mobilní telefon</a:t>
            </a:r>
          </a:p>
          <a:p>
            <a:r>
              <a:rPr lang="cs-CZ" dirty="0"/>
              <a:t>PC</a:t>
            </a:r>
          </a:p>
          <a:p>
            <a:r>
              <a:rPr lang="cs-CZ" dirty="0"/>
              <a:t>Displej v automobilu, …</a:t>
            </a:r>
          </a:p>
          <a:p>
            <a:endParaRPr lang="cs-CZ" dirty="0"/>
          </a:p>
        </p:txBody>
      </p:sp>
      <p:pic>
        <p:nvPicPr>
          <p:cNvPr id="3081" name="Picture 9" descr="C:\Documents and Settings\pc\Local Settings\Temporary Internet Files\Content.IE5\492JSDE3\MP9004340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823195"/>
            <a:ext cx="2448272" cy="1630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>
            <a:normAutofit/>
          </a:bodyPr>
          <a:lstStyle/>
          <a:p>
            <a:r>
              <a:rPr lang="cs-CZ" b="1" dirty="0"/>
              <a:t>Měření časového úseku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Stopky</a:t>
            </a:r>
          </a:p>
          <a:p>
            <a:pPr>
              <a:lnSpc>
                <a:spcPct val="90000"/>
              </a:lnSpc>
            </a:pPr>
            <a:r>
              <a:rPr lang="cs-CZ" dirty="0"/>
              <a:t>Metronom-v hudbě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Všichni, co máte na hodinkách stopky nebo mobilní telefon, změřte:</a:t>
            </a:r>
          </a:p>
          <a:p>
            <a:pPr>
              <a:lnSpc>
                <a:spcPct val="90000"/>
              </a:lnSpc>
              <a:buNone/>
            </a:pPr>
            <a:r>
              <a:rPr lang="cs-CZ" dirty="0"/>
              <a:t>	Dobu pádu míčku na podlahu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  <p:pic>
        <p:nvPicPr>
          <p:cNvPr id="5" name="Obrázek 4" descr="Obsah obrázku podepsat&#10;&#10;Popis byl vytvořen automaticky">
            <a:extLst>
              <a:ext uri="{FF2B5EF4-FFF2-40B4-BE49-F238E27FC236}">
                <a16:creationId xmlns:a16="http://schemas.microsoft.com/office/drawing/2014/main" id="{3983F261-1795-47F3-89AA-F9E24751F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2473271" cy="37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Pásmový čas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Střední sluneční čas </a:t>
            </a:r>
            <a:r>
              <a:rPr lang="cs-CZ" dirty="0"/>
              <a:t>– každý den má                    24 hodin</a:t>
            </a:r>
          </a:p>
          <a:p>
            <a:r>
              <a:rPr lang="cs-CZ" dirty="0"/>
              <a:t>Obvod Země rozdělen na 24 pásem širokých 15°     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místní pásmový čas</a:t>
            </a:r>
          </a:p>
          <a:p>
            <a:r>
              <a:rPr lang="cs-CZ" dirty="0"/>
              <a:t>Nultý poledník – Greenwich       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světový čas (UT)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Středoevropský čas (SEČ)</a:t>
            </a:r>
            <a:r>
              <a:rPr lang="cs-CZ" dirty="0"/>
              <a:t> – UT + 1h </a:t>
            </a:r>
          </a:p>
          <a:p>
            <a:r>
              <a:rPr lang="cs-CZ" dirty="0"/>
              <a:t>Smluvený čas – </a:t>
            </a:r>
            <a:r>
              <a:rPr lang="cs-CZ" b="1" dirty="0"/>
              <a:t>letní čas </a:t>
            </a:r>
            <a:r>
              <a:rPr lang="cs-CZ" dirty="0"/>
              <a:t>– SEČ + 1h</a:t>
            </a:r>
          </a:p>
          <a:p>
            <a:r>
              <a:rPr lang="cs-CZ" dirty="0"/>
              <a:t>Přizpůsoben hranicím států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403648" y="3095249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5004048" y="3573016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242</Words>
  <Application>Microsoft Office PowerPoint</Application>
  <PresentationFormat>Předvádění na obrazovce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Trebuchet MS</vt:lpstr>
      <vt:lpstr>Wingdings</vt:lpstr>
      <vt:lpstr>Wingdings 2</vt:lpstr>
      <vt:lpstr>Bohatý</vt:lpstr>
      <vt:lpstr>Čas </vt:lpstr>
      <vt:lpstr>Jednotky času</vt:lpstr>
      <vt:lpstr>Prezentace aplikace PowerPoint</vt:lpstr>
      <vt:lpstr>Převeď: </vt:lpstr>
      <vt:lpstr>Převeď: </vt:lpstr>
      <vt:lpstr>Měření času v minulosti</vt:lpstr>
      <vt:lpstr>Měření času dnes</vt:lpstr>
      <vt:lpstr>Měření časového úseku</vt:lpstr>
      <vt:lpstr>Pásmový čas</vt:lpstr>
      <vt:lpstr>Pásmový čas</vt:lpstr>
      <vt:lpstr>Pásmový čas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Čas </dc:title>
  <dc:creator>Jana Laštovičková</dc:creator>
  <cp:lastModifiedBy>havlova93@seznam.cz</cp:lastModifiedBy>
  <cp:revision>2</cp:revision>
  <dcterms:created xsi:type="dcterms:W3CDTF">2020-04-29T06:33:16Z</dcterms:created>
  <dcterms:modified xsi:type="dcterms:W3CDTF">2020-04-29T09:33:35Z</dcterms:modified>
</cp:coreProperties>
</file>