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59" r:id="rId3"/>
    <p:sldId id="260" r:id="rId4"/>
    <p:sldId id="261" r:id="rId5"/>
    <p:sldId id="262" r:id="rId6"/>
    <p:sldId id="265" r:id="rId7"/>
    <p:sldId id="266" r:id="rId8"/>
    <p:sldId id="267" r:id="rId9"/>
    <p:sldId id="269" r:id="rId10"/>
    <p:sldId id="270" r:id="rId11"/>
    <p:sldId id="272" r:id="rId12"/>
    <p:sldId id="271" r:id="rId13"/>
    <p:sldId id="281" r:id="rId14"/>
    <p:sldId id="274" r:id="rId15"/>
    <p:sldId id="275" r:id="rId16"/>
    <p:sldId id="276" r:id="rId17"/>
    <p:sldId id="27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006600"/>
    <a:srgbClr val="008000"/>
    <a:srgbClr val="800000"/>
    <a:srgbClr val="660066"/>
    <a:srgbClr val="800080"/>
    <a:srgbClr val="FF00FF"/>
    <a:srgbClr val="3333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B32207-A61E-40A1-8BB0-001D694E46AF}" type="datetimeFigureOut">
              <a:rPr lang="cs-CZ" smtClean="0"/>
              <a:pPr/>
              <a:t>27.05.2020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486C4C-3177-4C09-A5C2-C6A3E6D1F7B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2207-A61E-40A1-8BB0-001D694E46AF}" type="datetimeFigureOut">
              <a:rPr lang="cs-CZ" smtClean="0"/>
              <a:pPr/>
              <a:t>27.05.2020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6C4C-3177-4C09-A5C2-C6A3E6D1F7B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2207-A61E-40A1-8BB0-001D694E46AF}" type="datetimeFigureOut">
              <a:rPr lang="cs-CZ" smtClean="0"/>
              <a:pPr/>
              <a:t>27.05.2020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6C4C-3177-4C09-A5C2-C6A3E6D1F7B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2207-A61E-40A1-8BB0-001D694E46AF}" type="datetimeFigureOut">
              <a:rPr lang="cs-CZ" smtClean="0"/>
              <a:pPr/>
              <a:t>27.05.2020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6C4C-3177-4C09-A5C2-C6A3E6D1F7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2207-A61E-40A1-8BB0-001D694E46AF}" type="datetimeFigureOut">
              <a:rPr lang="cs-CZ" smtClean="0"/>
              <a:pPr/>
              <a:t>27.05.2020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6C4C-3177-4C09-A5C2-C6A3E6D1F7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2207-A61E-40A1-8BB0-001D694E46AF}" type="datetimeFigureOut">
              <a:rPr lang="cs-CZ" smtClean="0"/>
              <a:pPr/>
              <a:t>27.05.2020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6C4C-3177-4C09-A5C2-C6A3E6D1F7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2207-A61E-40A1-8BB0-001D694E46AF}" type="datetimeFigureOut">
              <a:rPr lang="cs-CZ" smtClean="0"/>
              <a:pPr/>
              <a:t>27.05.2020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6C4C-3177-4C09-A5C2-C6A3E6D1F7B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2207-A61E-40A1-8BB0-001D694E46AF}" type="datetimeFigureOut">
              <a:rPr lang="cs-CZ" smtClean="0"/>
              <a:pPr/>
              <a:t>27.05.2020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6C4C-3177-4C09-A5C2-C6A3E6D1F7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2207-A61E-40A1-8BB0-001D694E46AF}" type="datetimeFigureOut">
              <a:rPr lang="cs-CZ" smtClean="0"/>
              <a:pPr/>
              <a:t>27.05.2020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6C4C-3177-4C09-A5C2-C6A3E6D1F7B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2B32207-A61E-40A1-8BB0-001D694E46AF}" type="datetimeFigureOut">
              <a:rPr lang="cs-CZ" smtClean="0"/>
              <a:pPr/>
              <a:t>27.05.2020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6C4C-3177-4C09-A5C2-C6A3E6D1F7B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B32207-A61E-40A1-8BB0-001D694E46AF}" type="datetimeFigureOut">
              <a:rPr lang="cs-CZ" smtClean="0"/>
              <a:pPr/>
              <a:t>27.05.2020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486C4C-3177-4C09-A5C2-C6A3E6D1F7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B32207-A61E-40A1-8BB0-001D694E46AF}" type="datetimeFigureOut">
              <a:rPr lang="cs-CZ" smtClean="0"/>
              <a:pPr/>
              <a:t>27.05.2020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D486C4C-3177-4C09-A5C2-C6A3E6D1F7B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818645C7-7DB7-4A29-A074-E84C9E919817}"/>
              </a:ext>
            </a:extLst>
          </p:cNvPr>
          <p:cNvSpPr txBox="1"/>
          <p:nvPr/>
        </p:nvSpPr>
        <p:spPr>
          <a:xfrm>
            <a:off x="827584" y="980728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latin typeface="Cambria" panose="02040503050406030204" pitchFamily="18" charset="0"/>
                <a:ea typeface="Cambria" panose="02040503050406030204" pitchFamily="18" charset="0"/>
              </a:rPr>
              <a:t>ODRAZ SVĚTLA</a:t>
            </a:r>
          </a:p>
          <a:p>
            <a:r>
              <a:rPr lang="cs-CZ" sz="3600" b="1" dirty="0">
                <a:latin typeface="Cambria" panose="02040503050406030204" pitchFamily="18" charset="0"/>
                <a:ea typeface="Cambria" panose="02040503050406030204" pitchFamily="18" charset="0"/>
              </a:rPr>
              <a:t>			ZÁKON ODRAZU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7F77B0E-A84B-4B84-A776-A02970EF7761}"/>
              </a:ext>
            </a:extLst>
          </p:cNvPr>
          <p:cNvSpPr txBox="1"/>
          <p:nvPr/>
        </p:nvSpPr>
        <p:spPr>
          <a:xfrm>
            <a:off x="755576" y="2564904"/>
            <a:ext cx="70567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	F / 7. B				Týden: 1. – 5. 6.</a:t>
            </a:r>
          </a:p>
          <a:p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Zopakuj podle snímků 2- 6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Udělej výpisky z prezentace/neposílej/, bude součástí opakování/uč. str. 160 – 165/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Maluj označené obrázky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Vyzkoušej optické klamy na posledním snímku.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Udělej výpisky z tématu „Zrcadla v praxi“ – viz příloha</a:t>
            </a:r>
          </a:p>
          <a:p>
            <a:pPr marL="342900" indent="-342900">
              <a:buFont typeface="+mj-lt"/>
              <a:buAutoNum type="arabicPeriod"/>
            </a:pPr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982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C00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Světlo se odráží na rozhraní dvou prostředí – (např.)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428596" y="2143116"/>
            <a:ext cx="3786214" cy="1071570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rgbClr val="660066"/>
                </a:solidFill>
              </a:rPr>
              <a:t>vzduch - sklo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500034" y="3714752"/>
            <a:ext cx="3786214" cy="1071570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rgbClr val="660066"/>
                </a:solidFill>
              </a:rPr>
              <a:t>líh - plexisklo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714876" y="4929198"/>
            <a:ext cx="3786214" cy="1071570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rgbClr val="660066"/>
                </a:solidFill>
              </a:rPr>
              <a:t>voda - hliník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4714876" y="2857496"/>
            <a:ext cx="3786214" cy="1071570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solidFill>
                  <a:srgbClr val="660066"/>
                </a:solidFill>
              </a:rPr>
              <a:t>vzduch - voda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8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Na rovinném rozhraní se rovnoběžné paprsky odrážejí opět ROVNOBĚŽNĚ:</a:t>
            </a:r>
          </a:p>
        </p:txBody>
      </p:sp>
      <p:pic>
        <p:nvPicPr>
          <p:cNvPr id="5" name="Obrázek 4" descr="Obsah obrázku drát, visící, loďka&#10;&#10;Popis byl vytvořen automaticky">
            <a:extLst>
              <a:ext uri="{FF2B5EF4-FFF2-40B4-BE49-F238E27FC236}">
                <a16:creationId xmlns:a16="http://schemas.microsoft.com/office/drawing/2014/main" id="{E6CE4DD9-19E6-4E57-AD59-610886982E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897659"/>
            <a:ext cx="5489981" cy="2225668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227FD5E-49A7-426B-B879-467CC65426D5}"/>
              </a:ext>
            </a:extLst>
          </p:cNvPr>
          <p:cNvSpPr txBox="1"/>
          <p:nvPr/>
        </p:nvSpPr>
        <p:spPr>
          <a:xfrm>
            <a:off x="755576" y="551723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Maluj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11420"/>
          </a:xfrm>
        </p:spPr>
        <p:txBody>
          <a:bodyPr>
            <a:normAutofit/>
          </a:bodyPr>
          <a:lstStyle/>
          <a:p>
            <a:r>
              <a:rPr lang="cs-CZ" sz="2800" b="0" dirty="0">
                <a:solidFill>
                  <a:srgbClr val="33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Odraz světla na rozhraní, které není rovinné (hrbolatý povrch, vodní hladina), se paprsky odrážejí </a:t>
            </a:r>
            <a:r>
              <a:rPr lang="cs-CZ" sz="2800" dirty="0">
                <a:solidFill>
                  <a:srgbClr val="33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RŮZNOBĚŽNĚ.	</a:t>
            </a:r>
            <a:br>
              <a:rPr lang="cs-CZ" sz="2800" dirty="0">
                <a:solidFill>
                  <a:srgbClr val="33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cs-CZ" sz="2800" dirty="0">
                <a:solidFill>
                  <a:srgbClr val="33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			</a:t>
            </a:r>
            <a:r>
              <a:rPr lang="cs-CZ" sz="2000" b="0" dirty="0">
                <a:solidFill>
                  <a:srgbClr val="33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VZNIKÁ tzv.</a:t>
            </a:r>
            <a:r>
              <a:rPr lang="cs-CZ" sz="2800" dirty="0">
                <a:solidFill>
                  <a:srgbClr val="33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ROZPTÝLENÉ SVĚTLO.</a:t>
            </a:r>
          </a:p>
        </p:txBody>
      </p:sp>
      <p:pic>
        <p:nvPicPr>
          <p:cNvPr id="4" name="Obrázek 3" descr="image0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3214686"/>
            <a:ext cx="3857652" cy="2612589"/>
          </a:xfrm>
          <a:prstGeom prst="rect">
            <a:avLst/>
          </a:prstGeom>
        </p:spPr>
      </p:pic>
      <p:pic>
        <p:nvPicPr>
          <p:cNvPr id="5" name="Obrázek 4" descr="odraz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4876" y="3071810"/>
            <a:ext cx="3786214" cy="266224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9BE1E1EC-513D-42DA-8407-B846CE348C8E}"/>
              </a:ext>
            </a:extLst>
          </p:cNvPr>
          <p:cNvSpPr txBox="1"/>
          <p:nvPr/>
        </p:nvSpPr>
        <p:spPr>
          <a:xfrm>
            <a:off x="4214810" y="6165304"/>
            <a:ext cx="11492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Maluj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43470"/>
          </a:xfrm>
        </p:spPr>
        <p:txBody>
          <a:bodyPr>
            <a:normAutofit/>
          </a:bodyPr>
          <a:lstStyle/>
          <a:p>
            <a:pPr algn="just"/>
            <a:r>
              <a:rPr lang="cs-CZ" sz="2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Odraz v zrcadle,</a:t>
            </a:r>
          </a:p>
          <a:p>
            <a:pPr algn="just"/>
            <a:r>
              <a:rPr lang="cs-CZ" sz="2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Odraz světelných paprsků ve světlometu automobilu,</a:t>
            </a:r>
          </a:p>
          <a:p>
            <a:pPr algn="just"/>
            <a:r>
              <a:rPr lang="cs-CZ" sz="2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Odraz světla na stěnách místnosti (pokoje),</a:t>
            </a:r>
          </a:p>
          <a:p>
            <a:pPr algn="just"/>
            <a:r>
              <a:rPr lang="cs-CZ" sz="2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Odraz slunečních paprsků od vodní hladiny (např. u moře), nebo od sněhové pokrývky na horách…</a:t>
            </a:r>
          </a:p>
          <a:p>
            <a:pPr>
              <a:buNone/>
            </a:pPr>
            <a:endParaRPr lang="cs-CZ" sz="3200" b="1" dirty="0">
              <a:solidFill>
                <a:srgbClr val="0000FF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500042"/>
            <a:ext cx="4114800" cy="72547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33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Odraz v praxi:</a:t>
            </a:r>
          </a:p>
        </p:txBody>
      </p:sp>
      <p:pic>
        <p:nvPicPr>
          <p:cNvPr id="5" name="Obrázek 4" descr="Obsah obrázku hora, voda, exteriér, příroda&#10;&#10;Popis byl vytvořen automaticky">
            <a:extLst>
              <a:ext uri="{FF2B5EF4-FFF2-40B4-BE49-F238E27FC236}">
                <a16:creationId xmlns:a16="http://schemas.microsoft.com/office/drawing/2014/main" id="{E6F92A43-2255-4D83-9BDC-C1DF017E1B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653136"/>
            <a:ext cx="2742808" cy="1902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30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92376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FF00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Zobrazení na rovinném zrcadle:</a:t>
            </a:r>
          </a:p>
        </p:txBody>
      </p:sp>
      <p:pic>
        <p:nvPicPr>
          <p:cNvPr id="4" name="Obrázek 3" descr="obr6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1714488"/>
            <a:ext cx="4176431" cy="368618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57200" y="2646107"/>
            <a:ext cx="35432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80008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Zobrazovaný předmět před zrcadlem a jeho obraz jsou </a:t>
            </a:r>
            <a:r>
              <a:rPr lang="cs-CZ" sz="2800" b="1" dirty="0">
                <a:solidFill>
                  <a:srgbClr val="80008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souměrně</a:t>
            </a:r>
            <a:r>
              <a:rPr lang="cs-CZ" sz="2800" dirty="0">
                <a:solidFill>
                  <a:srgbClr val="80008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800" b="1" dirty="0">
                <a:solidFill>
                  <a:srgbClr val="80008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sdružené</a:t>
            </a:r>
            <a:r>
              <a:rPr lang="cs-CZ" sz="2800" dirty="0">
                <a:solidFill>
                  <a:srgbClr val="80008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podle roviny zrcadla.</a:t>
            </a:r>
          </a:p>
          <a:p>
            <a:endParaRPr lang="cs-CZ" sz="2800" dirty="0">
              <a:solidFill>
                <a:srgbClr val="80008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85720" y="2143116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Zapamatujte si: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FB528B2-665D-4E07-9E18-56B2F0D17614}"/>
              </a:ext>
            </a:extLst>
          </p:cNvPr>
          <p:cNvSpPr txBox="1"/>
          <p:nvPr/>
        </p:nvSpPr>
        <p:spPr>
          <a:xfrm>
            <a:off x="4139952" y="1484784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Předmět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C23792C-170D-4FCB-AD27-2815D87806BE}"/>
              </a:ext>
            </a:extLst>
          </p:cNvPr>
          <p:cNvSpPr txBox="1"/>
          <p:nvPr/>
        </p:nvSpPr>
        <p:spPr>
          <a:xfrm>
            <a:off x="7308304" y="1638437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Obraz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612FB31-93D3-4848-9BF2-F5372466A8A4}"/>
              </a:ext>
            </a:extLst>
          </p:cNvPr>
          <p:cNvSpPr txBox="1"/>
          <p:nvPr/>
        </p:nvSpPr>
        <p:spPr>
          <a:xfrm>
            <a:off x="6444208" y="5661248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Zrcadlo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864566C-8F5F-4FFB-AF97-D893DDB706A8}"/>
              </a:ext>
            </a:extLst>
          </p:cNvPr>
          <p:cNvSpPr txBox="1"/>
          <p:nvPr/>
        </p:nvSpPr>
        <p:spPr>
          <a:xfrm>
            <a:off x="2411760" y="5661248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Maluj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40BFE99-8B83-4737-9C9C-B55B30404CD2}"/>
              </a:ext>
            </a:extLst>
          </p:cNvPr>
          <p:cNvSpPr txBox="1"/>
          <p:nvPr/>
        </p:nvSpPr>
        <p:spPr>
          <a:xfrm>
            <a:off x="3563888" y="6523905"/>
            <a:ext cx="3811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 matematice – osová souměrnost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50121" y="399529"/>
            <a:ext cx="7043758" cy="114300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FF0000"/>
                </a:solidFill>
                <a:effectLst/>
              </a:rPr>
              <a:t>Zobrazení na rovinném zrcadle:</a:t>
            </a:r>
          </a:p>
        </p:txBody>
      </p:sp>
      <p:pic>
        <p:nvPicPr>
          <p:cNvPr id="4" name="Obrázek 3" descr="obr_025_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1928802"/>
            <a:ext cx="4695430" cy="193686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57158" y="2000240"/>
            <a:ext cx="3857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8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Zapamatujte si: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33235" y="2858061"/>
            <a:ext cx="45720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Cambria" panose="02040503050406030204" pitchFamily="18" charset="0"/>
                <a:ea typeface="Cambria" panose="02040503050406030204" pitchFamily="18" charset="0"/>
              </a:rPr>
              <a:t>Obraz</a:t>
            </a:r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 vytvořený                      na rovinném zrcadle                    je </a:t>
            </a:r>
            <a:r>
              <a:rPr lang="cs-CZ" sz="2800" b="1" dirty="0">
                <a:latin typeface="Cambria" panose="02040503050406030204" pitchFamily="18" charset="0"/>
                <a:ea typeface="Cambria" panose="02040503050406030204" pitchFamily="18" charset="0"/>
              </a:rPr>
              <a:t>zdánlivý, vzpřímený (přímý) a stranově převrácený.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BCA9872-DA92-4FCE-B11F-2D5D39F6BA53}"/>
              </a:ext>
            </a:extLst>
          </p:cNvPr>
          <p:cNvSpPr txBox="1"/>
          <p:nvPr/>
        </p:nvSpPr>
        <p:spPr>
          <a:xfrm>
            <a:off x="5004048" y="5229200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Maluj, zapiš</a:t>
            </a:r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Zkus namalovat loď a vytvoř její obraz.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851090"/>
            <a:ext cx="8363272" cy="139888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800" dirty="0">
                <a:solidFill>
                  <a:srgbClr val="0066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Jako rovinné zrcadlo se chovají vyleštěný hliníkový plech, klidná vodní hladina, některé povrchy těles zhotovených z plastů apod.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86238" cy="562074"/>
          </a:xfrm>
        </p:spPr>
        <p:txBody>
          <a:bodyPr>
            <a:normAutofit/>
          </a:bodyPr>
          <a:lstStyle/>
          <a:p>
            <a:r>
              <a:rPr lang="cs-CZ" sz="2800" b="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Rovinné zrcadlo:</a:t>
            </a:r>
          </a:p>
        </p:txBody>
      </p:sp>
      <p:pic>
        <p:nvPicPr>
          <p:cNvPr id="4" name="Obrázek 3" descr="Obsah obrázku hora, voda, exteriér, příroda&#10;&#10;Popis byl vytvořen automaticky">
            <a:extLst>
              <a:ext uri="{FF2B5EF4-FFF2-40B4-BE49-F238E27FC236}">
                <a16:creationId xmlns:a16="http://schemas.microsoft.com/office/drawing/2014/main" id="{40F33F0C-BF3F-4E92-8F4A-BBDD405320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805220"/>
            <a:ext cx="3024336" cy="2098133"/>
          </a:xfrm>
          <a:prstGeom prst="rect">
            <a:avLst/>
          </a:prstGeom>
        </p:spPr>
      </p:pic>
      <p:pic>
        <p:nvPicPr>
          <p:cNvPr id="5" name="Obrázek 4" descr="pes-zrcadlo.jpg">
            <a:extLst>
              <a:ext uri="{FF2B5EF4-FFF2-40B4-BE49-F238E27FC236}">
                <a16:creationId xmlns:a16="http://schemas.microsoft.com/office/drawing/2014/main" id="{2ACFB016-DEE6-4011-A9D7-6ABDD557F62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4107455"/>
            <a:ext cx="2323901" cy="2567357"/>
          </a:xfrm>
          <a:prstGeom prst="rect">
            <a:avLst/>
          </a:prstGeom>
        </p:spPr>
      </p:pic>
      <p:pic>
        <p:nvPicPr>
          <p:cNvPr id="6" name="Obrázek 5" descr="image004.jpg">
            <a:extLst>
              <a:ext uri="{FF2B5EF4-FFF2-40B4-BE49-F238E27FC236}">
                <a16:creationId xmlns:a16="http://schemas.microsoft.com/office/drawing/2014/main" id="{874AF5BD-C0B8-4A24-B131-493A5521B0B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42382" y="2400559"/>
            <a:ext cx="2750769" cy="2056881"/>
          </a:xfrm>
          <a:prstGeom prst="rect">
            <a:avLst/>
          </a:prstGeom>
        </p:spPr>
      </p:pic>
      <p:pic>
        <p:nvPicPr>
          <p:cNvPr id="7" name="Obrázek 6" descr="zrcadlo_1.jpg">
            <a:extLst>
              <a:ext uri="{FF2B5EF4-FFF2-40B4-BE49-F238E27FC236}">
                <a16:creationId xmlns:a16="http://schemas.microsoft.com/office/drawing/2014/main" id="{89E41B08-B0D9-4424-8EE0-F89F929287A2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93151" y="4242134"/>
            <a:ext cx="4100640" cy="25673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hly_zalomena_stena">
            <a:extLst>
              <a:ext uri="{FF2B5EF4-FFF2-40B4-BE49-F238E27FC236}">
                <a16:creationId xmlns:a16="http://schemas.microsoft.com/office/drawing/2014/main" id="{D943FCFA-53E4-4EF6-8DB0-2E644BB7B5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0648"/>
            <a:ext cx="4351213" cy="330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uhly">
            <a:extLst>
              <a:ext uri="{FF2B5EF4-FFF2-40B4-BE49-F238E27FC236}">
                <a16:creationId xmlns:a16="http://schemas.microsoft.com/office/drawing/2014/main" id="{92A10125-6952-4BCE-A580-27A75EDD8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762077"/>
            <a:ext cx="6256337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DF76F22C-68F0-4BA8-A877-A51D704A7FB6}"/>
              </a:ext>
            </a:extLst>
          </p:cNvPr>
          <p:cNvSpPr txBox="1"/>
          <p:nvPr/>
        </p:nvSpPr>
        <p:spPr>
          <a:xfrm>
            <a:off x="5220072" y="2348880"/>
            <a:ext cx="338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Cambria" panose="02040503050406030204" pitchFamily="18" charset="0"/>
                <a:ea typeface="Cambria" panose="02040503050406030204" pitchFamily="18" charset="0"/>
              </a:rPr>
              <a:t>Porovnej délky čar. Jsou stejné?</a:t>
            </a:r>
          </a:p>
        </p:txBody>
      </p:sp>
    </p:spTree>
    <p:extLst>
      <p:ext uri="{BB962C8B-B14F-4D97-AF65-F5344CB8AC3E}">
        <p14:creationId xmlns:p14="http://schemas.microsoft.com/office/powerpoint/2010/main" val="2922253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79704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0099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 už o víte o světle:</a:t>
            </a:r>
            <a:br>
              <a:rPr lang="cs-CZ" sz="2800" dirty="0">
                <a:solidFill>
                  <a:srgbClr val="000099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cs-CZ" sz="2800" dirty="0">
                <a:solidFill>
                  <a:srgbClr val="000099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Vyberte světelné zdroje, odstraňte tělesa, která světlo odrážejí.</a:t>
            </a:r>
          </a:p>
        </p:txBody>
      </p:sp>
      <p:pic>
        <p:nvPicPr>
          <p:cNvPr id="4" name="Obrázek 3" descr="1101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40" y="4857760"/>
            <a:ext cx="2190744" cy="1643058"/>
          </a:xfrm>
          <a:prstGeom prst="rect">
            <a:avLst/>
          </a:prstGeom>
        </p:spPr>
      </p:pic>
      <p:pic>
        <p:nvPicPr>
          <p:cNvPr id="5" name="Obrázek 4" descr="luxusni-zlacene-dekorativni-zrcadlo-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2000240"/>
            <a:ext cx="2238375" cy="2238375"/>
          </a:xfrm>
          <a:prstGeom prst="rect">
            <a:avLst/>
          </a:prstGeom>
        </p:spPr>
      </p:pic>
      <p:pic>
        <p:nvPicPr>
          <p:cNvPr id="6" name="Obrázek 5" descr="MP90014906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5786" y="4357694"/>
            <a:ext cx="2257428" cy="1508714"/>
          </a:xfrm>
          <a:prstGeom prst="rect">
            <a:avLst/>
          </a:prstGeom>
        </p:spPr>
      </p:pic>
      <p:pic>
        <p:nvPicPr>
          <p:cNvPr id="7" name="Obrázek 6" descr="MP90043099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71736" y="2143116"/>
            <a:ext cx="1334144" cy="2000240"/>
          </a:xfrm>
          <a:prstGeom prst="rect">
            <a:avLst/>
          </a:prstGeom>
        </p:spPr>
      </p:pic>
      <p:pic>
        <p:nvPicPr>
          <p:cNvPr id="8" name="Obrázek 7" descr="MP90043859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428992" y="4786322"/>
            <a:ext cx="2566813" cy="1728321"/>
          </a:xfrm>
          <a:prstGeom prst="rect">
            <a:avLst/>
          </a:prstGeom>
        </p:spPr>
      </p:pic>
      <p:pic>
        <p:nvPicPr>
          <p:cNvPr id="9" name="Obrázek 8" descr="MP900407178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000892" y="2285992"/>
            <a:ext cx="1237034" cy="1857364"/>
          </a:xfrm>
          <a:prstGeom prst="rect">
            <a:avLst/>
          </a:prstGeom>
        </p:spPr>
      </p:pic>
      <p:pic>
        <p:nvPicPr>
          <p:cNvPr id="11" name="Obrázek 10" descr="mesice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572000" y="2285992"/>
            <a:ext cx="1589756" cy="16732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b="1" dirty="0">
                <a:solidFill>
                  <a:srgbClr val="CC00CC"/>
                </a:solidFill>
              </a:rPr>
              <a:t>Látky, ve kterých se světlo šíří, nazýváme</a:t>
            </a:r>
          </a:p>
          <a:p>
            <a:pPr>
              <a:buNone/>
            </a:pPr>
            <a:endParaRPr lang="cs-CZ" sz="2800" b="1" dirty="0">
              <a:solidFill>
                <a:srgbClr val="CC00CC"/>
              </a:solidFill>
            </a:endParaRPr>
          </a:p>
          <a:p>
            <a:pPr>
              <a:buNone/>
            </a:pPr>
            <a:r>
              <a:rPr lang="cs-CZ" sz="2800" b="1" dirty="0">
                <a:solidFill>
                  <a:srgbClr val="CC00CC"/>
                </a:solidFill>
              </a:rPr>
              <a:t>                                .</a:t>
            </a:r>
          </a:p>
          <a:p>
            <a:pPr>
              <a:buNone/>
            </a:pPr>
            <a:endParaRPr lang="cs-CZ" sz="2800" b="1" dirty="0">
              <a:solidFill>
                <a:srgbClr val="CC00CC"/>
              </a:solidFill>
            </a:endParaRPr>
          </a:p>
          <a:p>
            <a:pPr>
              <a:buNone/>
            </a:pPr>
            <a:r>
              <a:rPr lang="cs-CZ" sz="2800" b="1" dirty="0">
                <a:solidFill>
                  <a:srgbClr val="CC00CC"/>
                </a:solidFill>
              </a:rPr>
              <a:t>Podle toho, jak ovlivňují průchod světla, je můžeme rozdělit na </a:t>
            </a:r>
          </a:p>
          <a:p>
            <a:pPr>
              <a:buNone/>
            </a:pPr>
            <a:endParaRPr lang="cs-CZ" sz="2800" b="1" dirty="0">
              <a:solidFill>
                <a:srgbClr val="CC00CC"/>
              </a:solidFill>
            </a:endParaRPr>
          </a:p>
          <a:p>
            <a:pPr>
              <a:buNone/>
            </a:pPr>
            <a:r>
              <a:rPr lang="cs-CZ" sz="2800" b="1" dirty="0">
                <a:solidFill>
                  <a:srgbClr val="CC00CC"/>
                </a:solidFill>
              </a:rPr>
              <a:t>                                 </a:t>
            </a:r>
          </a:p>
          <a:p>
            <a:pPr>
              <a:buNone/>
            </a:pPr>
            <a:r>
              <a:rPr lang="cs-CZ" sz="2800" b="1" dirty="0">
                <a:solidFill>
                  <a:srgbClr val="CC00CC"/>
                </a:solidFill>
              </a:rPr>
              <a:t>                               a                                  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80008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Doplňte správně rozepsaný text: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714348" y="2786058"/>
            <a:ext cx="3357586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>
            <a:off x="4714876" y="4643446"/>
            <a:ext cx="3357586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428596" y="5643578"/>
            <a:ext cx="3357586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4643438" y="5643578"/>
            <a:ext cx="3357586" cy="1588"/>
          </a:xfrm>
          <a:prstGeom prst="line">
            <a:avLst/>
          </a:pr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aoblený obdélník 8"/>
          <p:cNvSpPr/>
          <p:nvPr/>
        </p:nvSpPr>
        <p:spPr>
          <a:xfrm>
            <a:off x="714348" y="2071678"/>
            <a:ext cx="3357586" cy="714380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660066"/>
                </a:solidFill>
              </a:rPr>
              <a:t>optická prostředí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4714876" y="3929066"/>
            <a:ext cx="3357586" cy="714380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660066"/>
                </a:solidFill>
              </a:rPr>
              <a:t>průhledné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428596" y="4929198"/>
            <a:ext cx="3357586" cy="714380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660066"/>
                </a:solidFill>
              </a:rPr>
              <a:t>průsvitné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4714876" y="4929198"/>
            <a:ext cx="3357586" cy="714380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660066"/>
                </a:solidFill>
              </a:rPr>
              <a:t>neprůhledné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Odhadněte přibližné hodnoty rychlosti šíření světla  v různých látkách.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428596" y="2000240"/>
            <a:ext cx="3000396" cy="928694"/>
          </a:xfrm>
          <a:prstGeom prst="roundRect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003300"/>
                </a:solidFill>
              </a:rPr>
              <a:t>voda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5214942" y="2071678"/>
            <a:ext cx="3000396" cy="928694"/>
          </a:xfrm>
          <a:prstGeom prst="roundRect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003300"/>
                </a:solidFill>
              </a:rPr>
              <a:t>300 000 km/s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5286380" y="3286124"/>
            <a:ext cx="3000396" cy="928694"/>
          </a:xfrm>
          <a:prstGeom prst="roundRect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003300"/>
                </a:solidFill>
              </a:rPr>
              <a:t>124 000 km/s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5286380" y="4572008"/>
            <a:ext cx="3000396" cy="928694"/>
          </a:xfrm>
          <a:prstGeom prst="roundRect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003300"/>
                </a:solidFill>
              </a:rPr>
              <a:t>225 000 km/s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428596" y="3286124"/>
            <a:ext cx="3000396" cy="928694"/>
          </a:xfrm>
          <a:prstGeom prst="roundRect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003300"/>
                </a:solidFill>
              </a:rPr>
              <a:t>vzduch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428596" y="4572008"/>
            <a:ext cx="3000396" cy="928694"/>
          </a:xfrm>
          <a:prstGeom prst="roundRect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003300"/>
                </a:solidFill>
              </a:rPr>
              <a:t>diamant</a:t>
            </a:r>
          </a:p>
        </p:txBody>
      </p:sp>
      <p:cxnSp>
        <p:nvCxnSpPr>
          <p:cNvPr id="13" name="Přímá spojovací šipka 12"/>
          <p:cNvCxnSpPr>
            <a:stCxn id="10" idx="3"/>
            <a:endCxn id="5" idx="1"/>
          </p:cNvCxnSpPr>
          <p:nvPr/>
        </p:nvCxnSpPr>
        <p:spPr>
          <a:xfrm flipV="1">
            <a:off x="3428992" y="2536025"/>
            <a:ext cx="1785950" cy="1214446"/>
          </a:xfrm>
          <a:prstGeom prst="straightConnector1">
            <a:avLst/>
          </a:prstGeom>
          <a:ln w="508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flipV="1">
            <a:off x="3428992" y="3857628"/>
            <a:ext cx="1785950" cy="1214446"/>
          </a:xfrm>
          <a:prstGeom prst="straightConnector1">
            <a:avLst/>
          </a:prstGeom>
          <a:ln w="508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>
            <a:stCxn id="4" idx="3"/>
            <a:endCxn id="7" idx="1"/>
          </p:cNvCxnSpPr>
          <p:nvPr/>
        </p:nvCxnSpPr>
        <p:spPr>
          <a:xfrm>
            <a:off x="3428992" y="2464587"/>
            <a:ext cx="1857388" cy="2571768"/>
          </a:xfrm>
          <a:prstGeom prst="straightConnector1">
            <a:avLst/>
          </a:prstGeom>
          <a:ln w="508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Jak označujeme rychlost světla?</a:t>
            </a:r>
            <a:br>
              <a:rPr lang="cs-CZ" sz="2800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cs-CZ" sz="2800" dirty="0">
                <a:solidFill>
                  <a:srgbClr val="0033CC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Vyberte správné označení:</a:t>
            </a:r>
          </a:p>
        </p:txBody>
      </p:sp>
      <p:sp>
        <p:nvSpPr>
          <p:cNvPr id="4" name="Elipsa 3"/>
          <p:cNvSpPr/>
          <p:nvPr/>
        </p:nvSpPr>
        <p:spPr>
          <a:xfrm>
            <a:off x="285720" y="2071678"/>
            <a:ext cx="2143140" cy="18573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>
                <a:solidFill>
                  <a:srgbClr val="000066"/>
                </a:solidFill>
                <a:latin typeface="Arial"/>
                <a:cs typeface="Arial"/>
              </a:rPr>
              <a:t>λ</a:t>
            </a:r>
            <a:endParaRPr lang="cs-CZ" sz="4800" b="1" dirty="0">
              <a:solidFill>
                <a:srgbClr val="000066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1142976" y="4286256"/>
            <a:ext cx="2143140" cy="18573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>
                <a:solidFill>
                  <a:srgbClr val="000066"/>
                </a:solidFill>
              </a:rPr>
              <a:t>c</a:t>
            </a:r>
          </a:p>
        </p:txBody>
      </p:sp>
      <p:sp>
        <p:nvSpPr>
          <p:cNvPr id="6" name="Elipsa 5"/>
          <p:cNvSpPr/>
          <p:nvPr/>
        </p:nvSpPr>
        <p:spPr>
          <a:xfrm>
            <a:off x="3571868" y="2000240"/>
            <a:ext cx="2143140" cy="18573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>
                <a:solidFill>
                  <a:srgbClr val="000066"/>
                </a:solidFill>
              </a:rPr>
              <a:t>r</a:t>
            </a:r>
          </a:p>
        </p:txBody>
      </p:sp>
      <p:pic>
        <p:nvPicPr>
          <p:cNvPr id="7" name="Obrázek 6" descr="200723-top_foto1-5nbo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4143380"/>
            <a:ext cx="4000508" cy="22536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Jak dlouho trvá měsíční cyklus?</a:t>
            </a:r>
            <a:br>
              <a:rPr lang="cs-CZ" sz="28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cs-CZ" sz="28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Vyjmenujte všechny fáze v průběhu jednoho cyklu.</a:t>
            </a:r>
          </a:p>
        </p:txBody>
      </p:sp>
      <p:pic>
        <p:nvPicPr>
          <p:cNvPr id="4" name="Obrázek 3" descr="fig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1500174"/>
            <a:ext cx="3944620" cy="273018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42844" y="2143116"/>
            <a:ext cx="500066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Řešení:</a:t>
            </a:r>
          </a:p>
          <a:p>
            <a:pPr>
              <a:buFont typeface="Wingdings" pitchFamily="2" charset="2"/>
              <a:buChar char="q"/>
            </a:pPr>
            <a:r>
              <a:rPr lang="cs-CZ" sz="24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Cyklus</a:t>
            </a:r>
            <a:r>
              <a:rPr lang="cs-CZ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trvá 28 dní.</a:t>
            </a:r>
          </a:p>
          <a:p>
            <a:pPr>
              <a:buFont typeface="Wingdings" pitchFamily="2" charset="2"/>
              <a:buChar char="q"/>
            </a:pPr>
            <a:r>
              <a:rPr lang="cs-CZ" sz="24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Úplněk</a:t>
            </a:r>
            <a:r>
              <a:rPr lang="cs-CZ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(Měsíc vidíme jako plný osvětlený kruh),</a:t>
            </a:r>
          </a:p>
          <a:p>
            <a:pPr>
              <a:buFont typeface="Wingdings" pitchFamily="2" charset="2"/>
              <a:buChar char="q"/>
            </a:pPr>
            <a:r>
              <a:rPr lang="cs-CZ" sz="24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Ubývá</a:t>
            </a:r>
            <a:r>
              <a:rPr lang="cs-CZ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(couvá) – tvar C,</a:t>
            </a:r>
          </a:p>
          <a:p>
            <a:pPr>
              <a:buFont typeface="Wingdings" pitchFamily="2" charset="2"/>
              <a:buChar char="q"/>
            </a:pPr>
            <a:r>
              <a:rPr lang="cs-CZ" sz="24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Nov</a:t>
            </a:r>
            <a:r>
              <a:rPr lang="cs-CZ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(Měsíc není ze strany od Země osvícen),</a:t>
            </a:r>
          </a:p>
          <a:p>
            <a:pPr>
              <a:buFont typeface="Wingdings" pitchFamily="2" charset="2"/>
              <a:buChar char="q"/>
            </a:pPr>
            <a:r>
              <a:rPr lang="cs-CZ" sz="24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Přibývá</a:t>
            </a:r>
            <a:r>
              <a:rPr lang="cs-CZ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(dorůstá) – tvar D.</a:t>
            </a:r>
          </a:p>
          <a:p>
            <a:endParaRPr lang="cs-CZ" sz="24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1643050"/>
            <a:ext cx="8229600" cy="2643206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Téma:</a:t>
            </a:r>
            <a:br>
              <a:rPr lang="cs-CZ" sz="4000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cs-CZ" sz="4000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	Odraz světla, zákon odrazu </a:t>
            </a:r>
            <a:br>
              <a:rPr lang="cs-CZ" sz="4000" dirty="0">
                <a:solidFill>
                  <a:srgbClr val="0000FF"/>
                </a:solidFill>
                <a:effectLst/>
              </a:rPr>
            </a:br>
            <a:endParaRPr lang="cs-CZ" sz="4000" dirty="0">
              <a:solidFill>
                <a:srgbClr val="0000FF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30718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>
                <a:solidFill>
                  <a:srgbClr val="0066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Při odrazu světelného paprsku na rozhraní dvou prostředí (vzduch – sklo) se úhel odrazu rovná úhlu dopadu a odražený paprsek zůstává v rovině dopadu.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>
            <a:normAutofit/>
          </a:bodyPr>
          <a:lstStyle/>
          <a:p>
            <a:r>
              <a:rPr lang="cs-CZ" sz="2800" b="0" dirty="0">
                <a:solidFill>
                  <a:srgbClr val="0099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K zapamatování</a:t>
            </a:r>
            <a:r>
              <a:rPr lang="cs-CZ" sz="2800" dirty="0">
                <a:solidFill>
                  <a:srgbClr val="0099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57200" y="2470953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CC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ZÁKON ODRAZU:</a:t>
            </a:r>
          </a:p>
        </p:txBody>
      </p:sp>
      <p:pic>
        <p:nvPicPr>
          <p:cNvPr id="6" name="Obrázek 5" descr="Obsah obrázku voda, stůl, loďka, most&#10;&#10;Popis byl vytvořen automaticky">
            <a:extLst>
              <a:ext uri="{FF2B5EF4-FFF2-40B4-BE49-F238E27FC236}">
                <a16:creationId xmlns:a16="http://schemas.microsoft.com/office/drawing/2014/main" id="{977B87F6-5178-42FF-B655-62902822E2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41498"/>
            <a:ext cx="3571875" cy="2352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zakon_odrazu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64595" y="1071900"/>
            <a:ext cx="5295837" cy="5539445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79509" y="548680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ZAPAMATUJTE SI: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05357CD-DA1D-4842-B271-DB64B57DE872}"/>
              </a:ext>
            </a:extLst>
          </p:cNvPr>
          <p:cNvSpPr txBox="1"/>
          <p:nvPr/>
        </p:nvSpPr>
        <p:spPr>
          <a:xfrm>
            <a:off x="683568" y="184482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Maluj, zapiš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206</TotalTime>
  <Words>340</Words>
  <Application>Microsoft Office PowerPoint</Application>
  <PresentationFormat>Předvádění na obrazovce (4:3)</PresentationFormat>
  <Paragraphs>79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Cambria</vt:lpstr>
      <vt:lpstr>Lucida Sans Unicode</vt:lpstr>
      <vt:lpstr>Verdana</vt:lpstr>
      <vt:lpstr>Wingdings</vt:lpstr>
      <vt:lpstr>Wingdings 2</vt:lpstr>
      <vt:lpstr>Wingdings 3</vt:lpstr>
      <vt:lpstr>Shluk</vt:lpstr>
      <vt:lpstr>Prezentace aplikace PowerPoint</vt:lpstr>
      <vt:lpstr>Co už o víte o světle: Vyberte světelné zdroje, odstraňte tělesa, která světlo odrážejí.</vt:lpstr>
      <vt:lpstr>Doplňte správně rozepsaný text:</vt:lpstr>
      <vt:lpstr>Odhadněte přibližné hodnoty rychlosti šíření světla  v různých látkách.</vt:lpstr>
      <vt:lpstr>Jak označujeme rychlost světla? Vyberte správné označení:</vt:lpstr>
      <vt:lpstr>Jak dlouho trvá měsíční cyklus? Vyjmenujte všechny fáze v průběhu jednoho cyklu.</vt:lpstr>
      <vt:lpstr>Téma:  Odraz světla, zákon odrazu  </vt:lpstr>
      <vt:lpstr>K zapamatování:</vt:lpstr>
      <vt:lpstr>Prezentace aplikace PowerPoint</vt:lpstr>
      <vt:lpstr>Světlo se odráží na rozhraní dvou prostředí – (např.)</vt:lpstr>
      <vt:lpstr>Na rovinném rozhraní se rovnoběžné paprsky odrážejí opět ROVNOBĚŽNĚ:</vt:lpstr>
      <vt:lpstr>Odraz světla na rozhraní, které není rovinné (hrbolatý povrch, vodní hladina), se paprsky odrážejí RŮZNOBĚŽNĚ.     VZNIKÁ tzv. ROZPTÝLENÉ SVĚTLO.</vt:lpstr>
      <vt:lpstr>Odraz v praxi:</vt:lpstr>
      <vt:lpstr>Zobrazení na rovinném zrcadle:</vt:lpstr>
      <vt:lpstr>Zobrazení na rovinném zrcadle:</vt:lpstr>
      <vt:lpstr>Rovinné zrcadlo:</vt:lpstr>
      <vt:lpstr>Prezentace aplikace PowerPoint</vt:lpstr>
    </vt:vector>
  </TitlesOfParts>
  <Company>Franc-omitky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Radlena</dc:creator>
  <cp:lastModifiedBy>Mičulková Andrea</cp:lastModifiedBy>
  <cp:revision>33</cp:revision>
  <dcterms:created xsi:type="dcterms:W3CDTF">2012-11-12T18:49:00Z</dcterms:created>
  <dcterms:modified xsi:type="dcterms:W3CDTF">2020-05-27T17:12:21Z</dcterms:modified>
</cp:coreProperties>
</file>